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490" r:id="rId2"/>
    <p:sldId id="474" r:id="rId3"/>
    <p:sldId id="257" r:id="rId4"/>
    <p:sldId id="502" r:id="rId5"/>
    <p:sldId id="494" r:id="rId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57" d="100"/>
          <a:sy n="57" d="100"/>
        </p:scale>
        <p:origin x="62" y="15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8546C-C6D8-400E-99B9-FE4D9A7BB03A}" type="datetimeFigureOut">
              <a:rPr lang="nb-NO" smtClean="0"/>
              <a:t>03.03.2021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767BA0-680D-478E-B9A3-77C970670B99}" type="slidenum">
              <a:rPr lang="nb-NO" smtClean="0"/>
              <a:t>‹#›</a:t>
            </a:fld>
            <a:endParaRPr lang="nb-NO"/>
          </a:p>
        </p:txBody>
      </p:sp>
    </p:spTree>
    <p:extLst>
      <p:ext uri="{BB962C8B-B14F-4D97-AF65-F5344CB8AC3E}">
        <p14:creationId xmlns:p14="http://schemas.microsoft.com/office/powerpoint/2010/main" val="271673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dirty="0">
                <a:solidFill>
                  <a:schemeClr val="tx1"/>
                </a:solidFill>
                <a:effectLst/>
                <a:latin typeface="+mn-lt"/>
                <a:ea typeface="+mn-ea"/>
                <a:cs typeface="+mn-cs"/>
              </a:rPr>
              <a:t>Du kan bruke verktøyet når du vil</a:t>
            </a:r>
          </a:p>
          <a:p>
            <a:r>
              <a:rPr lang="nb-NO" sz="1200" b="0" i="0" u="none" strike="noStrike" kern="1200" dirty="0">
                <a:solidFill>
                  <a:schemeClr val="tx1"/>
                </a:solidFill>
                <a:effectLst/>
                <a:latin typeface="+mn-lt"/>
                <a:ea typeface="+mn-ea"/>
                <a:cs typeface="+mn-cs"/>
              </a:rPr>
              <a:t>Kartlegge mulige årsaker til et sammensatt problem.</a:t>
            </a:r>
          </a:p>
          <a:p>
            <a:r>
              <a:rPr lang="nb-NO" sz="1200" b="0" i="0" u="none" strike="noStrike" kern="1200" dirty="0">
                <a:solidFill>
                  <a:schemeClr val="tx1"/>
                </a:solidFill>
                <a:effectLst/>
                <a:latin typeface="+mn-lt"/>
                <a:ea typeface="+mn-ea"/>
                <a:cs typeface="+mn-cs"/>
              </a:rPr>
              <a:t>Synliggjøre sammenhengen mellom årsak/virkning.</a:t>
            </a:r>
          </a:p>
          <a:p>
            <a:r>
              <a:rPr lang="nb-NO" sz="1200" b="0" i="0" u="none" strike="noStrike" kern="1200" dirty="0">
                <a:solidFill>
                  <a:schemeClr val="tx1"/>
                </a:solidFill>
                <a:effectLst/>
                <a:latin typeface="+mn-lt"/>
                <a:ea typeface="+mn-ea"/>
                <a:cs typeface="+mn-cs"/>
              </a:rPr>
              <a:t>Legge grunnlaget for datainnsamling ved å identifisere mulige målepunkter.</a:t>
            </a:r>
          </a:p>
          <a:p>
            <a:r>
              <a:rPr lang="nb-NO" sz="1200" b="0" i="0" u="none" strike="noStrike" kern="1200" dirty="0">
                <a:solidFill>
                  <a:schemeClr val="tx1"/>
                </a:solidFill>
                <a:effectLst/>
                <a:latin typeface="+mn-lt"/>
                <a:ea typeface="+mn-ea"/>
                <a:cs typeface="+mn-cs"/>
              </a:rPr>
              <a:t>Systematisere hoved- og </a:t>
            </a:r>
            <a:r>
              <a:rPr lang="nb-NO" sz="1200" b="0" i="0" u="none" strike="noStrike" kern="1200" dirty="0" err="1">
                <a:solidFill>
                  <a:schemeClr val="tx1"/>
                </a:solidFill>
                <a:effectLst/>
                <a:latin typeface="+mn-lt"/>
                <a:ea typeface="+mn-ea"/>
                <a:cs typeface="+mn-cs"/>
              </a:rPr>
              <a:t>biårsaker</a:t>
            </a:r>
            <a:r>
              <a:rPr lang="nb-NO" sz="1200" b="0" i="0" u="none" strike="noStrike" kern="1200" dirty="0">
                <a:solidFill>
                  <a:schemeClr val="tx1"/>
                </a:solidFill>
                <a:effectLst/>
                <a:latin typeface="+mn-lt"/>
                <a:ea typeface="+mn-ea"/>
                <a:cs typeface="+mn-cs"/>
              </a:rPr>
              <a:t> for å få en mer helhetlig forståelse av et problem/ område.</a:t>
            </a:r>
          </a:p>
          <a:p>
            <a:r>
              <a:rPr lang="nb-NO" sz="1200" b="0" i="0" u="none" strike="noStrike" kern="1200" dirty="0">
                <a:solidFill>
                  <a:schemeClr val="tx1"/>
                </a:solidFill>
                <a:effectLst/>
                <a:latin typeface="+mn-lt"/>
                <a:ea typeface="+mn-ea"/>
                <a:cs typeface="+mn-cs"/>
              </a:rPr>
              <a:t> </a:t>
            </a:r>
            <a:r>
              <a:rPr lang="nb-NO" sz="1200" b="1" i="0" u="none" strike="noStrike" kern="1200" dirty="0">
                <a:solidFill>
                  <a:schemeClr val="tx1"/>
                </a:solidFill>
                <a:effectLst/>
                <a:latin typeface="+mn-lt"/>
                <a:ea typeface="+mn-ea"/>
                <a:cs typeface="+mn-cs"/>
              </a:rPr>
              <a:t>Fremgangsmåte</a:t>
            </a:r>
            <a:endParaRPr lang="nb-NO" sz="1200" b="0" i="0" u="none" strike="noStrike" kern="1200" dirty="0">
              <a:solidFill>
                <a:schemeClr val="tx1"/>
              </a:solidFill>
              <a:effectLst/>
              <a:latin typeface="+mn-lt"/>
              <a:ea typeface="+mn-ea"/>
              <a:cs typeface="+mn-cs"/>
            </a:endParaRPr>
          </a:p>
          <a:p>
            <a:r>
              <a:rPr lang="nb-NO" sz="1200" b="0" i="0" u="none" strike="noStrike" kern="1200" dirty="0">
                <a:solidFill>
                  <a:schemeClr val="tx1"/>
                </a:solidFill>
                <a:effectLst/>
                <a:latin typeface="+mn-lt"/>
                <a:ea typeface="+mn-ea"/>
                <a:cs typeface="+mn-cs"/>
              </a:rPr>
              <a:t>Bestem det området du vil kartlegge (fokusområdet).</a:t>
            </a:r>
          </a:p>
          <a:p>
            <a:r>
              <a:rPr lang="nb-NO" sz="1200" b="0" i="0" u="none" strike="noStrike" kern="1200" dirty="0">
                <a:solidFill>
                  <a:schemeClr val="tx1"/>
                </a:solidFill>
                <a:effectLst/>
                <a:latin typeface="+mn-lt"/>
                <a:ea typeface="+mn-ea"/>
                <a:cs typeface="+mn-cs"/>
              </a:rPr>
              <a:t>Plasser fokusområdet i en tekstboks til høyre, på enden av ”</a:t>
            </a:r>
            <a:r>
              <a:rPr lang="nb-NO" sz="1200" b="0" i="0" u="none" strike="noStrike" kern="1200" dirty="0" err="1">
                <a:solidFill>
                  <a:schemeClr val="tx1"/>
                </a:solidFill>
                <a:effectLst/>
                <a:latin typeface="+mn-lt"/>
                <a:ea typeface="+mn-ea"/>
                <a:cs typeface="+mn-cs"/>
              </a:rPr>
              <a:t>hovedbeinet</a:t>
            </a:r>
            <a:r>
              <a:rPr lang="nb-NO" sz="1200" b="0" i="0" u="none" strike="noStrike" kern="1200" dirty="0">
                <a:solidFill>
                  <a:schemeClr val="tx1"/>
                </a:solidFill>
                <a:effectLst/>
                <a:latin typeface="+mn-lt"/>
                <a:ea typeface="+mn-ea"/>
                <a:cs typeface="+mn-cs"/>
              </a:rPr>
              <a:t>”.</a:t>
            </a:r>
          </a:p>
          <a:p>
            <a:r>
              <a:rPr lang="nb-NO" sz="1200" b="0" i="0" u="none" strike="noStrike" kern="1200" dirty="0">
                <a:solidFill>
                  <a:schemeClr val="tx1"/>
                </a:solidFill>
                <a:effectLst/>
                <a:latin typeface="+mn-lt"/>
                <a:ea typeface="+mn-ea"/>
                <a:cs typeface="+mn-cs"/>
              </a:rPr>
              <a:t>Hovedkategoriene av mulige årsaker blir tegnet som bein ut til siden av ”</a:t>
            </a:r>
            <a:r>
              <a:rPr lang="nb-NO" sz="1200" b="0" i="0" u="none" strike="noStrike" kern="1200" dirty="0" err="1">
                <a:solidFill>
                  <a:schemeClr val="tx1"/>
                </a:solidFill>
                <a:effectLst/>
                <a:latin typeface="+mn-lt"/>
                <a:ea typeface="+mn-ea"/>
                <a:cs typeface="+mn-cs"/>
              </a:rPr>
              <a:t>hovedbeinet</a:t>
            </a:r>
            <a:r>
              <a:rPr lang="nb-NO" sz="1200" b="0" i="0" u="none" strike="noStrike" kern="1200" dirty="0">
                <a:solidFill>
                  <a:schemeClr val="tx1"/>
                </a:solidFill>
                <a:effectLst/>
                <a:latin typeface="+mn-lt"/>
                <a:ea typeface="+mn-ea"/>
                <a:cs typeface="+mn-cs"/>
              </a:rPr>
              <a:t>”. De fem M-er: Menneske, maskin, miljø, metode og materiale er ofte et godt utgangspunkt for arbeidet med hovedkategoriene. Man kan selvfølgelig endre kategorienes navn etter hvert som arbeidet skrider frem. Nøkkelen er å ha fra tre til seks slike hovedkategorier som tar i seg alle de mulige årsaksfaktorene.</a:t>
            </a:r>
          </a:p>
          <a:p>
            <a:r>
              <a:rPr lang="nb-NO" sz="1200" b="0" i="0" u="none" strike="noStrike" kern="1200" dirty="0">
                <a:solidFill>
                  <a:schemeClr val="tx1"/>
                </a:solidFill>
                <a:effectLst/>
                <a:latin typeface="+mn-lt"/>
                <a:ea typeface="+mn-ea"/>
                <a:cs typeface="+mn-cs"/>
              </a:rPr>
              <a:t>La deretter gruppen ha en idédugnad for å identifisere og definere alle de potensielle kilden til problemet.</a:t>
            </a:r>
          </a:p>
          <a:p>
            <a:r>
              <a:rPr lang="nb-NO" sz="1200" b="0" i="0" u="none" strike="noStrike" kern="1200" dirty="0">
                <a:solidFill>
                  <a:schemeClr val="tx1"/>
                </a:solidFill>
                <a:effectLst/>
                <a:latin typeface="+mn-lt"/>
                <a:ea typeface="+mn-ea"/>
                <a:cs typeface="+mn-cs"/>
              </a:rPr>
              <a:t>De mulige årsaksfaktorene legges til som nye ”</a:t>
            </a:r>
            <a:r>
              <a:rPr lang="nb-NO" sz="1200" b="0" i="0" u="none" strike="noStrike" kern="1200" dirty="0" err="1">
                <a:solidFill>
                  <a:schemeClr val="tx1"/>
                </a:solidFill>
                <a:effectLst/>
                <a:latin typeface="+mn-lt"/>
                <a:ea typeface="+mn-ea"/>
                <a:cs typeface="+mn-cs"/>
              </a:rPr>
              <a:t>årsaksbein</a:t>
            </a:r>
            <a:r>
              <a:rPr lang="nb-NO" sz="1200" b="0" i="0" u="none" strike="noStrike" kern="1200" dirty="0">
                <a:solidFill>
                  <a:schemeClr val="tx1"/>
                </a:solidFill>
                <a:effectLst/>
                <a:latin typeface="+mn-lt"/>
                <a:ea typeface="+mn-ea"/>
                <a:cs typeface="+mn-cs"/>
              </a:rPr>
              <a:t>”. </a:t>
            </a:r>
          </a:p>
          <a:p>
            <a:r>
              <a:rPr lang="nb-NO" sz="1200" b="0" i="0" u="none" strike="noStrike" kern="1200" dirty="0">
                <a:solidFill>
                  <a:schemeClr val="tx1"/>
                </a:solidFill>
                <a:effectLst/>
                <a:latin typeface="+mn-lt"/>
                <a:ea typeface="+mn-ea"/>
                <a:cs typeface="+mn-cs"/>
              </a:rPr>
              <a:t>Dette fortsetter så lenge som det er mulig å bryte ned faktorene ytterligere. Den praktiske maksimumsdybden av dette ”fiskebeinstreet” er vanligvis fire eller fem nivåer. Når fiskebeinsdiagrammet er ferdig så vil man ha et ganske fullstendig bilde av hva som er årsaken til problemet man ønsker å belyse.</a:t>
            </a:r>
          </a:p>
          <a:p>
            <a:r>
              <a:rPr lang="nb-NO" sz="1200" b="0" i="0" u="none" strike="noStrike" kern="1200" dirty="0">
                <a:solidFill>
                  <a:schemeClr val="tx1"/>
                </a:solidFill>
                <a:effectLst/>
                <a:latin typeface="+mn-lt"/>
                <a:ea typeface="+mn-ea"/>
                <a:cs typeface="+mn-cs"/>
              </a:rPr>
              <a:t>Når alle fiskebein er på plass vil man gå over til en diskusjon av hvilke faktorer som er den største årsaken til problemet/området man fokuserer på. Disse årsakene blir markert og indikerer hva man må ta tak i for å løse/redusere problemet.</a:t>
            </a:r>
          </a:p>
          <a:p>
            <a:r>
              <a:rPr lang="nb-NO" sz="1200" b="0" i="0" u="none" strike="noStrike" kern="1200" dirty="0">
                <a:solidFill>
                  <a:schemeClr val="tx1"/>
                </a:solidFill>
                <a:effectLst/>
                <a:latin typeface="+mn-lt"/>
                <a:ea typeface="+mn-ea"/>
                <a:cs typeface="+mn-cs"/>
              </a:rPr>
              <a:t>Gå gjennom hvert av de ytterste punktene/ beina, og sjekk at de utgjør årsaker som er spesifikke, målbare og kontrollerbare. Dersom de ikke er det, må man undersøke punktet, omformulere det og dele det opp i flere faktorer. Dette gjøres inntil alle ytterpunktene er spesifikke, målbare og kontrollerbare.</a:t>
            </a:r>
          </a:p>
          <a:p>
            <a:endParaRPr lang="nb-NO" dirty="0"/>
          </a:p>
        </p:txBody>
      </p:sp>
      <p:sp>
        <p:nvSpPr>
          <p:cNvPr id="4" name="Plassholder for lysbildenummer 3"/>
          <p:cNvSpPr>
            <a:spLocks noGrp="1"/>
          </p:cNvSpPr>
          <p:nvPr>
            <p:ph type="sldNum" sz="quarter" idx="5"/>
          </p:nvPr>
        </p:nvSpPr>
        <p:spPr/>
        <p:txBody>
          <a:bodyPr/>
          <a:lstStyle/>
          <a:p>
            <a:fld id="{DFE724EF-AE77-4974-9FAD-2D8F356A21B9}" type="slidenum">
              <a:rPr lang="nb-NO" smtClean="0"/>
              <a:t>1</a:t>
            </a:fld>
            <a:endParaRPr lang="nb-NO"/>
          </a:p>
        </p:txBody>
      </p:sp>
    </p:spTree>
    <p:extLst>
      <p:ext uri="{BB962C8B-B14F-4D97-AF65-F5344CB8AC3E}">
        <p14:creationId xmlns:p14="http://schemas.microsoft.com/office/powerpoint/2010/main" val="3617695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DFE724EF-AE77-4974-9FAD-2D8F356A21B9}" type="slidenum">
              <a:rPr lang="nb-NO" smtClean="0"/>
              <a:t>2</a:t>
            </a:fld>
            <a:endParaRPr lang="nb-NO"/>
          </a:p>
        </p:txBody>
      </p:sp>
    </p:spTree>
    <p:extLst>
      <p:ext uri="{BB962C8B-B14F-4D97-AF65-F5344CB8AC3E}">
        <p14:creationId xmlns:p14="http://schemas.microsoft.com/office/powerpoint/2010/main" val="2991371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6F57E3-5699-42AE-8AAC-64BF3F7A3632}"/>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088E6D6F-DCC6-4BF2-AA6F-C5E9194540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54AE906-5280-4D18-8E2A-A7A94FE369EA}"/>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0A6E7AAC-12E7-4996-AADB-896CDC3022E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317FCBF-E49A-4054-8DCD-B151BB90D471}"/>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413620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E711DD-4109-4BAD-B9D9-7D01FBEEA44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5B620E2-5539-43AA-AF61-8A417B0742F0}"/>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5D57F82-DEC3-4F09-8EF4-15557E1FF89B}"/>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C59D185B-1A6A-4443-BBFE-531B6654DAF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61CD73C-5D27-4E11-8399-F5FA42C9B77A}"/>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4066161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2C7E326D-2F7B-477D-9234-44B4F3C70B68}"/>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5EED85A-64B6-4A35-9F1B-6DAE207AF5B7}"/>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9209C62-9E6C-472E-A966-2C03F21E617C}"/>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1066A9A8-AB14-4925-960B-D2BFBF3AABD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3190643-73E9-43CF-BC50-834C3AFE61F0}"/>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423772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241AAD-C14D-4550-8EEB-88F05C89475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3C1EE30-C3AE-46E5-9F8A-510EBE1523AD}"/>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5964CDC-AF94-44F2-BD2F-63B2EEAD06C1}"/>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D33AFA68-220F-46AB-8B17-6F6A901FF09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DCF3CB2-2701-422A-A84D-080A49D8DDC2}"/>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160171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F6225A-1CA4-428A-ACDC-520C4FB7D78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7E8127F-CD17-435B-A011-1D53F88B49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6AC72525-F120-450C-8FE3-0AE74BAFF8CD}"/>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41A72458-B2F6-4245-BC4A-96D972E08F5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9E51479-E187-4AB3-8254-CDCFB3EAA388}"/>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341911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914784-6692-4161-93B8-7824D4DC3B0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31DBA5D-7D7C-4C98-9798-171764249376}"/>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E59BF8B0-0667-4FA1-98E7-5A3BE6C136DB}"/>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F614223-F80C-4179-A3EA-6795C8E80F9E}"/>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6" name="Plassholder for bunntekst 5">
            <a:extLst>
              <a:ext uri="{FF2B5EF4-FFF2-40B4-BE49-F238E27FC236}">
                <a16:creationId xmlns:a16="http://schemas.microsoft.com/office/drawing/2014/main" id="{82CB60F1-BB23-47BA-8155-F6858358DCD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EB905AB-C64F-4905-8007-E2792F2F3FD9}"/>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275440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934EA7-5D9B-4494-B5DF-6009D00684C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17632FD1-89CF-45C7-99ED-875F1C0511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A2CCF357-BE52-4008-A0D8-192EE40EB42B}"/>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7CEF4EB3-F7D6-4616-B67D-296AB55959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6553D7A5-252E-4F3F-A4B3-974D8B62669E}"/>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F3CF5FA7-5830-489E-B5B3-B0845972549C}"/>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8" name="Plassholder for bunntekst 7">
            <a:extLst>
              <a:ext uri="{FF2B5EF4-FFF2-40B4-BE49-F238E27FC236}">
                <a16:creationId xmlns:a16="http://schemas.microsoft.com/office/drawing/2014/main" id="{88FAB3F9-97C7-469E-8776-50459255C3E9}"/>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A6082EF-682F-4372-83CA-45F48384D7AC}"/>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211556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6182DC-352D-4BFD-B3AA-A079221E4DDC}"/>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9C0ED306-463B-4072-A0C4-064950D2E78C}"/>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4" name="Plassholder for bunntekst 3">
            <a:extLst>
              <a:ext uri="{FF2B5EF4-FFF2-40B4-BE49-F238E27FC236}">
                <a16:creationId xmlns:a16="http://schemas.microsoft.com/office/drawing/2014/main" id="{B3A9BEC8-E042-49EA-B93E-D4142EE6EA7C}"/>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D627F3D-AC79-46E5-AD73-289AE386695C}"/>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39871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5FF2AE6A-51B7-42F6-8B03-D2F443C84224}"/>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3" name="Plassholder for bunntekst 2">
            <a:extLst>
              <a:ext uri="{FF2B5EF4-FFF2-40B4-BE49-F238E27FC236}">
                <a16:creationId xmlns:a16="http://schemas.microsoft.com/office/drawing/2014/main" id="{EDD42650-2A10-4F22-90FB-16697856F870}"/>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EEC79D6-987F-4870-BF34-1FB7D46D0F24}"/>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381757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3592D4C-E820-48DF-AEF5-9B970648FC3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A2D95EC2-FE7A-4AB6-908E-CCA9BA9B43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87396B1-1AA7-43B1-9369-A523FDF3E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FC312917-36B5-4EBC-BD03-B2DA76CAFB8F}"/>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6" name="Plassholder for bunntekst 5">
            <a:extLst>
              <a:ext uri="{FF2B5EF4-FFF2-40B4-BE49-F238E27FC236}">
                <a16:creationId xmlns:a16="http://schemas.microsoft.com/office/drawing/2014/main" id="{E5A603EA-E532-4D37-B64C-CD4F1949AD9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DD2B373-7604-4DF9-A206-5DAFD96C6FE3}"/>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62422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827A04-E30B-46FD-A4E5-3030056F7B6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E7C9003-CE11-4B93-8974-347BC38275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39BB421-B17E-450C-9F44-700862580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C8EB7D6C-1439-4DB0-BC59-0372738A5260}"/>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6" name="Plassholder for bunntekst 5">
            <a:extLst>
              <a:ext uri="{FF2B5EF4-FFF2-40B4-BE49-F238E27FC236}">
                <a16:creationId xmlns:a16="http://schemas.microsoft.com/office/drawing/2014/main" id="{32D07070-7F25-4C5F-AD22-E3420EEC41A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A88CD0C-9B3B-4603-82E1-EEB8FE2C574C}"/>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429065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FB19C7F-F490-4758-9208-6FBAF14155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E268B00B-0EBB-4273-896B-4CF704735F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29B2789-5752-4AE0-96B2-8965AA760B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C2874C47-42E0-41C4-B080-7CD0B1C5FA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6FA38C7-5C28-41CB-8B58-1924BC3E84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D0131-89CF-43BE-B5F0-270E9A5A7186}" type="slidenum">
              <a:rPr lang="nb-NO" smtClean="0"/>
              <a:t>‹#›</a:t>
            </a:fld>
            <a:endParaRPr lang="nb-NO"/>
          </a:p>
        </p:txBody>
      </p:sp>
    </p:spTree>
    <p:extLst>
      <p:ext uri="{BB962C8B-B14F-4D97-AF65-F5344CB8AC3E}">
        <p14:creationId xmlns:p14="http://schemas.microsoft.com/office/powerpoint/2010/main" val="1551574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asientsikkerhetsprogrammet.no/aktuelt/nyheter/idemyldring_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dato 2">
            <a:extLst>
              <a:ext uri="{FF2B5EF4-FFF2-40B4-BE49-F238E27FC236}">
                <a16:creationId xmlns:a16="http://schemas.microsoft.com/office/drawing/2014/main" id="{B8907040-0FF3-43EB-AAD7-09196E7DDC7B}"/>
              </a:ext>
            </a:extLst>
          </p:cNvPr>
          <p:cNvSpPr>
            <a:spLocks noGrp="1"/>
          </p:cNvSpPr>
          <p:nvPr>
            <p:ph type="dt" sz="half" idx="10"/>
          </p:nvPr>
        </p:nvSpPr>
        <p:spPr/>
        <p:txBody>
          <a:bodyPr/>
          <a:lstStyle/>
          <a:p>
            <a:fld id="{E88DC6CD-EA11-424B-A700-7F3BCF468FCB}" type="datetime1">
              <a:rPr lang="nb-NO" smtClean="0"/>
              <a:t>03.03.2021</a:t>
            </a:fld>
            <a:endParaRPr lang="nb-NO"/>
          </a:p>
        </p:txBody>
      </p:sp>
      <p:sp>
        <p:nvSpPr>
          <p:cNvPr id="4" name="Plassholder for lysbildenummer 3">
            <a:extLst>
              <a:ext uri="{FF2B5EF4-FFF2-40B4-BE49-F238E27FC236}">
                <a16:creationId xmlns:a16="http://schemas.microsoft.com/office/drawing/2014/main" id="{77195CD6-044F-46FD-8ABD-F3E0958C5227}"/>
              </a:ext>
            </a:extLst>
          </p:cNvPr>
          <p:cNvSpPr>
            <a:spLocks noGrp="1"/>
          </p:cNvSpPr>
          <p:nvPr>
            <p:ph type="sldNum" sz="quarter" idx="12"/>
          </p:nvPr>
        </p:nvSpPr>
        <p:spPr/>
        <p:txBody>
          <a:bodyPr/>
          <a:lstStyle/>
          <a:p>
            <a:fld id="{B55D66A4-447D-40F5-A6A5-80D2104F7EE3}" type="slidenum">
              <a:rPr lang="nb-NO" smtClean="0"/>
              <a:t>1</a:t>
            </a:fld>
            <a:endParaRPr lang="nb-NO" dirty="0"/>
          </a:p>
        </p:txBody>
      </p:sp>
      <p:sp>
        <p:nvSpPr>
          <p:cNvPr id="5" name="Tittel 4">
            <a:extLst>
              <a:ext uri="{FF2B5EF4-FFF2-40B4-BE49-F238E27FC236}">
                <a16:creationId xmlns:a16="http://schemas.microsoft.com/office/drawing/2014/main" id="{91D57369-4F55-4902-BBE0-A66F52CA3705}"/>
              </a:ext>
            </a:extLst>
          </p:cNvPr>
          <p:cNvSpPr>
            <a:spLocks noGrp="1"/>
          </p:cNvSpPr>
          <p:nvPr>
            <p:ph type="title"/>
          </p:nvPr>
        </p:nvSpPr>
        <p:spPr>
          <a:xfrm>
            <a:off x="838200" y="676297"/>
            <a:ext cx="10515600" cy="650411"/>
          </a:xfrm>
        </p:spPr>
        <p:txBody>
          <a:bodyPr>
            <a:normAutofit/>
          </a:bodyPr>
          <a:lstStyle/>
          <a:p>
            <a:r>
              <a:rPr lang="nb-NO" sz="4000" b="1" dirty="0"/>
              <a:t>Årsaks-virkningsdiagram / Fiskebeinsdiagram</a:t>
            </a:r>
          </a:p>
        </p:txBody>
      </p:sp>
      <p:sp>
        <p:nvSpPr>
          <p:cNvPr id="8" name="Rektangel 7">
            <a:extLst>
              <a:ext uri="{FF2B5EF4-FFF2-40B4-BE49-F238E27FC236}">
                <a16:creationId xmlns:a16="http://schemas.microsoft.com/office/drawing/2014/main" id="{B6C5F385-399B-4FDB-A7DA-B35CE8BC87C2}"/>
              </a:ext>
            </a:extLst>
          </p:cNvPr>
          <p:cNvSpPr/>
          <p:nvPr/>
        </p:nvSpPr>
        <p:spPr>
          <a:xfrm>
            <a:off x="995082" y="1462703"/>
            <a:ext cx="10358718" cy="4893647"/>
          </a:xfrm>
          <a:prstGeom prst="rect">
            <a:avLst/>
          </a:prstGeom>
        </p:spPr>
        <p:txBody>
          <a:bodyPr wrap="square">
            <a:spAutoFit/>
          </a:bodyPr>
          <a:lstStyle/>
          <a:p>
            <a:r>
              <a:rPr lang="nb-NO" sz="2400" dirty="0"/>
              <a:t>Fiskebensdiagrammet egner seg i tidlige eller evaluerende faser for å vise sammenheng mellom mulige årsaker og virkninger.</a:t>
            </a:r>
          </a:p>
          <a:p>
            <a:r>
              <a:rPr lang="nb-NO" sz="2400" dirty="0"/>
              <a:t>Bruk f.eks. </a:t>
            </a:r>
            <a:r>
              <a:rPr lang="nb-NO" sz="2400" dirty="0">
                <a:hlinkClick r:id="rId3">
                  <a:extLst>
                    <a:ext uri="{A12FA001-AC4F-418D-AE19-62706E023703}">
                      <ahyp:hlinkClr xmlns:ahyp="http://schemas.microsoft.com/office/drawing/2018/hyperlinkcolor" val="tx"/>
                    </a:ext>
                  </a:extLst>
                </a:hlinkClick>
              </a:rPr>
              <a:t>idemyldring</a:t>
            </a:r>
            <a:r>
              <a:rPr lang="nb-NO" sz="2400" dirty="0"/>
              <a:t> som metode for å kartlegge mulige årsaker</a:t>
            </a:r>
          </a:p>
          <a:p>
            <a:endParaRPr lang="nb-NO" sz="2400" dirty="0"/>
          </a:p>
          <a:p>
            <a:r>
              <a:rPr lang="nb-NO" sz="2400" dirty="0"/>
              <a:t>Diagrammet har en form som ligner en fisk, der hodet utgjør problemområdet, og beinene langs ryggraden representerer </a:t>
            </a:r>
            <a:r>
              <a:rPr lang="nb-NO" sz="2400" dirty="0" err="1"/>
              <a:t>årsakskategorier</a:t>
            </a:r>
            <a:r>
              <a:rPr lang="nb-NO" sz="2400" dirty="0"/>
              <a:t> og årsaker.</a:t>
            </a:r>
          </a:p>
          <a:p>
            <a:endParaRPr lang="nb-NO" sz="2400" dirty="0"/>
          </a:p>
          <a:p>
            <a:r>
              <a:rPr lang="nb-NO" sz="2400" dirty="0"/>
              <a:t>Du kan bruke verktøyet når du vil</a:t>
            </a:r>
          </a:p>
          <a:p>
            <a:pPr marL="342900" indent="-342900">
              <a:buFont typeface="Arial" panose="020B0604020202020204" pitchFamily="34" charset="0"/>
              <a:buChar char="•"/>
            </a:pPr>
            <a:r>
              <a:rPr lang="nb-NO" sz="2400" dirty="0"/>
              <a:t>Kartlegge mulige årsaker til et sammensatt problem.</a:t>
            </a:r>
          </a:p>
          <a:p>
            <a:pPr marL="342900" indent="-342900">
              <a:buFont typeface="Arial" panose="020B0604020202020204" pitchFamily="34" charset="0"/>
              <a:buChar char="•"/>
            </a:pPr>
            <a:r>
              <a:rPr lang="nb-NO" sz="2400" dirty="0"/>
              <a:t>Synliggjøre sammenhengen mellom årsak/virkning.</a:t>
            </a:r>
          </a:p>
          <a:p>
            <a:pPr marL="342900" indent="-342900">
              <a:buFont typeface="Arial" panose="020B0604020202020204" pitchFamily="34" charset="0"/>
              <a:buChar char="•"/>
            </a:pPr>
            <a:r>
              <a:rPr lang="nb-NO" sz="2400" dirty="0"/>
              <a:t>Legge grunnlaget for datainnsamling ved å identifisere mulige målepunkter.</a:t>
            </a:r>
          </a:p>
          <a:p>
            <a:pPr marL="342900" indent="-342900">
              <a:buFont typeface="Arial" panose="020B0604020202020204" pitchFamily="34" charset="0"/>
              <a:buChar char="•"/>
            </a:pPr>
            <a:r>
              <a:rPr lang="nb-NO" sz="2400" dirty="0"/>
              <a:t>Systematisere hoved- og </a:t>
            </a:r>
            <a:r>
              <a:rPr lang="nb-NO" sz="2400" dirty="0" err="1"/>
              <a:t>biårsaker</a:t>
            </a:r>
            <a:r>
              <a:rPr lang="nb-NO" sz="2400" dirty="0"/>
              <a:t> for å få en mer helhetlig forståelse av et problem/ område.</a:t>
            </a:r>
          </a:p>
        </p:txBody>
      </p:sp>
    </p:spTree>
    <p:extLst>
      <p:ext uri="{BB962C8B-B14F-4D97-AF65-F5344CB8AC3E}">
        <p14:creationId xmlns:p14="http://schemas.microsoft.com/office/powerpoint/2010/main" val="221766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8AE83F10-F11E-4092-96A5-31A0C5E71510}"/>
              </a:ext>
            </a:extLst>
          </p:cNvPr>
          <p:cNvSpPr>
            <a:spLocks noGrp="1"/>
          </p:cNvSpPr>
          <p:nvPr>
            <p:ph idx="1"/>
          </p:nvPr>
        </p:nvSpPr>
        <p:spPr>
          <a:xfrm>
            <a:off x="1815353" y="1788459"/>
            <a:ext cx="7989587" cy="4405502"/>
          </a:xfrm>
        </p:spPr>
        <p:txBody>
          <a:bodyPr/>
          <a:lstStyle/>
          <a:p>
            <a:pPr marL="0" indent="0">
              <a:buNone/>
            </a:pPr>
            <a:r>
              <a:rPr lang="nb-NO" dirty="0"/>
              <a:t> </a:t>
            </a:r>
          </a:p>
        </p:txBody>
      </p:sp>
      <p:sp>
        <p:nvSpPr>
          <p:cNvPr id="3" name="Plassholder for dato 2">
            <a:extLst>
              <a:ext uri="{FF2B5EF4-FFF2-40B4-BE49-F238E27FC236}">
                <a16:creationId xmlns:a16="http://schemas.microsoft.com/office/drawing/2014/main" id="{E695FA5F-D250-442B-A745-A41B3A1A7A21}"/>
              </a:ext>
            </a:extLst>
          </p:cNvPr>
          <p:cNvSpPr>
            <a:spLocks noGrp="1"/>
          </p:cNvSpPr>
          <p:nvPr>
            <p:ph type="dt" sz="half" idx="10"/>
          </p:nvPr>
        </p:nvSpPr>
        <p:spPr/>
        <p:txBody>
          <a:bodyPr/>
          <a:lstStyle/>
          <a:p>
            <a:fld id="{552A7C98-2890-45B6-8234-863539A615D0}" type="datetime1">
              <a:rPr lang="nb-NO" smtClean="0"/>
              <a:t>03.03.2021</a:t>
            </a:fld>
            <a:endParaRPr lang="nb-NO"/>
          </a:p>
        </p:txBody>
      </p:sp>
      <p:sp>
        <p:nvSpPr>
          <p:cNvPr id="4" name="Plassholder for lysbildenummer 3">
            <a:extLst>
              <a:ext uri="{FF2B5EF4-FFF2-40B4-BE49-F238E27FC236}">
                <a16:creationId xmlns:a16="http://schemas.microsoft.com/office/drawing/2014/main" id="{A75B522B-F80D-4469-9853-85922A705B19}"/>
              </a:ext>
            </a:extLst>
          </p:cNvPr>
          <p:cNvSpPr>
            <a:spLocks noGrp="1"/>
          </p:cNvSpPr>
          <p:nvPr>
            <p:ph type="sldNum" sz="quarter" idx="12"/>
          </p:nvPr>
        </p:nvSpPr>
        <p:spPr/>
        <p:txBody>
          <a:bodyPr/>
          <a:lstStyle/>
          <a:p>
            <a:fld id="{B55D66A4-447D-40F5-A6A5-80D2104F7EE3}" type="slidenum">
              <a:rPr lang="nb-NO" smtClean="0"/>
              <a:t>2</a:t>
            </a:fld>
            <a:endParaRPr lang="nb-NO" dirty="0"/>
          </a:p>
        </p:txBody>
      </p:sp>
      <p:sp>
        <p:nvSpPr>
          <p:cNvPr id="5" name="Tittel 4">
            <a:extLst>
              <a:ext uri="{FF2B5EF4-FFF2-40B4-BE49-F238E27FC236}">
                <a16:creationId xmlns:a16="http://schemas.microsoft.com/office/drawing/2014/main" id="{CF3416F8-4DE9-489A-AF11-280B13AA90A8}"/>
              </a:ext>
            </a:extLst>
          </p:cNvPr>
          <p:cNvSpPr>
            <a:spLocks noGrp="1"/>
          </p:cNvSpPr>
          <p:nvPr>
            <p:ph type="title"/>
          </p:nvPr>
        </p:nvSpPr>
        <p:spPr>
          <a:xfrm>
            <a:off x="1008529" y="633257"/>
            <a:ext cx="10475259" cy="834725"/>
          </a:xfrm>
        </p:spPr>
        <p:txBody>
          <a:bodyPr>
            <a:normAutofit fontScale="90000"/>
          </a:bodyPr>
          <a:lstStyle/>
          <a:p>
            <a:r>
              <a:rPr lang="nb-NO" b="1" dirty="0"/>
              <a:t>Årsaks-virkningsdiagram (Fiskebeinsdiagram) (mal)</a:t>
            </a:r>
          </a:p>
        </p:txBody>
      </p:sp>
      <p:cxnSp>
        <p:nvCxnSpPr>
          <p:cNvPr id="7" name="Rett linje 6">
            <a:extLst>
              <a:ext uri="{FF2B5EF4-FFF2-40B4-BE49-F238E27FC236}">
                <a16:creationId xmlns:a16="http://schemas.microsoft.com/office/drawing/2014/main" id="{EC86086F-5CC2-4C40-9B67-860436C3BB3F}"/>
              </a:ext>
            </a:extLst>
          </p:cNvPr>
          <p:cNvCxnSpPr>
            <a:cxnSpLocks/>
          </p:cNvCxnSpPr>
          <p:nvPr/>
        </p:nvCxnSpPr>
        <p:spPr>
          <a:xfrm flipV="1">
            <a:off x="2565943" y="4058449"/>
            <a:ext cx="5935979" cy="33188"/>
          </a:xfrm>
          <a:prstGeom prst="line">
            <a:avLst/>
          </a:prstGeom>
          <a:ln w="28575" cmpd="sng">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Rett linje 12">
            <a:extLst>
              <a:ext uri="{FF2B5EF4-FFF2-40B4-BE49-F238E27FC236}">
                <a16:creationId xmlns:a16="http://schemas.microsoft.com/office/drawing/2014/main" id="{55F2F6F5-817E-4F7D-9D4C-8450CF7416C1}"/>
              </a:ext>
            </a:extLst>
          </p:cNvPr>
          <p:cNvCxnSpPr/>
          <p:nvPr/>
        </p:nvCxnSpPr>
        <p:spPr>
          <a:xfrm flipH="1" flipV="1">
            <a:off x="3240405" y="2819401"/>
            <a:ext cx="861060" cy="1239049"/>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Rett linje 14">
            <a:extLst>
              <a:ext uri="{FF2B5EF4-FFF2-40B4-BE49-F238E27FC236}">
                <a16:creationId xmlns:a16="http://schemas.microsoft.com/office/drawing/2014/main" id="{41A4D378-A002-41AB-81E1-5EDBF29B016A}"/>
              </a:ext>
            </a:extLst>
          </p:cNvPr>
          <p:cNvCxnSpPr/>
          <p:nvPr/>
        </p:nvCxnSpPr>
        <p:spPr>
          <a:xfrm flipH="1" flipV="1">
            <a:off x="5301642" y="2735581"/>
            <a:ext cx="944880" cy="1322869"/>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Rett linje 16">
            <a:extLst>
              <a:ext uri="{FF2B5EF4-FFF2-40B4-BE49-F238E27FC236}">
                <a16:creationId xmlns:a16="http://schemas.microsoft.com/office/drawing/2014/main" id="{10BA63BC-BA47-4C29-B3DE-D9B4E0BE724C}"/>
              </a:ext>
            </a:extLst>
          </p:cNvPr>
          <p:cNvCxnSpPr/>
          <p:nvPr/>
        </p:nvCxnSpPr>
        <p:spPr>
          <a:xfrm flipH="1" flipV="1">
            <a:off x="7195233" y="2648754"/>
            <a:ext cx="1082040" cy="1399372"/>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Rett linje 18">
            <a:extLst>
              <a:ext uri="{FF2B5EF4-FFF2-40B4-BE49-F238E27FC236}">
                <a16:creationId xmlns:a16="http://schemas.microsoft.com/office/drawing/2014/main" id="{0C8D93AC-DB2E-4406-A408-43AA30537F89}"/>
              </a:ext>
            </a:extLst>
          </p:cNvPr>
          <p:cNvCxnSpPr>
            <a:cxnSpLocks/>
          </p:cNvCxnSpPr>
          <p:nvPr/>
        </p:nvCxnSpPr>
        <p:spPr>
          <a:xfrm flipH="1">
            <a:off x="3114629" y="4091638"/>
            <a:ext cx="986836" cy="1239049"/>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Rett linje 20">
            <a:extLst>
              <a:ext uri="{FF2B5EF4-FFF2-40B4-BE49-F238E27FC236}">
                <a16:creationId xmlns:a16="http://schemas.microsoft.com/office/drawing/2014/main" id="{9B3C5C69-9B0D-4DAA-934D-AE96FAA7C6E1}"/>
              </a:ext>
            </a:extLst>
          </p:cNvPr>
          <p:cNvCxnSpPr/>
          <p:nvPr/>
        </p:nvCxnSpPr>
        <p:spPr>
          <a:xfrm flipH="1">
            <a:off x="5152958" y="4105851"/>
            <a:ext cx="1051560" cy="1289681"/>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Rett linje 22">
            <a:extLst>
              <a:ext uri="{FF2B5EF4-FFF2-40B4-BE49-F238E27FC236}">
                <a16:creationId xmlns:a16="http://schemas.microsoft.com/office/drawing/2014/main" id="{9CCB75CB-3694-4F3E-8002-90B91EDD8534}"/>
              </a:ext>
            </a:extLst>
          </p:cNvPr>
          <p:cNvCxnSpPr>
            <a:cxnSpLocks/>
          </p:cNvCxnSpPr>
          <p:nvPr/>
        </p:nvCxnSpPr>
        <p:spPr>
          <a:xfrm flipH="1">
            <a:off x="7120892" y="4047063"/>
            <a:ext cx="1165812" cy="1328197"/>
          </a:xfrm>
          <a:prstGeom prst="line">
            <a:avLst/>
          </a:prstGeom>
        </p:spPr>
        <p:style>
          <a:lnRef idx="1">
            <a:schemeClr val="accent2"/>
          </a:lnRef>
          <a:fillRef idx="0">
            <a:schemeClr val="accent2"/>
          </a:fillRef>
          <a:effectRef idx="0">
            <a:schemeClr val="accent2"/>
          </a:effectRef>
          <a:fontRef idx="minor">
            <a:schemeClr val="tx1"/>
          </a:fontRef>
        </p:style>
      </p:cxnSp>
      <p:sp>
        <p:nvSpPr>
          <p:cNvPr id="27" name="TekstSylinder 26">
            <a:extLst>
              <a:ext uri="{FF2B5EF4-FFF2-40B4-BE49-F238E27FC236}">
                <a16:creationId xmlns:a16="http://schemas.microsoft.com/office/drawing/2014/main" id="{A7F6C3DF-05BC-4C85-BF07-8221D7866170}"/>
              </a:ext>
            </a:extLst>
          </p:cNvPr>
          <p:cNvSpPr txBox="1"/>
          <p:nvPr/>
        </p:nvSpPr>
        <p:spPr>
          <a:xfrm>
            <a:off x="6623662" y="2335478"/>
            <a:ext cx="1177290" cy="338554"/>
          </a:xfrm>
          <a:prstGeom prst="rect">
            <a:avLst/>
          </a:prstGeom>
          <a:noFill/>
        </p:spPr>
        <p:txBody>
          <a:bodyPr wrap="square" rtlCol="0">
            <a:spAutoFit/>
          </a:bodyPr>
          <a:lstStyle/>
          <a:p>
            <a:r>
              <a:rPr lang="nb-NO" sz="1600" dirty="0"/>
              <a:t>Maskiner</a:t>
            </a:r>
          </a:p>
        </p:txBody>
      </p:sp>
      <p:sp>
        <p:nvSpPr>
          <p:cNvPr id="29" name="TekstSylinder 28">
            <a:extLst>
              <a:ext uri="{FF2B5EF4-FFF2-40B4-BE49-F238E27FC236}">
                <a16:creationId xmlns:a16="http://schemas.microsoft.com/office/drawing/2014/main" id="{4535B7DF-229A-42D1-97B7-62FC9B6BB726}"/>
              </a:ext>
            </a:extLst>
          </p:cNvPr>
          <p:cNvSpPr txBox="1"/>
          <p:nvPr/>
        </p:nvSpPr>
        <p:spPr>
          <a:xfrm>
            <a:off x="4872215" y="2354953"/>
            <a:ext cx="1082040" cy="338554"/>
          </a:xfrm>
          <a:prstGeom prst="rect">
            <a:avLst/>
          </a:prstGeom>
          <a:noFill/>
        </p:spPr>
        <p:txBody>
          <a:bodyPr wrap="square" rtlCol="0">
            <a:spAutoFit/>
          </a:bodyPr>
          <a:lstStyle/>
          <a:p>
            <a:r>
              <a:rPr lang="nb-NO" sz="1600" dirty="0"/>
              <a:t>Metoder</a:t>
            </a:r>
          </a:p>
        </p:txBody>
      </p:sp>
      <p:sp>
        <p:nvSpPr>
          <p:cNvPr id="30" name="TekstSylinder 29">
            <a:extLst>
              <a:ext uri="{FF2B5EF4-FFF2-40B4-BE49-F238E27FC236}">
                <a16:creationId xmlns:a16="http://schemas.microsoft.com/office/drawing/2014/main" id="{47B0B2DE-ED02-47B7-AC51-8EF02E41A955}"/>
              </a:ext>
            </a:extLst>
          </p:cNvPr>
          <p:cNvSpPr txBox="1"/>
          <p:nvPr/>
        </p:nvSpPr>
        <p:spPr>
          <a:xfrm>
            <a:off x="2743389" y="2343270"/>
            <a:ext cx="1421130" cy="338554"/>
          </a:xfrm>
          <a:prstGeom prst="rect">
            <a:avLst/>
          </a:prstGeom>
          <a:noFill/>
        </p:spPr>
        <p:txBody>
          <a:bodyPr wrap="square" rtlCol="0">
            <a:spAutoFit/>
          </a:bodyPr>
          <a:lstStyle/>
          <a:p>
            <a:r>
              <a:rPr lang="nb-NO" sz="1600" dirty="0"/>
              <a:t>Mennesker</a:t>
            </a:r>
          </a:p>
        </p:txBody>
      </p:sp>
      <p:sp>
        <p:nvSpPr>
          <p:cNvPr id="33" name="TekstSylinder 32">
            <a:extLst>
              <a:ext uri="{FF2B5EF4-FFF2-40B4-BE49-F238E27FC236}">
                <a16:creationId xmlns:a16="http://schemas.microsoft.com/office/drawing/2014/main" id="{E865727E-B6E8-4C3B-B44C-D1FE6B25FE1A}"/>
              </a:ext>
            </a:extLst>
          </p:cNvPr>
          <p:cNvSpPr txBox="1"/>
          <p:nvPr/>
        </p:nvSpPr>
        <p:spPr>
          <a:xfrm>
            <a:off x="2539226" y="5353664"/>
            <a:ext cx="1082040" cy="369332"/>
          </a:xfrm>
          <a:prstGeom prst="rect">
            <a:avLst/>
          </a:prstGeom>
          <a:noFill/>
        </p:spPr>
        <p:txBody>
          <a:bodyPr wrap="square" rtlCol="0">
            <a:spAutoFit/>
          </a:bodyPr>
          <a:lstStyle/>
          <a:p>
            <a:r>
              <a:rPr lang="nb-NO" dirty="0"/>
              <a:t>Målinger</a:t>
            </a:r>
          </a:p>
        </p:txBody>
      </p:sp>
      <p:sp>
        <p:nvSpPr>
          <p:cNvPr id="34" name="TekstSylinder 33">
            <a:extLst>
              <a:ext uri="{FF2B5EF4-FFF2-40B4-BE49-F238E27FC236}">
                <a16:creationId xmlns:a16="http://schemas.microsoft.com/office/drawing/2014/main" id="{12051C16-DC28-479A-8447-1C611437605F}"/>
              </a:ext>
            </a:extLst>
          </p:cNvPr>
          <p:cNvSpPr txBox="1"/>
          <p:nvPr/>
        </p:nvSpPr>
        <p:spPr>
          <a:xfrm>
            <a:off x="4798561" y="5382094"/>
            <a:ext cx="914400" cy="369332"/>
          </a:xfrm>
          <a:prstGeom prst="rect">
            <a:avLst/>
          </a:prstGeom>
          <a:noFill/>
        </p:spPr>
        <p:txBody>
          <a:bodyPr wrap="square" rtlCol="0">
            <a:spAutoFit/>
          </a:bodyPr>
          <a:lstStyle/>
          <a:p>
            <a:r>
              <a:rPr lang="nb-NO" dirty="0"/>
              <a:t>Miljø</a:t>
            </a:r>
          </a:p>
        </p:txBody>
      </p:sp>
      <p:sp>
        <p:nvSpPr>
          <p:cNvPr id="35" name="TekstSylinder 34">
            <a:extLst>
              <a:ext uri="{FF2B5EF4-FFF2-40B4-BE49-F238E27FC236}">
                <a16:creationId xmlns:a16="http://schemas.microsoft.com/office/drawing/2014/main" id="{AC909AFE-24AA-46D3-8D18-B631AB52240A}"/>
              </a:ext>
            </a:extLst>
          </p:cNvPr>
          <p:cNvSpPr txBox="1"/>
          <p:nvPr/>
        </p:nvSpPr>
        <p:spPr>
          <a:xfrm>
            <a:off x="6558916" y="5381318"/>
            <a:ext cx="1249585" cy="369332"/>
          </a:xfrm>
          <a:prstGeom prst="rect">
            <a:avLst/>
          </a:prstGeom>
          <a:noFill/>
        </p:spPr>
        <p:txBody>
          <a:bodyPr wrap="square" rtlCol="0">
            <a:spAutoFit/>
          </a:bodyPr>
          <a:lstStyle/>
          <a:p>
            <a:r>
              <a:rPr lang="nb-NO" dirty="0"/>
              <a:t>Materialer </a:t>
            </a:r>
          </a:p>
        </p:txBody>
      </p:sp>
      <p:cxnSp>
        <p:nvCxnSpPr>
          <p:cNvPr id="10" name="Rett linje 9">
            <a:extLst>
              <a:ext uri="{FF2B5EF4-FFF2-40B4-BE49-F238E27FC236}">
                <a16:creationId xmlns:a16="http://schemas.microsoft.com/office/drawing/2014/main" id="{F8149403-C9B2-4108-A41D-A91EB21C7502}"/>
              </a:ext>
            </a:extLst>
          </p:cNvPr>
          <p:cNvCxnSpPr>
            <a:cxnSpLocks/>
          </p:cNvCxnSpPr>
          <p:nvPr/>
        </p:nvCxnSpPr>
        <p:spPr>
          <a:xfrm>
            <a:off x="8441055" y="1882775"/>
            <a:ext cx="110490" cy="418152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8" name="TekstSylinder 47">
            <a:extLst>
              <a:ext uri="{FF2B5EF4-FFF2-40B4-BE49-F238E27FC236}">
                <a16:creationId xmlns:a16="http://schemas.microsoft.com/office/drawing/2014/main" id="{039F7BFE-F6B5-41FB-BFB9-72FFCC749705}"/>
              </a:ext>
            </a:extLst>
          </p:cNvPr>
          <p:cNvSpPr txBox="1"/>
          <p:nvPr/>
        </p:nvSpPr>
        <p:spPr>
          <a:xfrm>
            <a:off x="7570023" y="5886185"/>
            <a:ext cx="1070985" cy="307777"/>
          </a:xfrm>
          <a:prstGeom prst="rect">
            <a:avLst/>
          </a:prstGeom>
          <a:noFill/>
        </p:spPr>
        <p:txBody>
          <a:bodyPr wrap="square" rtlCol="0">
            <a:spAutoFit/>
          </a:bodyPr>
          <a:lstStyle/>
          <a:p>
            <a:r>
              <a:rPr lang="nb-NO" sz="1400" dirty="0">
                <a:solidFill>
                  <a:schemeClr val="tx2"/>
                </a:solidFill>
              </a:rPr>
              <a:t>Årsaker</a:t>
            </a:r>
          </a:p>
        </p:txBody>
      </p:sp>
      <p:sp>
        <p:nvSpPr>
          <p:cNvPr id="57" name="TekstSylinder 56">
            <a:extLst>
              <a:ext uri="{FF2B5EF4-FFF2-40B4-BE49-F238E27FC236}">
                <a16:creationId xmlns:a16="http://schemas.microsoft.com/office/drawing/2014/main" id="{68845620-DB68-4F94-9DE5-4C317841A1D4}"/>
              </a:ext>
            </a:extLst>
          </p:cNvPr>
          <p:cNvSpPr txBox="1"/>
          <p:nvPr/>
        </p:nvSpPr>
        <p:spPr>
          <a:xfrm>
            <a:off x="8876618" y="5938247"/>
            <a:ext cx="1119566" cy="523220"/>
          </a:xfrm>
          <a:prstGeom prst="rect">
            <a:avLst/>
          </a:prstGeom>
          <a:noFill/>
        </p:spPr>
        <p:txBody>
          <a:bodyPr wrap="square" rtlCol="0">
            <a:spAutoFit/>
          </a:bodyPr>
          <a:lstStyle/>
          <a:p>
            <a:r>
              <a:rPr lang="nb-NO" sz="1400" dirty="0">
                <a:solidFill>
                  <a:schemeClr val="tx2"/>
                </a:solidFill>
              </a:rPr>
              <a:t>Virkning (problem)</a:t>
            </a:r>
          </a:p>
        </p:txBody>
      </p:sp>
      <p:sp>
        <p:nvSpPr>
          <p:cNvPr id="14" name="Ellipse 13">
            <a:extLst>
              <a:ext uri="{FF2B5EF4-FFF2-40B4-BE49-F238E27FC236}">
                <a16:creationId xmlns:a16="http://schemas.microsoft.com/office/drawing/2014/main" id="{96BF3B75-EFF6-41A5-82FE-7198301C333E}"/>
              </a:ext>
            </a:extLst>
          </p:cNvPr>
          <p:cNvSpPr/>
          <p:nvPr/>
        </p:nvSpPr>
        <p:spPr>
          <a:xfrm>
            <a:off x="2251741" y="2757381"/>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58" name="Ellipse 57">
            <a:extLst>
              <a:ext uri="{FF2B5EF4-FFF2-40B4-BE49-F238E27FC236}">
                <a16:creationId xmlns:a16="http://schemas.microsoft.com/office/drawing/2014/main" id="{6961857C-74F3-4A37-9CB7-A8EEF7342BD3}"/>
              </a:ext>
            </a:extLst>
          </p:cNvPr>
          <p:cNvSpPr/>
          <p:nvPr/>
        </p:nvSpPr>
        <p:spPr>
          <a:xfrm>
            <a:off x="4741569" y="4419218"/>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59" name="Ellipse 58">
            <a:extLst>
              <a:ext uri="{FF2B5EF4-FFF2-40B4-BE49-F238E27FC236}">
                <a16:creationId xmlns:a16="http://schemas.microsoft.com/office/drawing/2014/main" id="{2BA5058A-CF48-4EE6-8C90-10ACBF851F43}"/>
              </a:ext>
            </a:extLst>
          </p:cNvPr>
          <p:cNvSpPr/>
          <p:nvPr/>
        </p:nvSpPr>
        <p:spPr>
          <a:xfrm>
            <a:off x="4383564" y="2760702"/>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1" name="Ellipse 60">
            <a:extLst>
              <a:ext uri="{FF2B5EF4-FFF2-40B4-BE49-F238E27FC236}">
                <a16:creationId xmlns:a16="http://schemas.microsoft.com/office/drawing/2014/main" id="{5390D33B-BE7C-4444-A9E7-2819284D9268}"/>
              </a:ext>
            </a:extLst>
          </p:cNvPr>
          <p:cNvSpPr/>
          <p:nvPr/>
        </p:nvSpPr>
        <p:spPr>
          <a:xfrm>
            <a:off x="4889802" y="3490157"/>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2" name="Ellipse 61">
            <a:extLst>
              <a:ext uri="{FF2B5EF4-FFF2-40B4-BE49-F238E27FC236}">
                <a16:creationId xmlns:a16="http://schemas.microsoft.com/office/drawing/2014/main" id="{63DA5166-A9BF-4C2C-8922-C7BEC9E6FB68}"/>
              </a:ext>
            </a:extLst>
          </p:cNvPr>
          <p:cNvSpPr/>
          <p:nvPr/>
        </p:nvSpPr>
        <p:spPr>
          <a:xfrm>
            <a:off x="6342098" y="2757381"/>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3" name="Ellipse 62">
            <a:extLst>
              <a:ext uri="{FF2B5EF4-FFF2-40B4-BE49-F238E27FC236}">
                <a16:creationId xmlns:a16="http://schemas.microsoft.com/office/drawing/2014/main" id="{11AC14A1-01E0-4E89-848F-56EC581FEC7C}"/>
              </a:ext>
            </a:extLst>
          </p:cNvPr>
          <p:cNvSpPr/>
          <p:nvPr/>
        </p:nvSpPr>
        <p:spPr>
          <a:xfrm>
            <a:off x="6893301" y="3495718"/>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4" name="Ellipse 63">
            <a:extLst>
              <a:ext uri="{FF2B5EF4-FFF2-40B4-BE49-F238E27FC236}">
                <a16:creationId xmlns:a16="http://schemas.microsoft.com/office/drawing/2014/main" id="{3A8C7D73-6DB6-48F1-8D51-78799A74C8BB}"/>
              </a:ext>
            </a:extLst>
          </p:cNvPr>
          <p:cNvSpPr/>
          <p:nvPr/>
        </p:nvSpPr>
        <p:spPr>
          <a:xfrm>
            <a:off x="2688553" y="4350988"/>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5" name="Ellipse 64">
            <a:extLst>
              <a:ext uri="{FF2B5EF4-FFF2-40B4-BE49-F238E27FC236}">
                <a16:creationId xmlns:a16="http://schemas.microsoft.com/office/drawing/2014/main" id="{F1F3A439-9139-45EB-9EDE-086BD1F4C65B}"/>
              </a:ext>
            </a:extLst>
          </p:cNvPr>
          <p:cNvSpPr/>
          <p:nvPr/>
        </p:nvSpPr>
        <p:spPr>
          <a:xfrm>
            <a:off x="2251741" y="4901592"/>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6" name="Ellipse 65">
            <a:extLst>
              <a:ext uri="{FF2B5EF4-FFF2-40B4-BE49-F238E27FC236}">
                <a16:creationId xmlns:a16="http://schemas.microsoft.com/office/drawing/2014/main" id="{65F2BB88-E39D-4E20-91AB-911F5612CD82}"/>
              </a:ext>
            </a:extLst>
          </p:cNvPr>
          <p:cNvSpPr/>
          <p:nvPr/>
        </p:nvSpPr>
        <p:spPr>
          <a:xfrm>
            <a:off x="2774881" y="3495718"/>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7" name="Ellipse 66">
            <a:extLst>
              <a:ext uri="{FF2B5EF4-FFF2-40B4-BE49-F238E27FC236}">
                <a16:creationId xmlns:a16="http://schemas.microsoft.com/office/drawing/2014/main" id="{EEE6D6C0-5E9F-4530-99A5-79EA7F37480A}"/>
              </a:ext>
            </a:extLst>
          </p:cNvPr>
          <p:cNvSpPr/>
          <p:nvPr/>
        </p:nvSpPr>
        <p:spPr>
          <a:xfrm>
            <a:off x="4322707" y="4900656"/>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8" name="Ellipse 67">
            <a:extLst>
              <a:ext uri="{FF2B5EF4-FFF2-40B4-BE49-F238E27FC236}">
                <a16:creationId xmlns:a16="http://schemas.microsoft.com/office/drawing/2014/main" id="{919CF9A3-0920-4161-965F-88937BBD57EA}"/>
              </a:ext>
            </a:extLst>
          </p:cNvPr>
          <p:cNvSpPr/>
          <p:nvPr/>
        </p:nvSpPr>
        <p:spPr>
          <a:xfrm>
            <a:off x="6722238" y="4416918"/>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69" name="Ellipse 68">
            <a:extLst>
              <a:ext uri="{FF2B5EF4-FFF2-40B4-BE49-F238E27FC236}">
                <a16:creationId xmlns:a16="http://schemas.microsoft.com/office/drawing/2014/main" id="{D9328A2D-A6F2-4213-80CB-868876A63C65}"/>
              </a:ext>
            </a:extLst>
          </p:cNvPr>
          <p:cNvSpPr/>
          <p:nvPr/>
        </p:nvSpPr>
        <p:spPr>
          <a:xfrm>
            <a:off x="6280579" y="4938007"/>
            <a:ext cx="1046703" cy="35069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sz="1400" dirty="0">
                <a:solidFill>
                  <a:schemeClr val="tx1"/>
                </a:solidFill>
              </a:rPr>
              <a:t>Årsak</a:t>
            </a:r>
          </a:p>
        </p:txBody>
      </p:sp>
      <p:sp>
        <p:nvSpPr>
          <p:cNvPr id="36" name="Ellipse 35">
            <a:extLst>
              <a:ext uri="{FF2B5EF4-FFF2-40B4-BE49-F238E27FC236}">
                <a16:creationId xmlns:a16="http://schemas.microsoft.com/office/drawing/2014/main" id="{F9E775D3-A40C-4287-AE70-32FD29B0AF33}"/>
              </a:ext>
            </a:extLst>
          </p:cNvPr>
          <p:cNvSpPr/>
          <p:nvPr/>
        </p:nvSpPr>
        <p:spPr>
          <a:xfrm>
            <a:off x="8501922" y="3429000"/>
            <a:ext cx="1303019" cy="139937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7" name="TekstSylinder 36">
            <a:extLst>
              <a:ext uri="{FF2B5EF4-FFF2-40B4-BE49-F238E27FC236}">
                <a16:creationId xmlns:a16="http://schemas.microsoft.com/office/drawing/2014/main" id="{EAC8F0A9-C70D-476B-AA35-14A845998BF9}"/>
              </a:ext>
            </a:extLst>
          </p:cNvPr>
          <p:cNvSpPr txBox="1"/>
          <p:nvPr/>
        </p:nvSpPr>
        <p:spPr>
          <a:xfrm>
            <a:off x="8551546" y="3651563"/>
            <a:ext cx="1234439" cy="646331"/>
          </a:xfrm>
          <a:prstGeom prst="rect">
            <a:avLst/>
          </a:prstGeom>
          <a:noFill/>
        </p:spPr>
        <p:txBody>
          <a:bodyPr wrap="square" rtlCol="0">
            <a:spAutoFit/>
          </a:bodyPr>
          <a:lstStyle/>
          <a:p>
            <a:r>
              <a:rPr lang="nb-NO" sz="1200" dirty="0"/>
              <a:t>Problemet/ virkningen av årsakene</a:t>
            </a:r>
          </a:p>
        </p:txBody>
      </p:sp>
    </p:spTree>
    <p:extLst>
      <p:ext uri="{BB962C8B-B14F-4D97-AF65-F5344CB8AC3E}">
        <p14:creationId xmlns:p14="http://schemas.microsoft.com/office/powerpoint/2010/main" val="357467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07FB91-6379-4A46-83A0-4324AE2897EE}"/>
              </a:ext>
            </a:extLst>
          </p:cNvPr>
          <p:cNvSpPr>
            <a:spLocks noGrp="1"/>
          </p:cNvSpPr>
          <p:nvPr>
            <p:ph type="title"/>
          </p:nvPr>
        </p:nvSpPr>
        <p:spPr>
          <a:xfrm>
            <a:off x="838200" y="365125"/>
            <a:ext cx="10515600" cy="774743"/>
          </a:xfrm>
        </p:spPr>
        <p:txBody>
          <a:bodyPr/>
          <a:lstStyle/>
          <a:p>
            <a:r>
              <a:rPr lang="nb-NO" b="1" dirty="0"/>
              <a:t>Tips</a:t>
            </a:r>
          </a:p>
        </p:txBody>
      </p:sp>
      <p:sp>
        <p:nvSpPr>
          <p:cNvPr id="3" name="Plassholder for innhold 2">
            <a:extLst>
              <a:ext uri="{FF2B5EF4-FFF2-40B4-BE49-F238E27FC236}">
                <a16:creationId xmlns:a16="http://schemas.microsoft.com/office/drawing/2014/main" id="{00BB532A-22BB-47D1-B601-0F959FC9FB45}"/>
              </a:ext>
            </a:extLst>
          </p:cNvPr>
          <p:cNvSpPr>
            <a:spLocks noGrp="1"/>
          </p:cNvSpPr>
          <p:nvPr>
            <p:ph idx="1"/>
          </p:nvPr>
        </p:nvSpPr>
        <p:spPr>
          <a:xfrm>
            <a:off x="838200" y="1315233"/>
            <a:ext cx="10515600" cy="4861730"/>
          </a:xfrm>
        </p:spPr>
        <p:txBody>
          <a:bodyPr>
            <a:normAutofit fontScale="62500" lnSpcReduction="20000"/>
          </a:bodyPr>
          <a:lstStyle/>
          <a:p>
            <a:endParaRPr lang="nb-NO" dirty="0"/>
          </a:p>
          <a:p>
            <a:r>
              <a:rPr lang="nb-NO" dirty="0"/>
              <a:t>Bestem det området du vil kartlegge (fokusområdet).</a:t>
            </a:r>
          </a:p>
          <a:p>
            <a:r>
              <a:rPr lang="nb-NO" dirty="0"/>
              <a:t>Plasser fokusområdet i en tekstboks til høyre, på enden av ”</a:t>
            </a:r>
            <a:r>
              <a:rPr lang="nb-NO" dirty="0" err="1"/>
              <a:t>hovedbeinet</a:t>
            </a:r>
            <a:r>
              <a:rPr lang="nb-NO" dirty="0"/>
              <a:t>”.</a:t>
            </a:r>
          </a:p>
          <a:p>
            <a:r>
              <a:rPr lang="nb-NO" dirty="0"/>
              <a:t>Hovedkategoriene av mulige årsaker blir tegnet som bein ut til siden av ”</a:t>
            </a:r>
            <a:r>
              <a:rPr lang="nb-NO" dirty="0" err="1"/>
              <a:t>hovedbeinet</a:t>
            </a:r>
            <a:r>
              <a:rPr lang="nb-NO" dirty="0"/>
              <a:t>”. De fem M-er: Menneske, maskin, miljø, metode og materiale er ofte et godt utgangspunkt for arbeidet med hovedkategoriene. Man kan selvfølgelig endre kategorienes navn etter hvert som arbeidet skrider frem. Nøkkelen er å ha fra tre til seks slike hovedkategorier som tar i seg alle de mulige årsaksfaktorene.</a:t>
            </a:r>
          </a:p>
          <a:p>
            <a:r>
              <a:rPr lang="nb-NO" dirty="0"/>
              <a:t>La deretter gruppen ha en idédugnad for å identifisere og definere alle de potensielle kilden til problemet.</a:t>
            </a:r>
          </a:p>
          <a:p>
            <a:r>
              <a:rPr lang="nb-NO" dirty="0"/>
              <a:t>De mulige årsaksfaktorene legges til som nye ”</a:t>
            </a:r>
            <a:r>
              <a:rPr lang="nb-NO" dirty="0" err="1"/>
              <a:t>årsaksbein</a:t>
            </a:r>
            <a:r>
              <a:rPr lang="nb-NO" dirty="0"/>
              <a:t>”. </a:t>
            </a:r>
          </a:p>
          <a:p>
            <a:r>
              <a:rPr lang="nb-NO" dirty="0"/>
              <a:t>Dette fortsetter så lenge som det er mulig å bryte ned faktorene ytterligere. Den praktiske maksimumsdybden av dette ”fiskebeinstreet” er vanligvis fire eller fem nivåer. Når fiskebeinsdiagrammet er ferdig så vil man ha et ganske fullstendig bilde av hva som er årsaken til problemet man ønsker å belyse.</a:t>
            </a:r>
          </a:p>
          <a:p>
            <a:r>
              <a:rPr lang="nb-NO" dirty="0"/>
              <a:t>Når alle fiskebein er på plass vil man gå over til en diskusjon av hvilke faktorer som er den største årsaken til problemet/området man fokuserer på. Disse årsakene blir markert og indikerer hva man må ta tak i for å løse/redusere problemet.</a:t>
            </a:r>
          </a:p>
          <a:p>
            <a:r>
              <a:rPr lang="nb-NO" dirty="0"/>
              <a:t>Gå gjennom hvert av de ytterste punktene/ beina, og sjekk at de utgjør årsaker som er spesifikke, målbare og kontrollerbare. Dersom de ikke er det, må man undersøke punktet, omformulere det og dele det opp i flere faktorer. Dette gjøres inntil alle ytterpunktene er spesifikke, målbare og kontrollerbare.</a:t>
            </a:r>
          </a:p>
        </p:txBody>
      </p:sp>
    </p:spTree>
    <p:extLst>
      <p:ext uri="{BB962C8B-B14F-4D97-AF65-F5344CB8AC3E}">
        <p14:creationId xmlns:p14="http://schemas.microsoft.com/office/powerpoint/2010/main" val="106913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582160-8C6D-49C2-9768-1EF3B8204E7C}"/>
              </a:ext>
            </a:extLst>
          </p:cNvPr>
          <p:cNvSpPr>
            <a:spLocks noGrp="1"/>
          </p:cNvSpPr>
          <p:nvPr>
            <p:ph type="title"/>
          </p:nvPr>
        </p:nvSpPr>
        <p:spPr>
          <a:xfrm>
            <a:off x="838200" y="365125"/>
            <a:ext cx="10515600" cy="774743"/>
          </a:xfrm>
        </p:spPr>
        <p:txBody>
          <a:bodyPr>
            <a:normAutofit/>
          </a:bodyPr>
          <a:lstStyle/>
          <a:p>
            <a:r>
              <a:rPr lang="nb-NO" sz="4000" b="1" dirty="0"/>
              <a:t>Tips - oppsummert</a:t>
            </a:r>
          </a:p>
        </p:txBody>
      </p:sp>
      <p:sp>
        <p:nvSpPr>
          <p:cNvPr id="3" name="Plassholder for innhold 2">
            <a:extLst>
              <a:ext uri="{FF2B5EF4-FFF2-40B4-BE49-F238E27FC236}">
                <a16:creationId xmlns:a16="http://schemas.microsoft.com/office/drawing/2014/main" id="{8717A4A2-30E7-4100-A750-B3FF1F746CF6}"/>
              </a:ext>
            </a:extLst>
          </p:cNvPr>
          <p:cNvSpPr>
            <a:spLocks noGrp="1"/>
          </p:cNvSpPr>
          <p:nvPr>
            <p:ph idx="1"/>
          </p:nvPr>
        </p:nvSpPr>
        <p:spPr>
          <a:xfrm>
            <a:off x="838200" y="1227551"/>
            <a:ext cx="10515600" cy="4949412"/>
          </a:xfrm>
        </p:spPr>
        <p:txBody>
          <a:bodyPr/>
          <a:lstStyle/>
          <a:p>
            <a:pPr marL="285750" indent="-285750"/>
            <a:r>
              <a:rPr lang="nb-NO" dirty="0"/>
              <a:t>Sett problemet i «problemboksen». Kartlegg deretter mulige årsaker langs hver side av diagrammets «ryggmarg»</a:t>
            </a:r>
          </a:p>
          <a:p>
            <a:pPr marL="285750" indent="-285750"/>
            <a:r>
              <a:rPr lang="nb-NO" dirty="0"/>
              <a:t>Still spørsmålet: Hvorfor kan dette være en medvirkende årsak? </a:t>
            </a:r>
          </a:p>
          <a:p>
            <a:pPr marL="285750" indent="-285750"/>
            <a:r>
              <a:rPr lang="nb-NO" dirty="0"/>
              <a:t>Vær svært konkret på hvilken virkning en mulig årsak kan ha</a:t>
            </a:r>
          </a:p>
          <a:p>
            <a:pPr marL="285750" indent="-285750"/>
            <a:r>
              <a:rPr lang="nb-NO" dirty="0"/>
              <a:t>Når du er ferdig, bør du ha en ganske god oversikt over hva som er årsakene til problemet man ønsker å analysere</a:t>
            </a:r>
          </a:p>
          <a:p>
            <a:endParaRPr lang="nb-NO" dirty="0"/>
          </a:p>
        </p:txBody>
      </p:sp>
    </p:spTree>
    <p:extLst>
      <p:ext uri="{BB962C8B-B14F-4D97-AF65-F5344CB8AC3E}">
        <p14:creationId xmlns:p14="http://schemas.microsoft.com/office/powerpoint/2010/main" val="299309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8AE83F10-F11E-4092-96A5-31A0C5E71510}"/>
              </a:ext>
            </a:extLst>
          </p:cNvPr>
          <p:cNvSpPr>
            <a:spLocks noGrp="1"/>
          </p:cNvSpPr>
          <p:nvPr>
            <p:ph idx="1"/>
          </p:nvPr>
        </p:nvSpPr>
        <p:spPr>
          <a:xfrm>
            <a:off x="838200" y="1643869"/>
            <a:ext cx="10515600" cy="4533094"/>
          </a:xfrm>
        </p:spPr>
        <p:txBody>
          <a:bodyPr/>
          <a:lstStyle/>
          <a:p>
            <a:pPr marL="0" indent="0">
              <a:buNone/>
            </a:pPr>
            <a:r>
              <a:rPr lang="nb-NO" dirty="0"/>
              <a:t> </a:t>
            </a:r>
          </a:p>
        </p:txBody>
      </p:sp>
      <p:sp>
        <p:nvSpPr>
          <p:cNvPr id="3" name="Plassholder for dato 2">
            <a:extLst>
              <a:ext uri="{FF2B5EF4-FFF2-40B4-BE49-F238E27FC236}">
                <a16:creationId xmlns:a16="http://schemas.microsoft.com/office/drawing/2014/main" id="{E695FA5F-D250-442B-A745-A41B3A1A7A21}"/>
              </a:ext>
            </a:extLst>
          </p:cNvPr>
          <p:cNvSpPr>
            <a:spLocks noGrp="1"/>
          </p:cNvSpPr>
          <p:nvPr>
            <p:ph type="dt" sz="half" idx="10"/>
          </p:nvPr>
        </p:nvSpPr>
        <p:spPr/>
        <p:txBody>
          <a:bodyPr/>
          <a:lstStyle/>
          <a:p>
            <a:fld id="{552A7C98-2890-45B6-8234-863539A615D0}" type="datetime1">
              <a:rPr lang="nb-NO" smtClean="0"/>
              <a:t>03.03.2021</a:t>
            </a:fld>
            <a:endParaRPr lang="nb-NO"/>
          </a:p>
        </p:txBody>
      </p:sp>
      <p:sp>
        <p:nvSpPr>
          <p:cNvPr id="4" name="Plassholder for lysbildenummer 3">
            <a:extLst>
              <a:ext uri="{FF2B5EF4-FFF2-40B4-BE49-F238E27FC236}">
                <a16:creationId xmlns:a16="http://schemas.microsoft.com/office/drawing/2014/main" id="{A75B522B-F80D-4469-9853-85922A705B19}"/>
              </a:ext>
            </a:extLst>
          </p:cNvPr>
          <p:cNvSpPr>
            <a:spLocks noGrp="1"/>
          </p:cNvSpPr>
          <p:nvPr>
            <p:ph type="sldNum" sz="quarter" idx="12"/>
          </p:nvPr>
        </p:nvSpPr>
        <p:spPr/>
        <p:txBody>
          <a:bodyPr/>
          <a:lstStyle/>
          <a:p>
            <a:fld id="{B55D66A4-447D-40F5-A6A5-80D2104F7EE3}" type="slidenum">
              <a:rPr lang="nb-NO" smtClean="0"/>
              <a:t>5</a:t>
            </a:fld>
            <a:endParaRPr lang="nb-NO" dirty="0"/>
          </a:p>
        </p:txBody>
      </p:sp>
      <p:sp>
        <p:nvSpPr>
          <p:cNvPr id="5" name="Tittel 4">
            <a:extLst>
              <a:ext uri="{FF2B5EF4-FFF2-40B4-BE49-F238E27FC236}">
                <a16:creationId xmlns:a16="http://schemas.microsoft.com/office/drawing/2014/main" id="{CF3416F8-4DE9-489A-AF11-280B13AA90A8}"/>
              </a:ext>
            </a:extLst>
          </p:cNvPr>
          <p:cNvSpPr>
            <a:spLocks noGrp="1"/>
          </p:cNvSpPr>
          <p:nvPr>
            <p:ph type="title"/>
          </p:nvPr>
        </p:nvSpPr>
        <p:spPr>
          <a:xfrm>
            <a:off x="926926" y="548977"/>
            <a:ext cx="10515600" cy="938027"/>
          </a:xfrm>
        </p:spPr>
        <p:txBody>
          <a:bodyPr>
            <a:normAutofit fontScale="90000"/>
          </a:bodyPr>
          <a:lstStyle/>
          <a:p>
            <a:r>
              <a:rPr lang="nb-NO" b="1" dirty="0"/>
              <a:t>Årsaks-virkningsdiagram (Fiskebeinsdiagram) eksempel</a:t>
            </a:r>
          </a:p>
        </p:txBody>
      </p:sp>
      <p:cxnSp>
        <p:nvCxnSpPr>
          <p:cNvPr id="7" name="Rett linje 6">
            <a:extLst>
              <a:ext uri="{FF2B5EF4-FFF2-40B4-BE49-F238E27FC236}">
                <a16:creationId xmlns:a16="http://schemas.microsoft.com/office/drawing/2014/main" id="{EC86086F-5CC2-4C40-9B67-860436C3BB3F}"/>
              </a:ext>
            </a:extLst>
          </p:cNvPr>
          <p:cNvCxnSpPr>
            <a:cxnSpLocks/>
          </p:cNvCxnSpPr>
          <p:nvPr/>
        </p:nvCxnSpPr>
        <p:spPr>
          <a:xfrm flipV="1">
            <a:off x="2565943" y="4058449"/>
            <a:ext cx="5935979" cy="33188"/>
          </a:xfrm>
          <a:prstGeom prst="line">
            <a:avLst/>
          </a:prstGeom>
          <a:ln w="28575" cmpd="sng">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Ellipse 7">
            <a:extLst>
              <a:ext uri="{FF2B5EF4-FFF2-40B4-BE49-F238E27FC236}">
                <a16:creationId xmlns:a16="http://schemas.microsoft.com/office/drawing/2014/main" id="{73ADECF0-A1E5-437C-9173-44B254CF550D}"/>
              </a:ext>
            </a:extLst>
          </p:cNvPr>
          <p:cNvSpPr/>
          <p:nvPr/>
        </p:nvSpPr>
        <p:spPr>
          <a:xfrm>
            <a:off x="8501922" y="3429000"/>
            <a:ext cx="1303019" cy="139937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TekstSylinder 8">
            <a:extLst>
              <a:ext uri="{FF2B5EF4-FFF2-40B4-BE49-F238E27FC236}">
                <a16:creationId xmlns:a16="http://schemas.microsoft.com/office/drawing/2014/main" id="{6F00D5CC-5B8B-486F-A326-59EA2A8F69DD}"/>
              </a:ext>
            </a:extLst>
          </p:cNvPr>
          <p:cNvSpPr txBox="1"/>
          <p:nvPr/>
        </p:nvSpPr>
        <p:spPr>
          <a:xfrm>
            <a:off x="8551546" y="3651563"/>
            <a:ext cx="1365869" cy="1015663"/>
          </a:xfrm>
          <a:prstGeom prst="rect">
            <a:avLst/>
          </a:prstGeom>
          <a:noFill/>
        </p:spPr>
        <p:txBody>
          <a:bodyPr wrap="square" rtlCol="0">
            <a:spAutoFit/>
          </a:bodyPr>
          <a:lstStyle/>
          <a:p>
            <a:r>
              <a:rPr lang="nb-NO" sz="1200" dirty="0"/>
              <a:t>Registerresultater brukes i for liten grad til kvalitetsforbedringsarbeid</a:t>
            </a:r>
          </a:p>
        </p:txBody>
      </p:sp>
      <p:cxnSp>
        <p:nvCxnSpPr>
          <p:cNvPr id="13" name="Rett linje 12">
            <a:extLst>
              <a:ext uri="{FF2B5EF4-FFF2-40B4-BE49-F238E27FC236}">
                <a16:creationId xmlns:a16="http://schemas.microsoft.com/office/drawing/2014/main" id="{55F2F6F5-817E-4F7D-9D4C-8450CF7416C1}"/>
              </a:ext>
            </a:extLst>
          </p:cNvPr>
          <p:cNvCxnSpPr/>
          <p:nvPr/>
        </p:nvCxnSpPr>
        <p:spPr>
          <a:xfrm flipH="1" flipV="1">
            <a:off x="3240405" y="2819401"/>
            <a:ext cx="861060" cy="1239049"/>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Rett linje 14">
            <a:extLst>
              <a:ext uri="{FF2B5EF4-FFF2-40B4-BE49-F238E27FC236}">
                <a16:creationId xmlns:a16="http://schemas.microsoft.com/office/drawing/2014/main" id="{41A4D378-A002-41AB-81E1-5EDBF29B016A}"/>
              </a:ext>
            </a:extLst>
          </p:cNvPr>
          <p:cNvCxnSpPr/>
          <p:nvPr/>
        </p:nvCxnSpPr>
        <p:spPr>
          <a:xfrm flipH="1" flipV="1">
            <a:off x="5301642" y="2735581"/>
            <a:ext cx="944880" cy="1322869"/>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Rett linje 16">
            <a:extLst>
              <a:ext uri="{FF2B5EF4-FFF2-40B4-BE49-F238E27FC236}">
                <a16:creationId xmlns:a16="http://schemas.microsoft.com/office/drawing/2014/main" id="{10BA63BC-BA47-4C29-B3DE-D9B4E0BE724C}"/>
              </a:ext>
            </a:extLst>
          </p:cNvPr>
          <p:cNvCxnSpPr/>
          <p:nvPr/>
        </p:nvCxnSpPr>
        <p:spPr>
          <a:xfrm flipH="1" flipV="1">
            <a:off x="7195233" y="2648754"/>
            <a:ext cx="1082040" cy="1399372"/>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Rett linje 18">
            <a:extLst>
              <a:ext uri="{FF2B5EF4-FFF2-40B4-BE49-F238E27FC236}">
                <a16:creationId xmlns:a16="http://schemas.microsoft.com/office/drawing/2014/main" id="{0C8D93AC-DB2E-4406-A408-43AA30537F89}"/>
              </a:ext>
            </a:extLst>
          </p:cNvPr>
          <p:cNvCxnSpPr>
            <a:cxnSpLocks/>
          </p:cNvCxnSpPr>
          <p:nvPr/>
        </p:nvCxnSpPr>
        <p:spPr>
          <a:xfrm flipH="1">
            <a:off x="3114629" y="4091638"/>
            <a:ext cx="986836" cy="1239049"/>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Rett linje 20">
            <a:extLst>
              <a:ext uri="{FF2B5EF4-FFF2-40B4-BE49-F238E27FC236}">
                <a16:creationId xmlns:a16="http://schemas.microsoft.com/office/drawing/2014/main" id="{9B3C5C69-9B0D-4DAA-934D-AE96FAA7C6E1}"/>
              </a:ext>
            </a:extLst>
          </p:cNvPr>
          <p:cNvCxnSpPr/>
          <p:nvPr/>
        </p:nvCxnSpPr>
        <p:spPr>
          <a:xfrm flipH="1">
            <a:off x="5152958" y="4105851"/>
            <a:ext cx="1051560" cy="1289681"/>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Rett linje 22">
            <a:extLst>
              <a:ext uri="{FF2B5EF4-FFF2-40B4-BE49-F238E27FC236}">
                <a16:creationId xmlns:a16="http://schemas.microsoft.com/office/drawing/2014/main" id="{9CCB75CB-3694-4F3E-8002-90B91EDD8534}"/>
              </a:ext>
            </a:extLst>
          </p:cNvPr>
          <p:cNvCxnSpPr>
            <a:cxnSpLocks/>
          </p:cNvCxnSpPr>
          <p:nvPr/>
        </p:nvCxnSpPr>
        <p:spPr>
          <a:xfrm flipH="1">
            <a:off x="7120892" y="4047063"/>
            <a:ext cx="1165812" cy="1328197"/>
          </a:xfrm>
          <a:prstGeom prst="line">
            <a:avLst/>
          </a:prstGeom>
        </p:spPr>
        <p:style>
          <a:lnRef idx="1">
            <a:schemeClr val="accent2"/>
          </a:lnRef>
          <a:fillRef idx="0">
            <a:schemeClr val="accent2"/>
          </a:fillRef>
          <a:effectRef idx="0">
            <a:schemeClr val="accent2"/>
          </a:effectRef>
          <a:fontRef idx="minor">
            <a:schemeClr val="tx1"/>
          </a:fontRef>
        </p:style>
      </p:cxnSp>
      <p:sp>
        <p:nvSpPr>
          <p:cNvPr id="26" name="TekstSylinder 25">
            <a:extLst>
              <a:ext uri="{FF2B5EF4-FFF2-40B4-BE49-F238E27FC236}">
                <a16:creationId xmlns:a16="http://schemas.microsoft.com/office/drawing/2014/main" id="{723BE59D-3979-4281-B774-DDC9ECE6C029}"/>
              </a:ext>
            </a:extLst>
          </p:cNvPr>
          <p:cNvSpPr txBox="1"/>
          <p:nvPr/>
        </p:nvSpPr>
        <p:spPr>
          <a:xfrm>
            <a:off x="5786624" y="2841240"/>
            <a:ext cx="914400" cy="369332"/>
          </a:xfrm>
          <a:prstGeom prst="rect">
            <a:avLst/>
          </a:prstGeom>
          <a:noFill/>
        </p:spPr>
        <p:txBody>
          <a:bodyPr wrap="square" rtlCol="0">
            <a:spAutoFit/>
          </a:bodyPr>
          <a:lstStyle/>
          <a:p>
            <a:endParaRPr lang="nb-NO" dirty="0"/>
          </a:p>
        </p:txBody>
      </p:sp>
      <p:sp>
        <p:nvSpPr>
          <p:cNvPr id="27" name="TekstSylinder 26">
            <a:extLst>
              <a:ext uri="{FF2B5EF4-FFF2-40B4-BE49-F238E27FC236}">
                <a16:creationId xmlns:a16="http://schemas.microsoft.com/office/drawing/2014/main" id="{A7F6C3DF-05BC-4C85-BF07-8221D7866170}"/>
              </a:ext>
            </a:extLst>
          </p:cNvPr>
          <p:cNvSpPr txBox="1"/>
          <p:nvPr/>
        </p:nvSpPr>
        <p:spPr>
          <a:xfrm>
            <a:off x="6623662" y="2335478"/>
            <a:ext cx="1177290" cy="338554"/>
          </a:xfrm>
          <a:prstGeom prst="rect">
            <a:avLst/>
          </a:prstGeom>
          <a:noFill/>
        </p:spPr>
        <p:txBody>
          <a:bodyPr wrap="square" rtlCol="0">
            <a:spAutoFit/>
          </a:bodyPr>
          <a:lstStyle/>
          <a:p>
            <a:r>
              <a:rPr lang="nb-NO" sz="1600" dirty="0"/>
              <a:t>Maskiner</a:t>
            </a:r>
          </a:p>
        </p:txBody>
      </p:sp>
      <p:sp>
        <p:nvSpPr>
          <p:cNvPr id="29" name="TekstSylinder 28">
            <a:extLst>
              <a:ext uri="{FF2B5EF4-FFF2-40B4-BE49-F238E27FC236}">
                <a16:creationId xmlns:a16="http://schemas.microsoft.com/office/drawing/2014/main" id="{4535B7DF-229A-42D1-97B7-62FC9B6BB726}"/>
              </a:ext>
            </a:extLst>
          </p:cNvPr>
          <p:cNvSpPr txBox="1"/>
          <p:nvPr/>
        </p:nvSpPr>
        <p:spPr>
          <a:xfrm>
            <a:off x="4872215" y="2354953"/>
            <a:ext cx="1082040" cy="338554"/>
          </a:xfrm>
          <a:prstGeom prst="rect">
            <a:avLst/>
          </a:prstGeom>
          <a:noFill/>
        </p:spPr>
        <p:txBody>
          <a:bodyPr wrap="square" rtlCol="0">
            <a:spAutoFit/>
          </a:bodyPr>
          <a:lstStyle/>
          <a:p>
            <a:r>
              <a:rPr lang="nb-NO" sz="1600" dirty="0"/>
              <a:t>Metoder</a:t>
            </a:r>
          </a:p>
        </p:txBody>
      </p:sp>
      <p:sp>
        <p:nvSpPr>
          <p:cNvPr id="30" name="TekstSylinder 29">
            <a:extLst>
              <a:ext uri="{FF2B5EF4-FFF2-40B4-BE49-F238E27FC236}">
                <a16:creationId xmlns:a16="http://schemas.microsoft.com/office/drawing/2014/main" id="{47B0B2DE-ED02-47B7-AC51-8EF02E41A955}"/>
              </a:ext>
            </a:extLst>
          </p:cNvPr>
          <p:cNvSpPr txBox="1"/>
          <p:nvPr/>
        </p:nvSpPr>
        <p:spPr>
          <a:xfrm>
            <a:off x="2743389" y="2343270"/>
            <a:ext cx="1421130" cy="338554"/>
          </a:xfrm>
          <a:prstGeom prst="rect">
            <a:avLst/>
          </a:prstGeom>
          <a:noFill/>
        </p:spPr>
        <p:txBody>
          <a:bodyPr wrap="square" rtlCol="0">
            <a:spAutoFit/>
          </a:bodyPr>
          <a:lstStyle/>
          <a:p>
            <a:r>
              <a:rPr lang="nb-NO" sz="1600" dirty="0"/>
              <a:t>Mennesker</a:t>
            </a:r>
          </a:p>
        </p:txBody>
      </p:sp>
      <p:sp>
        <p:nvSpPr>
          <p:cNvPr id="32" name="TekstSylinder 31">
            <a:extLst>
              <a:ext uri="{FF2B5EF4-FFF2-40B4-BE49-F238E27FC236}">
                <a16:creationId xmlns:a16="http://schemas.microsoft.com/office/drawing/2014/main" id="{472E6E62-98BB-46DB-97AC-A3E80EB08CF2}"/>
              </a:ext>
            </a:extLst>
          </p:cNvPr>
          <p:cNvSpPr txBox="1"/>
          <p:nvPr/>
        </p:nvSpPr>
        <p:spPr>
          <a:xfrm>
            <a:off x="7475197" y="4814105"/>
            <a:ext cx="1165811" cy="553998"/>
          </a:xfrm>
          <a:prstGeom prst="rect">
            <a:avLst/>
          </a:prstGeom>
          <a:noFill/>
        </p:spPr>
        <p:txBody>
          <a:bodyPr wrap="square" rtlCol="0">
            <a:spAutoFit/>
          </a:bodyPr>
          <a:lstStyle/>
          <a:p>
            <a:r>
              <a:rPr lang="nb-NO" sz="1000" dirty="0"/>
              <a:t>Mangel på oppdatert info og verktøy</a:t>
            </a:r>
          </a:p>
        </p:txBody>
      </p:sp>
      <p:sp>
        <p:nvSpPr>
          <p:cNvPr id="33" name="TekstSylinder 32">
            <a:extLst>
              <a:ext uri="{FF2B5EF4-FFF2-40B4-BE49-F238E27FC236}">
                <a16:creationId xmlns:a16="http://schemas.microsoft.com/office/drawing/2014/main" id="{E865727E-B6E8-4C3B-B44C-D1FE6B25FE1A}"/>
              </a:ext>
            </a:extLst>
          </p:cNvPr>
          <p:cNvSpPr txBox="1"/>
          <p:nvPr/>
        </p:nvSpPr>
        <p:spPr>
          <a:xfrm>
            <a:off x="2539226" y="5353664"/>
            <a:ext cx="1082040" cy="369332"/>
          </a:xfrm>
          <a:prstGeom prst="rect">
            <a:avLst/>
          </a:prstGeom>
          <a:noFill/>
        </p:spPr>
        <p:txBody>
          <a:bodyPr wrap="square" rtlCol="0">
            <a:spAutoFit/>
          </a:bodyPr>
          <a:lstStyle/>
          <a:p>
            <a:r>
              <a:rPr lang="nb-NO" dirty="0"/>
              <a:t>Målinger</a:t>
            </a:r>
          </a:p>
        </p:txBody>
      </p:sp>
      <p:sp>
        <p:nvSpPr>
          <p:cNvPr id="34" name="TekstSylinder 33">
            <a:extLst>
              <a:ext uri="{FF2B5EF4-FFF2-40B4-BE49-F238E27FC236}">
                <a16:creationId xmlns:a16="http://schemas.microsoft.com/office/drawing/2014/main" id="{12051C16-DC28-479A-8447-1C611437605F}"/>
              </a:ext>
            </a:extLst>
          </p:cNvPr>
          <p:cNvSpPr txBox="1"/>
          <p:nvPr/>
        </p:nvSpPr>
        <p:spPr>
          <a:xfrm>
            <a:off x="4798561" y="5382094"/>
            <a:ext cx="914400" cy="369332"/>
          </a:xfrm>
          <a:prstGeom prst="rect">
            <a:avLst/>
          </a:prstGeom>
          <a:noFill/>
        </p:spPr>
        <p:txBody>
          <a:bodyPr wrap="square" rtlCol="0">
            <a:spAutoFit/>
          </a:bodyPr>
          <a:lstStyle/>
          <a:p>
            <a:r>
              <a:rPr lang="nb-NO" dirty="0"/>
              <a:t>Miljø</a:t>
            </a:r>
          </a:p>
        </p:txBody>
      </p:sp>
      <p:sp>
        <p:nvSpPr>
          <p:cNvPr id="35" name="TekstSylinder 34">
            <a:extLst>
              <a:ext uri="{FF2B5EF4-FFF2-40B4-BE49-F238E27FC236}">
                <a16:creationId xmlns:a16="http://schemas.microsoft.com/office/drawing/2014/main" id="{AC909AFE-24AA-46D3-8D18-B631AB52240A}"/>
              </a:ext>
            </a:extLst>
          </p:cNvPr>
          <p:cNvSpPr txBox="1"/>
          <p:nvPr/>
        </p:nvSpPr>
        <p:spPr>
          <a:xfrm>
            <a:off x="6558916" y="5381318"/>
            <a:ext cx="1249585" cy="369332"/>
          </a:xfrm>
          <a:prstGeom prst="rect">
            <a:avLst/>
          </a:prstGeom>
          <a:noFill/>
        </p:spPr>
        <p:txBody>
          <a:bodyPr wrap="square" rtlCol="0">
            <a:spAutoFit/>
          </a:bodyPr>
          <a:lstStyle/>
          <a:p>
            <a:r>
              <a:rPr lang="nb-NO" dirty="0"/>
              <a:t>Materialer </a:t>
            </a:r>
          </a:p>
        </p:txBody>
      </p:sp>
      <p:sp>
        <p:nvSpPr>
          <p:cNvPr id="37" name="TekstSylinder 36">
            <a:extLst>
              <a:ext uri="{FF2B5EF4-FFF2-40B4-BE49-F238E27FC236}">
                <a16:creationId xmlns:a16="http://schemas.microsoft.com/office/drawing/2014/main" id="{CCB19351-B1B2-43A4-99CA-E5078E050BCB}"/>
              </a:ext>
            </a:extLst>
          </p:cNvPr>
          <p:cNvSpPr txBox="1"/>
          <p:nvPr/>
        </p:nvSpPr>
        <p:spPr>
          <a:xfrm>
            <a:off x="2468276" y="2736898"/>
            <a:ext cx="1046703" cy="707886"/>
          </a:xfrm>
          <a:prstGeom prst="rect">
            <a:avLst/>
          </a:prstGeom>
          <a:noFill/>
        </p:spPr>
        <p:txBody>
          <a:bodyPr wrap="square" rtlCol="0">
            <a:spAutoFit/>
          </a:bodyPr>
          <a:lstStyle/>
          <a:p>
            <a:r>
              <a:rPr lang="nb-NO" sz="1000" dirty="0"/>
              <a:t>Manglende forbedrings- kunnskap /kompetanse</a:t>
            </a:r>
          </a:p>
        </p:txBody>
      </p:sp>
      <p:sp>
        <p:nvSpPr>
          <p:cNvPr id="38" name="TekstSylinder 37">
            <a:extLst>
              <a:ext uri="{FF2B5EF4-FFF2-40B4-BE49-F238E27FC236}">
                <a16:creationId xmlns:a16="http://schemas.microsoft.com/office/drawing/2014/main" id="{4823286A-8A8C-4D9B-9777-7A9C2BF2FDBC}"/>
              </a:ext>
            </a:extLst>
          </p:cNvPr>
          <p:cNvSpPr txBox="1"/>
          <p:nvPr/>
        </p:nvSpPr>
        <p:spPr>
          <a:xfrm>
            <a:off x="3810906" y="3049153"/>
            <a:ext cx="1489710" cy="861774"/>
          </a:xfrm>
          <a:prstGeom prst="rect">
            <a:avLst/>
          </a:prstGeom>
          <a:noFill/>
        </p:spPr>
        <p:txBody>
          <a:bodyPr wrap="square" rtlCol="0">
            <a:spAutoFit/>
          </a:bodyPr>
          <a:lstStyle/>
          <a:p>
            <a:r>
              <a:rPr lang="nb-NO" sz="1000" dirty="0"/>
              <a:t>Mangel på ressurser</a:t>
            </a:r>
          </a:p>
          <a:p>
            <a:pPr marL="171450" indent="-171450">
              <a:buFont typeface="Arial" panose="020B0604020202020204" pitchFamily="34" charset="0"/>
              <a:buChar char="•"/>
            </a:pPr>
            <a:r>
              <a:rPr lang="nb-NO" sz="1000" dirty="0"/>
              <a:t>I avdeling/personell</a:t>
            </a:r>
          </a:p>
          <a:p>
            <a:pPr marL="171450" indent="-171450">
              <a:buFont typeface="Arial" panose="020B0604020202020204" pitchFamily="34" charset="0"/>
              <a:buChar char="•"/>
            </a:pPr>
            <a:r>
              <a:rPr lang="nb-NO" sz="1000" dirty="0"/>
              <a:t>Tid</a:t>
            </a:r>
          </a:p>
          <a:p>
            <a:pPr marL="171450" indent="-171450">
              <a:buFont typeface="Arial" panose="020B0604020202020204" pitchFamily="34" charset="0"/>
              <a:buChar char="•"/>
            </a:pPr>
            <a:r>
              <a:rPr lang="nb-NO" sz="1000" dirty="0"/>
              <a:t>På veilednings-kompetanse/støtte</a:t>
            </a:r>
          </a:p>
        </p:txBody>
      </p:sp>
      <p:sp>
        <p:nvSpPr>
          <p:cNvPr id="39" name="TekstSylinder 38">
            <a:extLst>
              <a:ext uri="{FF2B5EF4-FFF2-40B4-BE49-F238E27FC236}">
                <a16:creationId xmlns:a16="http://schemas.microsoft.com/office/drawing/2014/main" id="{10354A6E-634F-4815-8DE2-72DE73C5C0B2}"/>
              </a:ext>
            </a:extLst>
          </p:cNvPr>
          <p:cNvSpPr txBox="1"/>
          <p:nvPr/>
        </p:nvSpPr>
        <p:spPr>
          <a:xfrm>
            <a:off x="5409452" y="5005942"/>
            <a:ext cx="914400" cy="246221"/>
          </a:xfrm>
          <a:prstGeom prst="rect">
            <a:avLst/>
          </a:prstGeom>
          <a:noFill/>
        </p:spPr>
        <p:txBody>
          <a:bodyPr wrap="square" rtlCol="0">
            <a:spAutoFit/>
          </a:bodyPr>
          <a:lstStyle/>
          <a:p>
            <a:r>
              <a:rPr lang="nb-NO" sz="1000" dirty="0"/>
              <a:t>Travelt</a:t>
            </a:r>
          </a:p>
        </p:txBody>
      </p:sp>
      <p:sp>
        <p:nvSpPr>
          <p:cNvPr id="40" name="TekstSylinder 39">
            <a:extLst>
              <a:ext uri="{FF2B5EF4-FFF2-40B4-BE49-F238E27FC236}">
                <a16:creationId xmlns:a16="http://schemas.microsoft.com/office/drawing/2014/main" id="{808815F6-97CD-4692-A01D-77CB00DEB743}"/>
              </a:ext>
            </a:extLst>
          </p:cNvPr>
          <p:cNvSpPr txBox="1"/>
          <p:nvPr/>
        </p:nvSpPr>
        <p:spPr>
          <a:xfrm>
            <a:off x="5584901" y="2661045"/>
            <a:ext cx="914400" cy="553998"/>
          </a:xfrm>
          <a:prstGeom prst="rect">
            <a:avLst/>
          </a:prstGeom>
          <a:noFill/>
        </p:spPr>
        <p:txBody>
          <a:bodyPr wrap="square" rtlCol="0">
            <a:spAutoFit/>
          </a:bodyPr>
          <a:lstStyle/>
          <a:p>
            <a:r>
              <a:rPr lang="nb-NO" sz="1000" dirty="0"/>
              <a:t>Uavklarte ansvars-forhold</a:t>
            </a:r>
          </a:p>
        </p:txBody>
      </p:sp>
      <p:sp>
        <p:nvSpPr>
          <p:cNvPr id="42" name="TekstSylinder 41">
            <a:extLst>
              <a:ext uri="{FF2B5EF4-FFF2-40B4-BE49-F238E27FC236}">
                <a16:creationId xmlns:a16="http://schemas.microsoft.com/office/drawing/2014/main" id="{9D740058-8D84-4512-801F-67E2CC71419D}"/>
              </a:ext>
            </a:extLst>
          </p:cNvPr>
          <p:cNvSpPr txBox="1"/>
          <p:nvPr/>
        </p:nvSpPr>
        <p:spPr>
          <a:xfrm>
            <a:off x="4975835" y="4558372"/>
            <a:ext cx="914400" cy="246221"/>
          </a:xfrm>
          <a:prstGeom prst="rect">
            <a:avLst/>
          </a:prstGeom>
          <a:noFill/>
        </p:spPr>
        <p:txBody>
          <a:bodyPr wrap="square" rtlCol="0">
            <a:spAutoFit/>
          </a:bodyPr>
          <a:lstStyle/>
          <a:p>
            <a:r>
              <a:rPr lang="nb-NO" sz="1000" dirty="0"/>
              <a:t>Ikke prioritert</a:t>
            </a:r>
          </a:p>
        </p:txBody>
      </p:sp>
      <p:sp>
        <p:nvSpPr>
          <p:cNvPr id="43" name="TekstSylinder 42">
            <a:extLst>
              <a:ext uri="{FF2B5EF4-FFF2-40B4-BE49-F238E27FC236}">
                <a16:creationId xmlns:a16="http://schemas.microsoft.com/office/drawing/2014/main" id="{2D3A2365-4F79-4284-A631-CDAE30BAFF90}"/>
              </a:ext>
            </a:extLst>
          </p:cNvPr>
          <p:cNvSpPr txBox="1"/>
          <p:nvPr/>
        </p:nvSpPr>
        <p:spPr>
          <a:xfrm>
            <a:off x="5903348" y="3263450"/>
            <a:ext cx="1031075" cy="400110"/>
          </a:xfrm>
          <a:prstGeom prst="rect">
            <a:avLst/>
          </a:prstGeom>
          <a:noFill/>
        </p:spPr>
        <p:txBody>
          <a:bodyPr wrap="square" rtlCol="0">
            <a:spAutoFit/>
          </a:bodyPr>
          <a:lstStyle/>
          <a:p>
            <a:r>
              <a:rPr lang="nb-NO" sz="1000" dirty="0"/>
              <a:t>Manglende rutiner</a:t>
            </a:r>
          </a:p>
        </p:txBody>
      </p:sp>
      <p:sp>
        <p:nvSpPr>
          <p:cNvPr id="44" name="TekstSylinder 43">
            <a:extLst>
              <a:ext uri="{FF2B5EF4-FFF2-40B4-BE49-F238E27FC236}">
                <a16:creationId xmlns:a16="http://schemas.microsoft.com/office/drawing/2014/main" id="{6B113BDB-CC71-48E9-A5D7-983BDF178255}"/>
              </a:ext>
            </a:extLst>
          </p:cNvPr>
          <p:cNvSpPr txBox="1"/>
          <p:nvPr/>
        </p:nvSpPr>
        <p:spPr>
          <a:xfrm>
            <a:off x="2556490" y="4352357"/>
            <a:ext cx="967204" cy="861774"/>
          </a:xfrm>
          <a:prstGeom prst="rect">
            <a:avLst/>
          </a:prstGeom>
          <a:noFill/>
        </p:spPr>
        <p:txBody>
          <a:bodyPr wrap="square" rtlCol="0">
            <a:spAutoFit/>
          </a:bodyPr>
          <a:lstStyle/>
          <a:p>
            <a:r>
              <a:rPr lang="nb-NO" sz="1000" dirty="0"/>
              <a:t>Manglende:</a:t>
            </a:r>
          </a:p>
          <a:p>
            <a:pPr marL="171450" indent="-171450">
              <a:buFont typeface="Arial" panose="020B0604020202020204" pitchFamily="34" charset="0"/>
              <a:buChar char="•"/>
            </a:pPr>
            <a:r>
              <a:rPr lang="nb-NO" sz="1000" dirty="0"/>
              <a:t>Kvalitetsindikatorer</a:t>
            </a:r>
          </a:p>
          <a:p>
            <a:pPr marL="171450" indent="-171450">
              <a:buFont typeface="Arial" panose="020B0604020202020204" pitchFamily="34" charset="0"/>
              <a:buChar char="•"/>
            </a:pPr>
            <a:r>
              <a:rPr lang="nb-NO" sz="1000" dirty="0"/>
              <a:t>Baseline-data</a:t>
            </a:r>
          </a:p>
        </p:txBody>
      </p:sp>
      <p:sp>
        <p:nvSpPr>
          <p:cNvPr id="45" name="TekstSylinder 44">
            <a:extLst>
              <a:ext uri="{FF2B5EF4-FFF2-40B4-BE49-F238E27FC236}">
                <a16:creationId xmlns:a16="http://schemas.microsoft.com/office/drawing/2014/main" id="{5CBA9108-0089-4837-A8F2-06D7E7B0FA7D}"/>
              </a:ext>
            </a:extLst>
          </p:cNvPr>
          <p:cNvSpPr txBox="1"/>
          <p:nvPr/>
        </p:nvSpPr>
        <p:spPr>
          <a:xfrm>
            <a:off x="7475197" y="2726625"/>
            <a:ext cx="914400" cy="400110"/>
          </a:xfrm>
          <a:prstGeom prst="rect">
            <a:avLst/>
          </a:prstGeom>
          <a:noFill/>
        </p:spPr>
        <p:txBody>
          <a:bodyPr wrap="square" rtlCol="0">
            <a:spAutoFit/>
          </a:bodyPr>
          <a:lstStyle/>
          <a:p>
            <a:r>
              <a:rPr lang="nb-NO" sz="1000" dirty="0"/>
              <a:t>Rotede nettsider</a:t>
            </a:r>
          </a:p>
        </p:txBody>
      </p:sp>
      <p:sp>
        <p:nvSpPr>
          <p:cNvPr id="46" name="Ellipse 45">
            <a:extLst>
              <a:ext uri="{FF2B5EF4-FFF2-40B4-BE49-F238E27FC236}">
                <a16:creationId xmlns:a16="http://schemas.microsoft.com/office/drawing/2014/main" id="{23A8D9B9-6CA8-4FFB-B539-595C62D2BC98}"/>
              </a:ext>
            </a:extLst>
          </p:cNvPr>
          <p:cNvSpPr/>
          <p:nvPr/>
        </p:nvSpPr>
        <p:spPr>
          <a:xfrm>
            <a:off x="2369733" y="2735581"/>
            <a:ext cx="1023848" cy="796739"/>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47" name="Ellipse 46">
            <a:extLst>
              <a:ext uri="{FF2B5EF4-FFF2-40B4-BE49-F238E27FC236}">
                <a16:creationId xmlns:a16="http://schemas.microsoft.com/office/drawing/2014/main" id="{065A04DF-E7E7-4EFD-BAB3-C30F5E0FC5E6}"/>
              </a:ext>
            </a:extLst>
          </p:cNvPr>
          <p:cNvSpPr/>
          <p:nvPr/>
        </p:nvSpPr>
        <p:spPr>
          <a:xfrm>
            <a:off x="3750945" y="2863969"/>
            <a:ext cx="1559374" cy="1140724"/>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49" name="Ellipse 48">
            <a:extLst>
              <a:ext uri="{FF2B5EF4-FFF2-40B4-BE49-F238E27FC236}">
                <a16:creationId xmlns:a16="http://schemas.microsoft.com/office/drawing/2014/main" id="{820BA5AA-AD78-48BD-9FFD-CF148483DAA6}"/>
              </a:ext>
            </a:extLst>
          </p:cNvPr>
          <p:cNvSpPr/>
          <p:nvPr/>
        </p:nvSpPr>
        <p:spPr>
          <a:xfrm>
            <a:off x="5526815" y="2644689"/>
            <a:ext cx="755990" cy="569696"/>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50" name="Ellipse 49">
            <a:extLst>
              <a:ext uri="{FF2B5EF4-FFF2-40B4-BE49-F238E27FC236}">
                <a16:creationId xmlns:a16="http://schemas.microsoft.com/office/drawing/2014/main" id="{A650AD28-D296-4F8D-A15A-82C73F1BE4D3}"/>
              </a:ext>
            </a:extLst>
          </p:cNvPr>
          <p:cNvSpPr/>
          <p:nvPr/>
        </p:nvSpPr>
        <p:spPr>
          <a:xfrm>
            <a:off x="5885259" y="3193361"/>
            <a:ext cx="755990" cy="569696"/>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51" name="Ellipse 50">
            <a:extLst>
              <a:ext uri="{FF2B5EF4-FFF2-40B4-BE49-F238E27FC236}">
                <a16:creationId xmlns:a16="http://schemas.microsoft.com/office/drawing/2014/main" id="{6D2B2F2E-F9D4-4A33-A2C5-2A3323C588B3}"/>
              </a:ext>
            </a:extLst>
          </p:cNvPr>
          <p:cNvSpPr/>
          <p:nvPr/>
        </p:nvSpPr>
        <p:spPr>
          <a:xfrm>
            <a:off x="7495840" y="2634303"/>
            <a:ext cx="753970" cy="569696"/>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52" name="Ellipse 51">
            <a:extLst>
              <a:ext uri="{FF2B5EF4-FFF2-40B4-BE49-F238E27FC236}">
                <a16:creationId xmlns:a16="http://schemas.microsoft.com/office/drawing/2014/main" id="{09E8368A-F70A-4149-AC68-6323939D5358}"/>
              </a:ext>
            </a:extLst>
          </p:cNvPr>
          <p:cNvSpPr/>
          <p:nvPr/>
        </p:nvSpPr>
        <p:spPr>
          <a:xfrm>
            <a:off x="2369733" y="4288191"/>
            <a:ext cx="1082040" cy="945141"/>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53" name="Ellipse 52">
            <a:extLst>
              <a:ext uri="{FF2B5EF4-FFF2-40B4-BE49-F238E27FC236}">
                <a16:creationId xmlns:a16="http://schemas.microsoft.com/office/drawing/2014/main" id="{D8519979-9DC6-438D-85B2-0BA0ACB87FDB}"/>
              </a:ext>
            </a:extLst>
          </p:cNvPr>
          <p:cNvSpPr/>
          <p:nvPr/>
        </p:nvSpPr>
        <p:spPr>
          <a:xfrm>
            <a:off x="4898506" y="4558372"/>
            <a:ext cx="704151" cy="433357"/>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54" name="Ellipse 53">
            <a:extLst>
              <a:ext uri="{FF2B5EF4-FFF2-40B4-BE49-F238E27FC236}">
                <a16:creationId xmlns:a16="http://schemas.microsoft.com/office/drawing/2014/main" id="{7313811C-D53E-4613-9BD4-05F31D4279FB}"/>
              </a:ext>
            </a:extLst>
          </p:cNvPr>
          <p:cNvSpPr/>
          <p:nvPr/>
        </p:nvSpPr>
        <p:spPr>
          <a:xfrm>
            <a:off x="5409453" y="5005942"/>
            <a:ext cx="544803" cy="291557"/>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55" name="Ellipse 54">
            <a:extLst>
              <a:ext uri="{FF2B5EF4-FFF2-40B4-BE49-F238E27FC236}">
                <a16:creationId xmlns:a16="http://schemas.microsoft.com/office/drawing/2014/main" id="{66BD9C7D-9189-40AD-A455-B4A46628B9FA}"/>
              </a:ext>
            </a:extLst>
          </p:cNvPr>
          <p:cNvSpPr/>
          <p:nvPr/>
        </p:nvSpPr>
        <p:spPr>
          <a:xfrm>
            <a:off x="7421927" y="4787034"/>
            <a:ext cx="1129618" cy="602660"/>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41" name="Ellipse 40">
            <a:extLst>
              <a:ext uri="{FF2B5EF4-FFF2-40B4-BE49-F238E27FC236}">
                <a16:creationId xmlns:a16="http://schemas.microsoft.com/office/drawing/2014/main" id="{065A04DF-E7E7-4EFD-BAB3-C30F5E0FC5E6}"/>
              </a:ext>
            </a:extLst>
          </p:cNvPr>
          <p:cNvSpPr/>
          <p:nvPr/>
        </p:nvSpPr>
        <p:spPr>
          <a:xfrm>
            <a:off x="6901122" y="3171368"/>
            <a:ext cx="899831" cy="776614"/>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56" name="TekstSylinder 55">
            <a:extLst>
              <a:ext uri="{FF2B5EF4-FFF2-40B4-BE49-F238E27FC236}">
                <a16:creationId xmlns:a16="http://schemas.microsoft.com/office/drawing/2014/main" id="{808815F6-97CD-4692-A01D-77CB00DEB743}"/>
              </a:ext>
            </a:extLst>
          </p:cNvPr>
          <p:cNvSpPr txBox="1"/>
          <p:nvPr/>
        </p:nvSpPr>
        <p:spPr>
          <a:xfrm>
            <a:off x="6936176" y="3216894"/>
            <a:ext cx="914400" cy="707886"/>
          </a:xfrm>
          <a:prstGeom prst="rect">
            <a:avLst/>
          </a:prstGeom>
          <a:noFill/>
        </p:spPr>
        <p:txBody>
          <a:bodyPr wrap="square" rtlCol="0">
            <a:spAutoFit/>
          </a:bodyPr>
          <a:lstStyle/>
          <a:p>
            <a:r>
              <a:rPr lang="nb-NO" sz="1000" dirty="0"/>
              <a:t>Manglende registerdata (Resultatportalen)</a:t>
            </a:r>
          </a:p>
        </p:txBody>
      </p:sp>
    </p:spTree>
    <p:extLst>
      <p:ext uri="{BB962C8B-B14F-4D97-AF65-F5344CB8AC3E}">
        <p14:creationId xmlns:p14="http://schemas.microsoft.com/office/powerpoint/2010/main" val="364866795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889</Words>
  <Application>Microsoft Office PowerPoint</Application>
  <PresentationFormat>Widescreen</PresentationFormat>
  <Paragraphs>95</Paragraphs>
  <Slides>5</Slides>
  <Notes>2</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5</vt:i4>
      </vt:variant>
    </vt:vector>
  </HeadingPairs>
  <TitlesOfParts>
    <vt:vector size="9" baseType="lpstr">
      <vt:lpstr>Arial</vt:lpstr>
      <vt:lpstr>Calibri</vt:lpstr>
      <vt:lpstr>Calibri Light</vt:lpstr>
      <vt:lpstr>Office-tema</vt:lpstr>
      <vt:lpstr>Årsaks-virkningsdiagram / Fiskebeinsdiagram</vt:lpstr>
      <vt:lpstr>Årsaks-virkningsdiagram (Fiskebeinsdiagram) (mal)</vt:lpstr>
      <vt:lpstr>Tips</vt:lpstr>
      <vt:lpstr>Tips - oppsummert</vt:lpstr>
      <vt:lpstr>Årsaks-virkningsdiagram (Fiskebeinsdiagram) eksempel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Nicolaisen Marianne</dc:creator>
  <cp:lastModifiedBy>Nicolaisen Marianne</cp:lastModifiedBy>
  <cp:revision>10</cp:revision>
  <dcterms:created xsi:type="dcterms:W3CDTF">2021-03-01T08:39:04Z</dcterms:created>
  <dcterms:modified xsi:type="dcterms:W3CDTF">2021-03-03T08:05:03Z</dcterms:modified>
</cp:coreProperties>
</file>