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514" r:id="rId2"/>
    <p:sldId id="517" r:id="rId3"/>
    <p:sldId id="518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20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8546C-C6D8-400E-99B9-FE4D9A7BB03A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67BA0-680D-478E-B9A3-77C970670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673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u="sng" dirty="0"/>
              <a:t>Resultatmål:  </a:t>
            </a:r>
            <a:r>
              <a:rPr lang="nb-NO" sz="1200" dirty="0"/>
              <a:t>Sier noe om vi nærmer oss målet eller omvendt - Andel pasienter som har startet med behandling </a:t>
            </a:r>
          </a:p>
          <a:p>
            <a:endParaRPr lang="nb-NO" sz="1200" dirty="0"/>
          </a:p>
          <a:p>
            <a:r>
              <a:rPr lang="nb-NO" sz="1200" u="sng" dirty="0"/>
              <a:t>Prosessmål:</a:t>
            </a:r>
            <a:r>
              <a:rPr lang="nb-NO" sz="1200" dirty="0"/>
              <a:t>  Sier noe om vi klarer vi å gjennomføre de tiltakene vi mener vil ha effekt (målbare tiltak).  - Andel som har møtt til kontroll?  - Andel som har mottatt informasjonsskriv? </a:t>
            </a:r>
          </a:p>
          <a:p>
            <a:endParaRPr lang="nb-NO" sz="1200" u="sng" dirty="0"/>
          </a:p>
          <a:p>
            <a:r>
              <a:rPr lang="nb-NO" sz="1200" u="sng" dirty="0"/>
              <a:t>Balanserende mål:</a:t>
            </a:r>
            <a:r>
              <a:rPr lang="nb-NO" sz="1200" dirty="0"/>
              <a:t>  Endringene kan få konsekvenser for andre områder – Sykefravær, økt ventetid for andre pas. </a:t>
            </a:r>
            <a:r>
              <a:rPr lang="nb-NO" sz="1200" dirty="0" err="1"/>
              <a:t>etc</a:t>
            </a:r>
            <a:r>
              <a:rPr lang="nb-NO" sz="1200" dirty="0"/>
              <a:t> 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724EF-AE77-4974-9FAD-2D8F356A21B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6440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6F57E3-5699-42AE-8AAC-64BF3F7A3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88E6D6F-DCC6-4BF2-AA6F-C5E9194540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54AE906-5280-4D18-8E2A-A7A94FE36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A6E7AAC-12E7-4996-AADB-896CDC302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317FCBF-E49A-4054-8DCD-B151BB90D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20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E711DD-4109-4BAD-B9D9-7D01FBEE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5B620E2-5539-43AA-AF61-8A417B074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5D57F82-DEC3-4F09-8EF4-15557E1FF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59D185B-1A6A-4443-BBFE-531B6654D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61CD73C-5D27-4E11-8399-F5FA42C9B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6161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C7E326D-2F7B-477D-9234-44B4F3C70B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5EED85A-64B6-4A35-9F1B-6DAE207AF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209C62-9E6C-472E-A966-2C03F21E6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066A9A8-AB14-4925-960B-D2BFBF3AA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190643-73E9-43CF-BC50-834C3AFE6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7721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241AAD-C14D-4550-8EEB-88F05C894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3C1EE30-C3AE-46E5-9F8A-510EBE152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5964CDC-AF94-44F2-BD2F-63B2EEAD0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33AFA68-220F-46AB-8B17-6F6A901FF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DCF3CB2-2701-422A-A84D-080A49D8D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1714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F6225A-1CA4-428A-ACDC-520C4FB7D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7E8127F-CD17-435B-A011-1D53F88B4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AC72525-F120-450C-8FE3-0AE74BAF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1A72458-B2F6-4245-BC4A-96D972E08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9E51479-E187-4AB3-8254-CDCFB3EAA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911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914784-6692-4161-93B8-7824D4DC3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31DBA5D-7D7C-4C98-9798-171764249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59BF8B0-0667-4FA1-98E7-5A3BE6C13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F614223-F80C-4179-A3EA-6795C8E80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2CB60F1-BB23-47BA-8155-F6858358D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EB905AB-C64F-4905-8007-E2792F2F3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4401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934EA7-5D9B-4494-B5DF-6009D0068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7632FD1-89CF-45C7-99ED-875F1C051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2CCF357-BE52-4008-A0D8-192EE40EB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CEF4EB3-F7D6-4616-B67D-296AB55959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553D7A5-252E-4F3F-A4B3-974D8B6266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3CF5FA7-5830-489E-B5B3-B08459725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8FAB3F9-97C7-469E-8776-50459255C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A6082EF-682F-4372-83CA-45F48384D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556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6182DC-352D-4BFD-B3AA-A079221E4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C0ED306-463B-4072-A0C4-064950D2E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3A9BEC8-E042-49EA-B93E-D4142EE6E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D627F3D-AC79-46E5-AD73-289AE3866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719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FF2AE6A-51B7-42F6-8B03-D2F443C84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DD42650-2A10-4F22-90FB-16697856F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EEC79D6-987F-4870-BF34-1FB7D46D0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757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592D4C-E820-48DF-AEF5-9B970648F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D95EC2-FE7A-4AB6-908E-CCA9BA9B4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87396B1-1AA7-43B1-9369-A523FDF3E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C312917-36B5-4EBC-BD03-B2DA76CAF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5A603EA-E532-4D37-B64C-CD4F1949A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DD2B373-7604-4DF9-A206-5DAFD96C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4223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827A04-E30B-46FD-A4E5-3030056F7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E7C9003-CE11-4B93-8974-347BC38275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39BB421-B17E-450C-9F44-700862580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8EB7D6C-1439-4DB0-BC59-0372738A5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2D07070-7F25-4C5F-AD22-E3420EEC4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A88CD0C-9B3B-4603-82E1-EEB8FE2C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065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FB19C7F-F490-4758-9208-6FBAF1415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268B00B-0EBB-4273-896B-4CF704735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9B2789-5752-4AE0-96B2-8965AA760B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2874C47-42E0-41C4-B080-7CD0B1C5FA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6FA38C7-5C28-41CB-8B58-1924BC3E84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157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2A5B4998-403D-4259-A7E3-2DB646AF12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102631"/>
              </p:ext>
            </p:extLst>
          </p:nvPr>
        </p:nvGraphicFramePr>
        <p:xfrm>
          <a:off x="1546412" y="1231654"/>
          <a:ext cx="8257356" cy="4873314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064339">
                  <a:extLst>
                    <a:ext uri="{9D8B030D-6E8A-4147-A177-3AD203B41FA5}">
                      <a16:colId xmlns:a16="http://schemas.microsoft.com/office/drawing/2014/main" val="905042075"/>
                    </a:ext>
                  </a:extLst>
                </a:gridCol>
                <a:gridCol w="2064339">
                  <a:extLst>
                    <a:ext uri="{9D8B030D-6E8A-4147-A177-3AD203B41FA5}">
                      <a16:colId xmlns:a16="http://schemas.microsoft.com/office/drawing/2014/main" val="2442258372"/>
                    </a:ext>
                  </a:extLst>
                </a:gridCol>
                <a:gridCol w="2064339">
                  <a:extLst>
                    <a:ext uri="{9D8B030D-6E8A-4147-A177-3AD203B41FA5}">
                      <a16:colId xmlns:a16="http://schemas.microsoft.com/office/drawing/2014/main" val="2260539382"/>
                    </a:ext>
                  </a:extLst>
                </a:gridCol>
                <a:gridCol w="2064339">
                  <a:extLst>
                    <a:ext uri="{9D8B030D-6E8A-4147-A177-3AD203B41FA5}">
                      <a16:colId xmlns:a16="http://schemas.microsoft.com/office/drawing/2014/main" val="3453235091"/>
                    </a:ext>
                  </a:extLst>
                </a:gridCol>
              </a:tblGrid>
              <a:tr h="1804826">
                <a:tc>
                  <a:txBody>
                    <a:bodyPr/>
                    <a:lstStyle/>
                    <a:p>
                      <a:r>
                        <a:rPr lang="nb-NO" dirty="0"/>
                        <a:t>Type mål: </a:t>
                      </a:r>
                      <a:r>
                        <a:rPr lang="nb-NO" sz="1100" dirty="0"/>
                        <a:t>Resultat, prosess, balanserende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Målenavn:</a:t>
                      </a:r>
                    </a:p>
                    <a:p>
                      <a:r>
                        <a:rPr lang="nb-NO" sz="1200" dirty="0"/>
                        <a:t>Antall, prosent, andel, dager mellom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Operasjonell definisjon: </a:t>
                      </a:r>
                      <a:r>
                        <a:rPr lang="nb-NO" sz="1200" dirty="0"/>
                        <a:t>spesifikke termer. Angi om teller/nevner er like (x: 3 av 10 pas): %, eller teller og nevner ikke er like (ulike kategorier): andel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err="1"/>
                        <a:t>Datainn</a:t>
                      </a:r>
                      <a:r>
                        <a:rPr lang="nb-NO" dirty="0"/>
                        <a:t>-samlingsplan: </a:t>
                      </a:r>
                      <a:r>
                        <a:rPr lang="nb-NO" sz="1200" dirty="0"/>
                        <a:t>Hvordan, hvem, frekvens, varighet, hva skal ekskluderes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185459"/>
                  </a:ext>
                </a:extLst>
              </a:tr>
              <a:tr h="520981">
                <a:tc rowSpan="3">
                  <a:txBody>
                    <a:bodyPr/>
                    <a:lstStyle/>
                    <a:p>
                      <a:r>
                        <a:rPr lang="nb-NO" sz="1400" dirty="0"/>
                        <a:t>Resultatmål</a:t>
                      </a:r>
                    </a:p>
                    <a:p>
                      <a:endParaRPr lang="nb-NO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100" dirty="0"/>
                    </a:p>
                    <a:p>
                      <a:endParaRPr lang="nb-NO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/>
                    </a:p>
                    <a:p>
                      <a:endParaRPr lang="nb-NO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nb-NO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310209"/>
                  </a:ext>
                </a:extLst>
              </a:tr>
              <a:tr h="333337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nb-NO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816431"/>
                  </a:ext>
                </a:extLst>
              </a:tr>
              <a:tr h="31631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nb-NO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313602"/>
                  </a:ext>
                </a:extLst>
              </a:tr>
              <a:tr h="316310">
                <a:tc rowSpan="3">
                  <a:txBody>
                    <a:bodyPr/>
                    <a:lstStyle/>
                    <a:p>
                      <a:r>
                        <a:rPr lang="nb-NO" sz="1400" dirty="0"/>
                        <a:t>Prosessmål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nb-NO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nb-NO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72635"/>
                  </a:ext>
                </a:extLst>
              </a:tr>
              <a:tr h="31631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nb-NO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nb-NO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877616"/>
                  </a:ext>
                </a:extLst>
              </a:tr>
              <a:tr h="31631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nb-NO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nb-NO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467920"/>
                  </a:ext>
                </a:extLst>
              </a:tr>
              <a:tr h="316310">
                <a:tc rowSpan="3">
                  <a:txBody>
                    <a:bodyPr/>
                    <a:lstStyle/>
                    <a:p>
                      <a:r>
                        <a:rPr lang="nb-NO" sz="1400" dirty="0"/>
                        <a:t>Balanserende mål</a:t>
                      </a:r>
                    </a:p>
                    <a:p>
                      <a:endParaRPr lang="nb-NO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1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181657"/>
                  </a:ext>
                </a:extLst>
              </a:tr>
              <a:tr h="31631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1994526"/>
                  </a:ext>
                </a:extLst>
              </a:tr>
              <a:tr h="31631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482016"/>
                  </a:ext>
                </a:extLst>
              </a:tr>
            </a:tbl>
          </a:graphicData>
        </a:graphic>
      </p:graphicFrame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B9C18FC3-2BAF-472E-8BE2-2208F2DC21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06015" y="6308082"/>
            <a:ext cx="1984534" cy="461665"/>
          </a:xfrm>
        </p:spPr>
        <p:txBody>
          <a:bodyPr/>
          <a:lstStyle/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88B24C76-B307-42FC-A1F5-DC1B66DF3935}"/>
              </a:ext>
            </a:extLst>
          </p:cNvPr>
          <p:cNvSpPr txBox="1"/>
          <p:nvPr/>
        </p:nvSpPr>
        <p:spPr>
          <a:xfrm>
            <a:off x="860612" y="515172"/>
            <a:ext cx="10112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b="1" dirty="0">
                <a:latin typeface="+mj-lt"/>
                <a:ea typeface="+mj-ea"/>
                <a:cs typeface="+mj-cs"/>
              </a:rPr>
              <a:t>Måleplan (mal)</a:t>
            </a:r>
          </a:p>
        </p:txBody>
      </p:sp>
    </p:spTree>
    <p:extLst>
      <p:ext uri="{BB962C8B-B14F-4D97-AF65-F5344CB8AC3E}">
        <p14:creationId xmlns:p14="http://schemas.microsoft.com/office/powerpoint/2010/main" val="108171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18A4D6-3FCC-4652-AA68-5AEFE9B47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4428"/>
          </a:xfrm>
        </p:spPr>
        <p:txBody>
          <a:bodyPr>
            <a:normAutofit/>
          </a:bodyPr>
          <a:lstStyle/>
          <a:p>
            <a:r>
              <a:rPr lang="nb-NO" sz="4000" b="1" dirty="0"/>
              <a:t>Tre typer mål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27F817-70D3-4A5E-A05F-F1E4F30AA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u="sng" dirty="0"/>
              <a:t>Resultatmål:  </a:t>
            </a:r>
            <a:r>
              <a:rPr lang="nb-NO" dirty="0"/>
              <a:t>Sier noe om vi nærmer oss målet eller omvendt - Andel pasienter som har startet med behandling </a:t>
            </a:r>
          </a:p>
          <a:p>
            <a:endParaRPr lang="nb-NO" dirty="0"/>
          </a:p>
          <a:p>
            <a:r>
              <a:rPr lang="nb-NO" u="sng" dirty="0"/>
              <a:t>Prosessmål:</a:t>
            </a:r>
            <a:r>
              <a:rPr lang="nb-NO" dirty="0"/>
              <a:t>  Sier noe om vi klarer vi å gjennomføre de tiltakene vi mener vil ha effekt (målbare tiltak).  - Andel som har møtt til kontroll?  - Andel som har mottatt informasjonsskriv? </a:t>
            </a:r>
          </a:p>
          <a:p>
            <a:endParaRPr lang="nb-NO" u="sng" dirty="0"/>
          </a:p>
          <a:p>
            <a:r>
              <a:rPr lang="nb-NO" u="sng" dirty="0"/>
              <a:t>Balanserende mål:</a:t>
            </a:r>
            <a:r>
              <a:rPr lang="nb-NO" dirty="0"/>
              <a:t>  Endringene kan få konsekvenser for andre områder – Sykefravær, økt ventetid for andre pas. </a:t>
            </a:r>
            <a:r>
              <a:rPr lang="nb-NO" dirty="0" err="1"/>
              <a:t>etc</a:t>
            </a:r>
            <a:r>
              <a:rPr lang="nb-NO" dirty="0"/>
              <a:t>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53088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C3CC8D-DA84-43B2-8F94-4A17FAD24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2778"/>
          </a:xfrm>
        </p:spPr>
        <p:txBody>
          <a:bodyPr>
            <a:normAutofit fontScale="90000"/>
          </a:bodyPr>
          <a:lstStyle/>
          <a:p>
            <a:r>
              <a:rPr lang="nb-NO" sz="4000" b="1" dirty="0"/>
              <a:t>Måleplan - eksempel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DAEC43F4-10E7-4171-9EA0-414C66C046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930284"/>
              </p:ext>
            </p:extLst>
          </p:nvPr>
        </p:nvGraphicFramePr>
        <p:xfrm>
          <a:off x="3107724" y="951470"/>
          <a:ext cx="5313407" cy="5461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497">
                  <a:extLst>
                    <a:ext uri="{9D8B030D-6E8A-4147-A177-3AD203B41FA5}">
                      <a16:colId xmlns:a16="http://schemas.microsoft.com/office/drawing/2014/main" val="1633756879"/>
                    </a:ext>
                  </a:extLst>
                </a:gridCol>
                <a:gridCol w="1327916">
                  <a:extLst>
                    <a:ext uri="{9D8B030D-6E8A-4147-A177-3AD203B41FA5}">
                      <a16:colId xmlns:a16="http://schemas.microsoft.com/office/drawing/2014/main" val="3350544011"/>
                    </a:ext>
                  </a:extLst>
                </a:gridCol>
                <a:gridCol w="1328497">
                  <a:extLst>
                    <a:ext uri="{9D8B030D-6E8A-4147-A177-3AD203B41FA5}">
                      <a16:colId xmlns:a16="http://schemas.microsoft.com/office/drawing/2014/main" val="3073613858"/>
                    </a:ext>
                  </a:extLst>
                </a:gridCol>
                <a:gridCol w="1328497">
                  <a:extLst>
                    <a:ext uri="{9D8B030D-6E8A-4147-A177-3AD203B41FA5}">
                      <a16:colId xmlns:a16="http://schemas.microsoft.com/office/drawing/2014/main" val="2434195098"/>
                    </a:ext>
                  </a:extLst>
                </a:gridCol>
              </a:tblGrid>
              <a:tr h="937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Type mål: Resultat, prosess, balanserende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2" marR="67062" marT="33531" marB="3353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 dirty="0">
                          <a:effectLst/>
                        </a:rPr>
                        <a:t>Målenavn: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 dirty="0">
                          <a:effectLst/>
                        </a:rPr>
                        <a:t>Antall, prosent, andel, dager mellom</a:t>
                      </a:r>
                      <a:endParaRPr lang="nb-N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2" marR="67062" marT="33531" marB="3353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Forklar med ord hva indikatoren måler. Teller og nevner dersom det er andel eller rate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2" marR="67062" marT="33531" marB="3353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Datainn-samlingsplan: Hvordan, hvem, frekvens, varighet, hva skal ekskluderes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2" marR="67062" marT="33531" marB="33531"/>
                </a:tc>
                <a:extLst>
                  <a:ext uri="{0D108BD9-81ED-4DB2-BD59-A6C34878D82A}">
                    <a16:rowId xmlns:a16="http://schemas.microsoft.com/office/drawing/2014/main" val="571612466"/>
                  </a:ext>
                </a:extLst>
              </a:tr>
              <a:tr h="2388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Resultatmål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2" marR="67062" marT="33531" marB="3353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 dirty="0">
                          <a:effectLst/>
                        </a:rPr>
                        <a:t>Antall liggesår i avdelingen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Andel liggesår i avdelingen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2" marR="67062" marT="33531" marB="3353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Antall pasienter med nyoppstått liggesår i løpet av en uke.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%- antall pasienter med liggesår av det totale antallet pasienter per uke: Hvor mange pasienter som fikk liggesår av det totale antallet pasienter som var i avdelingen i løpet av en uke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2" marR="67062" marT="33531" marB="3353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Telling på kvalitetstavle, ansvarlig person oppsummerer ved hver ukeslutt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2" marR="67062" marT="33531" marB="33531"/>
                </a:tc>
                <a:extLst>
                  <a:ext uri="{0D108BD9-81ED-4DB2-BD59-A6C34878D82A}">
                    <a16:rowId xmlns:a16="http://schemas.microsoft.com/office/drawing/2014/main" val="1160814370"/>
                  </a:ext>
                </a:extLst>
              </a:tr>
              <a:tr h="1397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Prosessmål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2" marR="67062" marT="33531" marB="3353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Forebyggende tiltak gjennomført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2" marR="67062" marT="33531" marB="3353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Antall dokumenterte gjennomførte tiltak i løpet av en uke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Antall dokumenterte gjennomførte tiltak av totalantallet pasienter i løpet av en uke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2" marR="67062" marT="33531" marB="3353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Telling på kvalitetstavle, ansvarlig person oppsummerer ved hver ukeslutt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2" marR="67062" marT="33531" marB="33531"/>
                </a:tc>
                <a:extLst>
                  <a:ext uri="{0D108BD9-81ED-4DB2-BD59-A6C34878D82A}">
                    <a16:rowId xmlns:a16="http://schemas.microsoft.com/office/drawing/2014/main" val="3787725678"/>
                  </a:ext>
                </a:extLst>
              </a:tr>
              <a:tr h="737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Balanserende mål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2" marR="67062" marT="33531" marB="3353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Opplevd stress for personalet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2" marR="67062" marT="33531" marB="3353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Kartlegge om tiltakene medfører uakseptable ulemper for personalet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2" marR="67062" marT="33531" marB="3353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 dirty="0">
                          <a:effectLst/>
                        </a:rPr>
                        <a:t>Tema på ukemøter i personalgruppen</a:t>
                      </a:r>
                      <a:endParaRPr lang="nb-N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2" marR="67062" marT="33531" marB="33531"/>
                </a:tc>
                <a:extLst>
                  <a:ext uri="{0D108BD9-81ED-4DB2-BD59-A6C34878D82A}">
                    <a16:rowId xmlns:a16="http://schemas.microsoft.com/office/drawing/2014/main" val="785640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442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399</Words>
  <Application>Microsoft Office PowerPoint</Application>
  <PresentationFormat>Widescreen</PresentationFormat>
  <Paragraphs>49</Paragraphs>
  <Slides>3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Office-tema</vt:lpstr>
      <vt:lpstr>PowerPoint-presentasjon</vt:lpstr>
      <vt:lpstr>Tre typer mål</vt:lpstr>
      <vt:lpstr>Måleplan - eksempel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Nicolaisen Marianne</dc:creator>
  <cp:lastModifiedBy>Nicolaisen Marianne</cp:lastModifiedBy>
  <cp:revision>18</cp:revision>
  <dcterms:created xsi:type="dcterms:W3CDTF">2021-03-01T08:39:04Z</dcterms:created>
  <dcterms:modified xsi:type="dcterms:W3CDTF">2021-03-03T10:19:09Z</dcterms:modified>
</cp:coreProperties>
</file>