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06" r:id="rId2"/>
    <p:sldId id="477" r:id="rId3"/>
    <p:sldId id="257" r:id="rId4"/>
    <p:sldId id="504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1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8546C-C6D8-400E-99B9-FE4D9A7BB03A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7BA0-680D-478E-B9A3-77C970670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7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997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Verktøy for å vurdere</a:t>
            </a:r>
            <a:r>
              <a:rPr lang="nb-NO" baseline="0" dirty="0"/>
              <a:t> ideer og tiltak med tanke på hvilke sannsynlighet det er for at de har effekt når de implementeres, samt vurdere hvor krevende tiltakene er å innføre. Målet er å finne tiltak/ideer som har høy gjennomføringsevne og god effekt.</a:t>
            </a:r>
          </a:p>
          <a:p>
            <a:r>
              <a:rPr lang="nb-NO" baseline="0" dirty="0"/>
              <a:t>Start med å plassere tiltakene/ideene i matrisen utfra hvor stor effekt man tror tiltaket vil ha, og hvor krevende det blir å innføre. Diskuter i gruppen og bli enige om endelig plassering.</a:t>
            </a:r>
          </a:p>
          <a:p>
            <a:r>
              <a:rPr lang="nb-NO" baseline="0" dirty="0"/>
              <a:t>Øverst til høyre plasseres tiltak man raskt bør teste/innføre, nederst til venstre settes komplekse tiltak som krever et større arbeid.</a:t>
            </a:r>
          </a:p>
          <a:p>
            <a:endParaRPr lang="nb-NO" baseline="0" dirty="0"/>
          </a:p>
          <a:p>
            <a:r>
              <a:rPr lang="nb-NO" baseline="0" dirty="0"/>
              <a:t>Prioriter å gå videre med tiltak/ideer som har høy gjennomføringsevne og forventet god effekt. Dropp ideer som har lav gjennomføringsevne og/eller lav antatt effekt på resultatet.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87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355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6F57E3-5699-42AE-8AAC-64BF3F7A3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8E6D6F-DCC6-4BF2-AA6F-C5E919454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4AE906-5280-4D18-8E2A-A7A94FE3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6E7AAC-12E7-4996-AADB-896CDC30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17FCBF-E49A-4054-8DCD-B151BB90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2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E711DD-4109-4BAD-B9D9-7D01FBEE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B620E2-5539-43AA-AF61-8A417B074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D57F82-DEC3-4F09-8EF4-15557E1F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9D185B-1A6A-4443-BBFE-531B6654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1CD73C-5D27-4E11-8399-F5FA42C9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616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C7E326D-2F7B-477D-9234-44B4F3C7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5EED85A-64B6-4A35-9F1B-6DAE207A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209C62-9E6C-472E-A966-2C03F21E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66A9A8-AB14-4925-960B-D2BFBF3A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190643-73E9-43CF-BC50-834C3AFE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72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41AAD-C14D-4550-8EEB-88F05C89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C1EE30-C3AE-46E5-9F8A-510EBE15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964CDC-AF94-44F2-BD2F-63B2EEAD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3AFA68-220F-46AB-8B17-6F6A901F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CF3CB2-2701-422A-A84D-080A49D8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71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F6225A-1CA4-428A-ACDC-520C4FB7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E8127F-CD17-435B-A011-1D53F88B4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C72525-F120-450C-8FE3-0AE74BA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A72458-B2F6-4245-BC4A-96D972E0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E51479-E187-4AB3-8254-CDCFB3EA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11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914784-6692-4161-93B8-7824D4DC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1DBA5D-7D7C-4C98-9798-171764249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9BF8B0-0667-4FA1-98E7-5A3BE6C13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F614223-F80C-4179-A3EA-6795C8E8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CB60F1-BB23-47BA-8155-F6858358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EB905AB-C64F-4905-8007-E2792F2F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0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34EA7-5D9B-4494-B5DF-6009D006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32FD1-89CF-45C7-99ED-875F1C05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CCF357-BE52-4008-A0D8-192EE40E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CEF4EB3-F7D6-4616-B67D-296AB5595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553D7A5-252E-4F3F-A4B3-974D8B626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CF5FA7-5830-489E-B5B3-B0845972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8FAB3F9-97C7-469E-8776-50459255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A6082EF-682F-4372-83CA-45F48384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56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6182DC-352D-4BFD-B3AA-A079221E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C0ED306-463B-4072-A0C4-064950D2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3A9BEC8-E042-49EA-B93E-D4142EE6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D627F3D-AC79-46E5-AD73-289AE386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1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F2AE6A-51B7-42F6-8B03-D2F443C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DD42650-2A10-4F22-90FB-16697856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EC79D6-987F-4870-BF34-1FB7D46D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57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592D4C-E820-48DF-AEF5-9B970648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D95EC2-FE7A-4AB6-908E-CCA9BA9B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87396B1-1AA7-43B1-9369-A523FDF3E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312917-36B5-4EBC-BD03-B2DA76CA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5A603EA-E532-4D37-B64C-CD4F1949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D2B373-7604-4DF9-A206-5DAFD96C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22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27A04-E30B-46FD-A4E5-3030056F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E7C9003-CE11-4B93-8974-347BC3827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9BB421-B17E-450C-9F44-700862580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EB7D6C-1439-4DB0-BC59-0372738A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D07070-7F25-4C5F-AD22-E3420EEC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88CD0C-9B3B-4603-82E1-EEB8FE2C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65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FB19C7F-F490-4758-9208-6FBAF141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268B00B-0EBB-4273-896B-4CF70473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B2789-5752-4AE0-96B2-8965AA760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874C47-42E0-41C4-B080-7CD0B1C5F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FA38C7-5C28-41CB-8B58-1924BC3E8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57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9869B55E-ECC9-4C40-9621-5748CA904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4024"/>
            <a:ext cx="10515600" cy="4912939"/>
          </a:xfrm>
        </p:spPr>
        <p:txBody>
          <a:bodyPr>
            <a:normAutofit/>
          </a:bodyPr>
          <a:lstStyle/>
          <a:p>
            <a:r>
              <a:rPr lang="nb-NO" dirty="0"/>
              <a:t>Verktøy for å vurdere ideer og tiltak med tanke på hvilke sannsynlighet det er for at de har effekt når de implementeres, samt vurdere hvor krevende tiltakene er å innføre. Målet er å finne tiltak/ideer som har høy gjennomføringsevne og god effekt.</a:t>
            </a:r>
          </a:p>
          <a:p>
            <a:r>
              <a:rPr lang="nb-NO" dirty="0"/>
              <a:t>Evne til å gjennomføre på x-aksen </a:t>
            </a:r>
          </a:p>
          <a:p>
            <a:r>
              <a:rPr lang="nb-NO" dirty="0"/>
              <a:t>Effekt av tiltak/idé på y-aksen </a:t>
            </a:r>
          </a:p>
          <a:p>
            <a:r>
              <a:rPr lang="nb-NO" dirty="0"/>
              <a:t>Målet er å finne tiltak/idéer som har høy gjennomføringsevne samtidig som tiltaket har god effekt 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39DC173-1C32-474C-8B23-FECB65DD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C6CD-EA11-424B-A700-7F3BCF468FCB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7841902-7A09-4325-BF9F-E6DC6E154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1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34912507-CBD8-4736-B864-7EAB105D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>
            <a:normAutofit/>
          </a:bodyPr>
          <a:lstStyle/>
          <a:p>
            <a:r>
              <a:rPr lang="nb-NO" sz="4000" b="1" dirty="0"/>
              <a:t>Prioriteringsmatrise</a:t>
            </a:r>
          </a:p>
        </p:txBody>
      </p:sp>
    </p:spTree>
    <p:extLst>
      <p:ext uri="{BB962C8B-B14F-4D97-AF65-F5344CB8AC3E}">
        <p14:creationId xmlns:p14="http://schemas.microsoft.com/office/powerpoint/2010/main" val="358179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5C5DF03-DECB-4345-8C05-A2509B812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7" y="1316524"/>
            <a:ext cx="10883153" cy="515945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B2DAAC1-1E3C-40CF-8DE1-2252FD2A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7C98-2890-45B6-8234-863539A615D0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F0ED4B7-806F-43A9-9B0B-F58D7BF9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2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C33BBD49-AD4A-4F59-A97E-0748713C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7107"/>
          </a:xfrm>
        </p:spPr>
        <p:txBody>
          <a:bodyPr>
            <a:normAutofit/>
          </a:bodyPr>
          <a:lstStyle/>
          <a:p>
            <a:r>
              <a:rPr lang="nb-NO" sz="4000" b="1" dirty="0"/>
              <a:t>Prioriteringsmatrise (mal)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F1FB3BF-42D0-4A12-87CC-299905DE0CDE}"/>
              </a:ext>
            </a:extLst>
          </p:cNvPr>
          <p:cNvSpPr/>
          <p:nvPr/>
        </p:nvSpPr>
        <p:spPr>
          <a:xfrm>
            <a:off x="2811622" y="2211408"/>
            <a:ext cx="3282315" cy="1828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40A57288-9533-449A-96D1-3E0E7D1F2051}"/>
              </a:ext>
            </a:extLst>
          </p:cNvPr>
          <p:cNvSpPr txBox="1"/>
          <p:nvPr/>
        </p:nvSpPr>
        <p:spPr>
          <a:xfrm>
            <a:off x="2813686" y="2171701"/>
            <a:ext cx="3282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Her plasseres tiltak som antas å være mer krevende å gjennomføre, men der effekten antas å være høy. 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A1E86BB-9562-4B20-AC2F-5475891283C6}"/>
              </a:ext>
            </a:extLst>
          </p:cNvPr>
          <p:cNvSpPr/>
          <p:nvPr/>
        </p:nvSpPr>
        <p:spPr>
          <a:xfrm>
            <a:off x="6096001" y="2171700"/>
            <a:ext cx="3339465" cy="1828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EE18669-762A-4598-8987-11CF43671F30}"/>
              </a:ext>
            </a:extLst>
          </p:cNvPr>
          <p:cNvSpPr txBox="1"/>
          <p:nvPr/>
        </p:nvSpPr>
        <p:spPr>
          <a:xfrm>
            <a:off x="6090285" y="2171700"/>
            <a:ext cx="3339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Her plasseres tiltak som kan innføres/testes raskt. Dette er tiltak som ikke er så krevende å innføre og som vurderes å ha høy effekt. Disse tiltakene bør man starte med.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A3F8ABA8-3358-4BAA-9C9E-FCB4DFA9EE2C}"/>
              </a:ext>
            </a:extLst>
          </p:cNvPr>
          <p:cNvSpPr/>
          <p:nvPr/>
        </p:nvSpPr>
        <p:spPr>
          <a:xfrm>
            <a:off x="2813686" y="4000500"/>
            <a:ext cx="3282315" cy="1828800"/>
          </a:xfrm>
          <a:prstGeom prst="rect">
            <a:avLst/>
          </a:prstGeom>
          <a:solidFill>
            <a:srgbClr val="DD6F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F93DE5DD-DDC7-4266-AA47-3534D484CE4A}"/>
              </a:ext>
            </a:extLst>
          </p:cNvPr>
          <p:cNvSpPr txBox="1"/>
          <p:nvPr/>
        </p:nvSpPr>
        <p:spPr>
          <a:xfrm>
            <a:off x="2813685" y="4023479"/>
            <a:ext cx="3232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Her plasseres tiltak som er mer krevende å gjennomføre, og der effekten av tiltaket antas å være lav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69FE8A6-E4E3-4D2D-845E-F058A5228325}"/>
              </a:ext>
            </a:extLst>
          </p:cNvPr>
          <p:cNvSpPr/>
          <p:nvPr/>
        </p:nvSpPr>
        <p:spPr>
          <a:xfrm>
            <a:off x="6105479" y="4017981"/>
            <a:ext cx="3339465" cy="1828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C572484B-38F6-435D-B180-7E8B19DAD993}"/>
              </a:ext>
            </a:extLst>
          </p:cNvPr>
          <p:cNvSpPr txBox="1"/>
          <p:nvPr/>
        </p:nvSpPr>
        <p:spPr>
          <a:xfrm>
            <a:off x="2387060" y="1916472"/>
            <a:ext cx="651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Effekt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E0D745C8-71BB-4DFA-9224-F7C97E100679}"/>
              </a:ext>
            </a:extLst>
          </p:cNvPr>
          <p:cNvSpPr txBox="1"/>
          <p:nvPr/>
        </p:nvSpPr>
        <p:spPr>
          <a:xfrm>
            <a:off x="8601548" y="6014311"/>
            <a:ext cx="118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Evne til å gjennomføre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E5C4E53A-A991-4AAB-9889-2C419E680219}"/>
              </a:ext>
            </a:extLst>
          </p:cNvPr>
          <p:cNvSpPr txBox="1"/>
          <p:nvPr/>
        </p:nvSpPr>
        <p:spPr>
          <a:xfrm>
            <a:off x="8334942" y="5952390"/>
            <a:ext cx="293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+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F61E5C49-482D-42A1-A57D-D4EB93D76359}"/>
              </a:ext>
            </a:extLst>
          </p:cNvPr>
          <p:cNvSpPr txBox="1"/>
          <p:nvPr/>
        </p:nvSpPr>
        <p:spPr>
          <a:xfrm>
            <a:off x="2350770" y="2434811"/>
            <a:ext cx="262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+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4C0C36EF-EE46-4268-A082-F0551F8F8F8C}"/>
              </a:ext>
            </a:extLst>
          </p:cNvPr>
          <p:cNvSpPr txBox="1"/>
          <p:nvPr/>
        </p:nvSpPr>
        <p:spPr>
          <a:xfrm>
            <a:off x="3158252" y="5899084"/>
            <a:ext cx="240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-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5E1D6BC3-6572-40C8-A9EE-E2B450C9465D}"/>
              </a:ext>
            </a:extLst>
          </p:cNvPr>
          <p:cNvSpPr txBox="1"/>
          <p:nvPr/>
        </p:nvSpPr>
        <p:spPr>
          <a:xfrm>
            <a:off x="2406015" y="5264477"/>
            <a:ext cx="232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-</a:t>
            </a:r>
          </a:p>
        </p:txBody>
      </p:sp>
      <p:cxnSp>
        <p:nvCxnSpPr>
          <p:cNvPr id="26" name="Rett pilkobling 25">
            <a:extLst>
              <a:ext uri="{FF2B5EF4-FFF2-40B4-BE49-F238E27FC236}">
                <a16:creationId xmlns:a16="http://schemas.microsoft.com/office/drawing/2014/main" id="{F8D0CCF8-1734-4C80-B20D-152F6046AF00}"/>
              </a:ext>
            </a:extLst>
          </p:cNvPr>
          <p:cNvCxnSpPr/>
          <p:nvPr/>
        </p:nvCxnSpPr>
        <p:spPr>
          <a:xfrm flipV="1">
            <a:off x="2638425" y="2192514"/>
            <a:ext cx="0" cy="375111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Rett pilkobling 27">
            <a:extLst>
              <a:ext uri="{FF2B5EF4-FFF2-40B4-BE49-F238E27FC236}">
                <a16:creationId xmlns:a16="http://schemas.microsoft.com/office/drawing/2014/main" id="{ECB48386-99E5-40BA-B38D-0561DE044CAD}"/>
              </a:ext>
            </a:extLst>
          </p:cNvPr>
          <p:cNvCxnSpPr/>
          <p:nvPr/>
        </p:nvCxnSpPr>
        <p:spPr>
          <a:xfrm>
            <a:off x="2638425" y="5952389"/>
            <a:ext cx="7015296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707D073A-6EA6-4C2D-9F8D-7200CB161A78}"/>
              </a:ext>
            </a:extLst>
          </p:cNvPr>
          <p:cNvSpPr txBox="1"/>
          <p:nvPr/>
        </p:nvSpPr>
        <p:spPr>
          <a:xfrm>
            <a:off x="6105479" y="4017981"/>
            <a:ext cx="32728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Her plasseres tiltak som antas å være enkle å gjennomføre, men som antas å ha lav effekt</a:t>
            </a:r>
          </a:p>
        </p:txBody>
      </p:sp>
    </p:spTree>
    <p:extLst>
      <p:ext uri="{BB962C8B-B14F-4D97-AF65-F5344CB8AC3E}">
        <p14:creationId xmlns:p14="http://schemas.microsoft.com/office/powerpoint/2010/main" val="70524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07FB91-6379-4A46-83A0-4324AE28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087"/>
          </a:xfrm>
        </p:spPr>
        <p:txBody>
          <a:bodyPr>
            <a:normAutofit/>
          </a:bodyPr>
          <a:lstStyle/>
          <a:p>
            <a:r>
              <a:rPr lang="nb-NO" sz="4000" b="1" dirty="0"/>
              <a:t>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BB532A-22BB-47D1-B601-0F959FC9F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/>
          </a:bodyPr>
          <a:lstStyle/>
          <a:p>
            <a:r>
              <a:rPr lang="nb-NO" dirty="0"/>
              <a:t>Start med å plassere tiltakene/ideene i matrisen utfra hvor stor effekt man tror tiltaket vil ha, og hvor krevende det blir å innføre. Diskuter i gruppen og bli enige om endelig plassering.</a:t>
            </a:r>
          </a:p>
          <a:p>
            <a:r>
              <a:rPr lang="nb-NO" dirty="0"/>
              <a:t>Øverst til høyre plasseres tiltak man raskt bør teste/innføre, nederst til venstre settes komplekse tiltak som krever et større arbeid.</a:t>
            </a:r>
          </a:p>
          <a:p>
            <a:r>
              <a:rPr lang="nb-NO" dirty="0"/>
              <a:t>Prioriter å gå videre med tiltak/ideer som har høy gjennomføringsevne og forventet god effekt. Dropp ideer som har lav gjennomføringsevne og/eller lav antatt effekt på resultatet.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913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691CD9C-4FC3-4A9A-B984-E164AF980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Prioriter å gå videre med de ideene som har høy gjennomføringsevne, og der tiltaket forventes å ha god effekt.</a:t>
            </a:r>
          </a:p>
          <a:p>
            <a:pPr marL="0" indent="0">
              <a:buNone/>
            </a:pPr>
            <a:r>
              <a:rPr lang="nb-NO" dirty="0"/>
              <a:t>Dropp ideer med lav gjennomføringsevne, og som har antatt lav effekt på resultatet.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E0DB8E8-0AC3-4514-B642-3BBA90D96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C6CD-EA11-424B-A700-7F3BCF468FCB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FECA49F-9000-449B-9211-E89721AB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4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849A34F8-60E7-4775-A8FE-D94E59F0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Sammenheng mellom driverdiagram og prioriteringsmatrise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6030088-E87C-4113-B27B-EAC5456B3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663" y="2156217"/>
            <a:ext cx="2848224" cy="180170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29C7E333-AA47-4887-9D51-DDF053C40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5044" y="2375063"/>
            <a:ext cx="2141913" cy="1539925"/>
          </a:xfrm>
          <a:prstGeom prst="rect">
            <a:avLst/>
          </a:prstGeom>
        </p:spPr>
      </p:pic>
      <p:pic>
        <p:nvPicPr>
          <p:cNvPr id="8" name="Plassholder for innhold 5">
            <a:extLst>
              <a:ext uri="{FF2B5EF4-FFF2-40B4-BE49-F238E27FC236}">
                <a16:creationId xmlns:a16="http://schemas.microsoft.com/office/drawing/2014/main" id="{2561F48B-2186-42E7-BF61-FB2149A7BF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7272" y="2199155"/>
            <a:ext cx="2886954" cy="1715832"/>
          </a:xfrm>
          <a:prstGeom prst="rect">
            <a:avLst/>
          </a:prstGeom>
        </p:spPr>
      </p:pic>
      <p:cxnSp>
        <p:nvCxnSpPr>
          <p:cNvPr id="10" name="Rett pilkobling 9">
            <a:extLst>
              <a:ext uri="{FF2B5EF4-FFF2-40B4-BE49-F238E27FC236}">
                <a16:creationId xmlns:a16="http://schemas.microsoft.com/office/drawing/2014/main" id="{D60DF641-4879-4ABB-A181-BBB2FA766974}"/>
              </a:ext>
            </a:extLst>
          </p:cNvPr>
          <p:cNvCxnSpPr>
            <a:cxnSpLocks/>
          </p:cNvCxnSpPr>
          <p:nvPr/>
        </p:nvCxnSpPr>
        <p:spPr>
          <a:xfrm>
            <a:off x="4842298" y="2624899"/>
            <a:ext cx="1524000" cy="31472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D8E740C8-7BD3-4ADF-9666-F3DB02CC5216}"/>
              </a:ext>
            </a:extLst>
          </p:cNvPr>
          <p:cNvCxnSpPr/>
          <p:nvPr/>
        </p:nvCxnSpPr>
        <p:spPr>
          <a:xfrm>
            <a:off x="4808432" y="2844800"/>
            <a:ext cx="1542084" cy="21227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246B48BB-8153-41C1-B2D0-59726BFF0FC3}"/>
              </a:ext>
            </a:extLst>
          </p:cNvPr>
          <p:cNvCxnSpPr/>
          <p:nvPr/>
        </p:nvCxnSpPr>
        <p:spPr>
          <a:xfrm flipV="1">
            <a:off x="4842299" y="3057070"/>
            <a:ext cx="482659" cy="6246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963B4406-6F8E-4CB8-8B01-7E4170C5F841}"/>
              </a:ext>
            </a:extLst>
          </p:cNvPr>
          <p:cNvCxnSpPr/>
          <p:nvPr/>
        </p:nvCxnSpPr>
        <p:spPr>
          <a:xfrm flipV="1">
            <a:off x="4808432" y="2950936"/>
            <a:ext cx="521546" cy="37957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10824D4A-CBC0-44BD-9515-924357F1BF94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003888" y="3057071"/>
            <a:ext cx="1566105" cy="50075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634B83FF-E3A3-47F9-A671-6236AFD9B8F0}"/>
              </a:ext>
            </a:extLst>
          </p:cNvPr>
          <p:cNvSpPr/>
          <p:nvPr/>
        </p:nvSpPr>
        <p:spPr>
          <a:xfrm>
            <a:off x="6176646" y="2864870"/>
            <a:ext cx="309969" cy="314729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Multiplikasjonstegn 21">
            <a:extLst>
              <a:ext uri="{FF2B5EF4-FFF2-40B4-BE49-F238E27FC236}">
                <a16:creationId xmlns:a16="http://schemas.microsoft.com/office/drawing/2014/main" id="{D10C5E03-6AD1-4C70-9E7B-E54A8BEC528A}"/>
              </a:ext>
            </a:extLst>
          </p:cNvPr>
          <p:cNvSpPr/>
          <p:nvPr/>
        </p:nvSpPr>
        <p:spPr>
          <a:xfrm>
            <a:off x="9966723" y="2379122"/>
            <a:ext cx="187730" cy="245777"/>
          </a:xfrm>
          <a:prstGeom prst="mathMultiply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Multiplikasjonstegn 22">
            <a:extLst>
              <a:ext uri="{FF2B5EF4-FFF2-40B4-BE49-F238E27FC236}">
                <a16:creationId xmlns:a16="http://schemas.microsoft.com/office/drawing/2014/main" id="{AEFD68F4-B53C-4FD3-9E1A-115216A72B3C}"/>
              </a:ext>
            </a:extLst>
          </p:cNvPr>
          <p:cNvSpPr/>
          <p:nvPr/>
        </p:nvSpPr>
        <p:spPr>
          <a:xfrm>
            <a:off x="9957381" y="2950936"/>
            <a:ext cx="187730" cy="245777"/>
          </a:xfrm>
          <a:prstGeom prst="mathMultiply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7153C653-DED4-4DD4-9636-E4E6280DBC39}"/>
              </a:ext>
            </a:extLst>
          </p:cNvPr>
          <p:cNvCxnSpPr/>
          <p:nvPr/>
        </p:nvCxnSpPr>
        <p:spPr>
          <a:xfrm>
            <a:off x="4904728" y="2445174"/>
            <a:ext cx="716505" cy="98382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6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468</Words>
  <Application>Microsoft Office PowerPoint</Application>
  <PresentationFormat>Widescreen</PresentationFormat>
  <Paragraphs>45</Paragraphs>
  <Slides>4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Prioriteringsmatrise</vt:lpstr>
      <vt:lpstr>Prioriteringsmatrise (mal)</vt:lpstr>
      <vt:lpstr>Tips</vt:lpstr>
      <vt:lpstr>Sammenheng mellom driverdiagram og prioriteringsmatrise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Nicolaisen Marianne</dc:creator>
  <cp:lastModifiedBy>Nicolaisen Marianne</cp:lastModifiedBy>
  <cp:revision>9</cp:revision>
  <dcterms:created xsi:type="dcterms:W3CDTF">2021-03-01T08:39:04Z</dcterms:created>
  <dcterms:modified xsi:type="dcterms:W3CDTF">2021-03-03T08:26:18Z</dcterms:modified>
</cp:coreProperties>
</file>