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510" r:id="rId2"/>
    <p:sldId id="511" r:id="rId3"/>
    <p:sldId id="257" r:id="rId4"/>
    <p:sldId id="515" r:id="rId5"/>
    <p:sldId id="513" r:id="rId6"/>
    <p:sldId id="516" r:id="rId7"/>
    <p:sldId id="364" r:id="rId8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6" autoAdjust="0"/>
    <p:restoredTop sz="94660"/>
  </p:normalViewPr>
  <p:slideViewPr>
    <p:cSldViewPr snapToGrid="0">
      <p:cViewPr varScale="1">
        <p:scale>
          <a:sx n="57" d="100"/>
          <a:sy n="57" d="100"/>
        </p:scale>
        <p:origin x="62" y="150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hn.helsenord.no\RHF\SKDE\Nasjonalt%20servicemilj&#248;\Kvalitetsforbedring\Konferanser_kurs\Utdanning%20Nordlandssykehuset\Prosessarbeid\M&#229;linger\M&#229;ling%20nettsidetreff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Eksempel</a:t>
            </a:r>
            <a:r>
              <a:rPr lang="en-US" dirty="0"/>
              <a:t> run-diagram, </a:t>
            </a:r>
            <a:r>
              <a:rPr lang="en-US" dirty="0" err="1"/>
              <a:t>antall</a:t>
            </a:r>
            <a:r>
              <a:rPr lang="en-US" dirty="0"/>
              <a:t> </a:t>
            </a:r>
            <a:r>
              <a:rPr lang="en-US" dirty="0" err="1"/>
              <a:t>hendelser</a:t>
            </a:r>
            <a:r>
              <a:rPr lang="en-US" dirty="0"/>
              <a:t> per </a:t>
            </a:r>
            <a:r>
              <a:rPr lang="en-US" dirty="0" err="1"/>
              <a:t>måned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'Diagram-tabell'!$B$2</c:f>
              <c:strCache>
                <c:ptCount val="1"/>
                <c:pt idx="0">
                  <c:v>2018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'Diagram-tabell'!$A$3:$A$24</c:f>
              <c:numCache>
                <c:formatCode>mmm\-yy</c:formatCode>
                <c:ptCount val="22"/>
                <c:pt idx="0">
                  <c:v>43101</c:v>
                </c:pt>
                <c:pt idx="1">
                  <c:v>43132</c:v>
                </c:pt>
                <c:pt idx="2">
                  <c:v>43160</c:v>
                </c:pt>
                <c:pt idx="3">
                  <c:v>43191</c:v>
                </c:pt>
                <c:pt idx="4">
                  <c:v>43221</c:v>
                </c:pt>
                <c:pt idx="5">
                  <c:v>43252</c:v>
                </c:pt>
                <c:pt idx="6">
                  <c:v>43282</c:v>
                </c:pt>
                <c:pt idx="7">
                  <c:v>43313</c:v>
                </c:pt>
                <c:pt idx="8">
                  <c:v>43344</c:v>
                </c:pt>
                <c:pt idx="9">
                  <c:v>43374</c:v>
                </c:pt>
                <c:pt idx="10">
                  <c:v>43405</c:v>
                </c:pt>
                <c:pt idx="11">
                  <c:v>43435</c:v>
                </c:pt>
                <c:pt idx="12">
                  <c:v>43466</c:v>
                </c:pt>
                <c:pt idx="13">
                  <c:v>43497</c:v>
                </c:pt>
                <c:pt idx="14">
                  <c:v>43525</c:v>
                </c:pt>
                <c:pt idx="15">
                  <c:v>43556</c:v>
                </c:pt>
                <c:pt idx="16">
                  <c:v>43586</c:v>
                </c:pt>
                <c:pt idx="17">
                  <c:v>43617</c:v>
                </c:pt>
                <c:pt idx="18">
                  <c:v>43647</c:v>
                </c:pt>
                <c:pt idx="19">
                  <c:v>43678</c:v>
                </c:pt>
                <c:pt idx="20">
                  <c:v>43709</c:v>
                </c:pt>
                <c:pt idx="21">
                  <c:v>43739</c:v>
                </c:pt>
              </c:numCache>
            </c:numRef>
          </c:cat>
          <c:val>
            <c:numRef>
              <c:f>'Diagram-tabell'!$B$3:$B$24</c:f>
              <c:numCache>
                <c:formatCode>General</c:formatCode>
                <c:ptCount val="22"/>
                <c:pt idx="0">
                  <c:v>22</c:v>
                </c:pt>
                <c:pt idx="1">
                  <c:v>56</c:v>
                </c:pt>
                <c:pt idx="2">
                  <c:v>223</c:v>
                </c:pt>
                <c:pt idx="3">
                  <c:v>246</c:v>
                </c:pt>
                <c:pt idx="4">
                  <c:v>143</c:v>
                </c:pt>
                <c:pt idx="5">
                  <c:v>51</c:v>
                </c:pt>
                <c:pt idx="6">
                  <c:v>16</c:v>
                </c:pt>
                <c:pt idx="7">
                  <c:v>54</c:v>
                </c:pt>
                <c:pt idx="8">
                  <c:v>62</c:v>
                </c:pt>
                <c:pt idx="9">
                  <c:v>56</c:v>
                </c:pt>
                <c:pt idx="10">
                  <c:v>107</c:v>
                </c:pt>
                <c:pt idx="11">
                  <c:v>44</c:v>
                </c:pt>
                <c:pt idx="12">
                  <c:v>131</c:v>
                </c:pt>
                <c:pt idx="13">
                  <c:v>103</c:v>
                </c:pt>
                <c:pt idx="14">
                  <c:v>107</c:v>
                </c:pt>
                <c:pt idx="15">
                  <c:v>139</c:v>
                </c:pt>
                <c:pt idx="16">
                  <c:v>291</c:v>
                </c:pt>
                <c:pt idx="17">
                  <c:v>83</c:v>
                </c:pt>
                <c:pt idx="18">
                  <c:v>18</c:v>
                </c:pt>
                <c:pt idx="19">
                  <c:v>72</c:v>
                </c:pt>
                <c:pt idx="20">
                  <c:v>90</c:v>
                </c:pt>
                <c:pt idx="21">
                  <c:v>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0B4-4637-937F-1F9DC6CEF0E8}"/>
            </c:ext>
          </c:extLst>
        </c:ser>
        <c:ser>
          <c:idx val="1"/>
          <c:order val="1"/>
          <c:tx>
            <c:strRef>
              <c:f>'Diagram-tabell'!$C$2</c:f>
              <c:strCache>
                <c:ptCount val="1"/>
                <c:pt idx="0">
                  <c:v>Median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'Diagram-tabell'!$A$3:$A$24</c:f>
              <c:numCache>
                <c:formatCode>mmm\-yy</c:formatCode>
                <c:ptCount val="22"/>
                <c:pt idx="0">
                  <c:v>43101</c:v>
                </c:pt>
                <c:pt idx="1">
                  <c:v>43132</c:v>
                </c:pt>
                <c:pt idx="2">
                  <c:v>43160</c:v>
                </c:pt>
                <c:pt idx="3">
                  <c:v>43191</c:v>
                </c:pt>
                <c:pt idx="4">
                  <c:v>43221</c:v>
                </c:pt>
                <c:pt idx="5">
                  <c:v>43252</c:v>
                </c:pt>
                <c:pt idx="6">
                  <c:v>43282</c:v>
                </c:pt>
                <c:pt idx="7">
                  <c:v>43313</c:v>
                </c:pt>
                <c:pt idx="8">
                  <c:v>43344</c:v>
                </c:pt>
                <c:pt idx="9">
                  <c:v>43374</c:v>
                </c:pt>
                <c:pt idx="10">
                  <c:v>43405</c:v>
                </c:pt>
                <c:pt idx="11">
                  <c:v>43435</c:v>
                </c:pt>
                <c:pt idx="12">
                  <c:v>43466</c:v>
                </c:pt>
                <c:pt idx="13">
                  <c:v>43497</c:v>
                </c:pt>
                <c:pt idx="14">
                  <c:v>43525</c:v>
                </c:pt>
                <c:pt idx="15">
                  <c:v>43556</c:v>
                </c:pt>
                <c:pt idx="16">
                  <c:v>43586</c:v>
                </c:pt>
                <c:pt idx="17">
                  <c:v>43617</c:v>
                </c:pt>
                <c:pt idx="18">
                  <c:v>43647</c:v>
                </c:pt>
                <c:pt idx="19">
                  <c:v>43678</c:v>
                </c:pt>
                <c:pt idx="20">
                  <c:v>43709</c:v>
                </c:pt>
                <c:pt idx="21">
                  <c:v>43739</c:v>
                </c:pt>
              </c:numCache>
            </c:numRef>
          </c:cat>
          <c:val>
            <c:numRef>
              <c:f>'Diagram-tabell'!$C$3:$C$24</c:f>
              <c:numCache>
                <c:formatCode>General</c:formatCode>
                <c:ptCount val="22"/>
                <c:pt idx="0">
                  <c:v>77.5</c:v>
                </c:pt>
                <c:pt idx="1">
                  <c:v>77.5</c:v>
                </c:pt>
                <c:pt idx="2">
                  <c:v>77.5</c:v>
                </c:pt>
                <c:pt idx="3">
                  <c:v>77.5</c:v>
                </c:pt>
                <c:pt idx="4">
                  <c:v>77.5</c:v>
                </c:pt>
                <c:pt idx="5">
                  <c:v>77.5</c:v>
                </c:pt>
                <c:pt idx="6">
                  <c:v>77.5</c:v>
                </c:pt>
                <c:pt idx="7">
                  <c:v>77.5</c:v>
                </c:pt>
                <c:pt idx="8">
                  <c:v>77.5</c:v>
                </c:pt>
                <c:pt idx="9">
                  <c:v>77.5</c:v>
                </c:pt>
                <c:pt idx="10">
                  <c:v>77.5</c:v>
                </c:pt>
                <c:pt idx="11">
                  <c:v>77.5</c:v>
                </c:pt>
                <c:pt idx="12">
                  <c:v>77.5</c:v>
                </c:pt>
                <c:pt idx="13">
                  <c:v>77.5</c:v>
                </c:pt>
                <c:pt idx="14">
                  <c:v>77.5</c:v>
                </c:pt>
                <c:pt idx="15">
                  <c:v>77.5</c:v>
                </c:pt>
                <c:pt idx="16">
                  <c:v>77.5</c:v>
                </c:pt>
                <c:pt idx="17">
                  <c:v>77.5</c:v>
                </c:pt>
                <c:pt idx="18">
                  <c:v>77.5</c:v>
                </c:pt>
                <c:pt idx="19">
                  <c:v>77.5</c:v>
                </c:pt>
                <c:pt idx="20">
                  <c:v>77.5</c:v>
                </c:pt>
                <c:pt idx="21">
                  <c:v>77.5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0B4-4637-937F-1F9DC6CEF0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5539328"/>
        <c:axId val="125539720"/>
      </c:lineChart>
      <c:dateAx>
        <c:axId val="125539328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125539720"/>
        <c:crosses val="autoZero"/>
        <c:auto val="1"/>
        <c:lblOffset val="100"/>
        <c:baseTimeUnit val="months"/>
      </c:dateAx>
      <c:valAx>
        <c:axId val="125539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125539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B8546C-C6D8-400E-99B9-FE4D9A7BB03A}" type="datetimeFigureOut">
              <a:rPr lang="nb-NO" smtClean="0"/>
              <a:t>03.03.2021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767BA0-680D-478E-B9A3-77C970670B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1673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E724EF-AE77-4974-9FAD-2D8F356A21B9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5760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E724EF-AE77-4974-9FAD-2D8F356A21B9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2449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E724EF-AE77-4974-9FAD-2D8F356A21B9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99145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E724EF-AE77-4974-9FAD-2D8F356A21B9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08081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D6F57E3-5699-42AE-8AAC-64BF3F7A36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088E6D6F-DCC6-4BF2-AA6F-C5E9194540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54AE906-5280-4D18-8E2A-A7A94FE36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DE01-0AF1-4BB6-A80A-057B8E12598C}" type="datetimeFigureOut">
              <a:rPr lang="nb-NO" smtClean="0"/>
              <a:t>03.03.2021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A6E7AAC-12E7-4996-AADB-896CDC302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317FCBF-E49A-4054-8DCD-B151BB90D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131-89CF-43BE-B5F0-270E9A5A71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6207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0E711DD-4109-4BAD-B9D9-7D01FBEEA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D5B620E2-5539-43AA-AF61-8A417B0742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5D57F82-DEC3-4F09-8EF4-15557E1FF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DE01-0AF1-4BB6-A80A-057B8E12598C}" type="datetimeFigureOut">
              <a:rPr lang="nb-NO" smtClean="0"/>
              <a:t>03.03.2021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59D185B-1A6A-4443-BBFE-531B6654D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61CD73C-5D27-4E11-8399-F5FA42C9B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131-89CF-43BE-B5F0-270E9A5A71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66161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2C7E326D-2F7B-477D-9234-44B4F3C70B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35EED85A-64B6-4A35-9F1B-6DAE207AF5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9209C62-9E6C-472E-A966-2C03F21E6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DE01-0AF1-4BB6-A80A-057B8E12598C}" type="datetimeFigureOut">
              <a:rPr lang="nb-NO" smtClean="0"/>
              <a:t>03.03.2021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066A9A8-AB14-4925-960B-D2BFBF3AA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3190643-73E9-43CF-BC50-834C3AFE6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131-89CF-43BE-B5F0-270E9A5A71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37721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F241AAD-C14D-4550-8EEB-88F05C894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3C1EE30-C3AE-46E5-9F8A-510EBE1523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5964CDC-AF94-44F2-BD2F-63B2EEAD0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DE01-0AF1-4BB6-A80A-057B8E12598C}" type="datetimeFigureOut">
              <a:rPr lang="nb-NO" smtClean="0"/>
              <a:t>03.03.2021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33AFA68-220F-46AB-8B17-6F6A901FF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DCF3CB2-2701-422A-A84D-080A49D8D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131-89CF-43BE-B5F0-270E9A5A71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01714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FF6225A-1CA4-428A-ACDC-520C4FB7D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7E8127F-CD17-435B-A011-1D53F88B49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AC72525-F120-450C-8FE3-0AE74BAFF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DE01-0AF1-4BB6-A80A-057B8E12598C}" type="datetimeFigureOut">
              <a:rPr lang="nb-NO" smtClean="0"/>
              <a:t>03.03.2021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1A72458-B2F6-4245-BC4A-96D972E08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9E51479-E187-4AB3-8254-CDCFB3EAA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131-89CF-43BE-B5F0-270E9A5A71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19111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914784-6692-4161-93B8-7824D4DC3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31DBA5D-7D7C-4C98-9798-1717642493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E59BF8B0-0667-4FA1-98E7-5A3BE6C136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F614223-F80C-4179-A3EA-6795C8E80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DE01-0AF1-4BB6-A80A-057B8E12598C}" type="datetimeFigureOut">
              <a:rPr lang="nb-NO" smtClean="0"/>
              <a:t>03.03.2021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2CB60F1-BB23-47BA-8155-F6858358D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EB905AB-C64F-4905-8007-E2792F2F3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131-89CF-43BE-B5F0-270E9A5A71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54401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6934EA7-5D9B-4494-B5DF-6009D0068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7632FD1-89CF-45C7-99ED-875F1C0511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A2CCF357-BE52-4008-A0D8-192EE40EB4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7CEF4EB3-F7D6-4616-B67D-296AB55959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6553D7A5-252E-4F3F-A4B3-974D8B6266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F3CF5FA7-5830-489E-B5B3-B08459725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DE01-0AF1-4BB6-A80A-057B8E12598C}" type="datetimeFigureOut">
              <a:rPr lang="nb-NO" smtClean="0"/>
              <a:t>03.03.2021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88FAB3F9-97C7-469E-8776-50459255C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CA6082EF-682F-4372-83CA-45F48384D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131-89CF-43BE-B5F0-270E9A5A71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15565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46182DC-352D-4BFD-B3AA-A079221E4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9C0ED306-463B-4072-A0C4-064950D2E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DE01-0AF1-4BB6-A80A-057B8E12598C}" type="datetimeFigureOut">
              <a:rPr lang="nb-NO" smtClean="0"/>
              <a:t>03.03.2021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B3A9BEC8-E042-49EA-B93E-D4142EE6E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6D627F3D-AC79-46E5-AD73-289AE3866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131-89CF-43BE-B5F0-270E9A5A71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8719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5FF2AE6A-51B7-42F6-8B03-D2F443C84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DE01-0AF1-4BB6-A80A-057B8E12598C}" type="datetimeFigureOut">
              <a:rPr lang="nb-NO" smtClean="0"/>
              <a:t>03.03.2021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EDD42650-2A10-4F22-90FB-16697856F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CEEC79D6-987F-4870-BF34-1FB7D46D0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131-89CF-43BE-B5F0-270E9A5A71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17576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3592D4C-E820-48DF-AEF5-9B970648F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2D95EC2-FE7A-4AB6-908E-CCA9BA9B43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87396B1-1AA7-43B1-9369-A523FDF3EC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C312917-36B5-4EBC-BD03-B2DA76CAF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DE01-0AF1-4BB6-A80A-057B8E12598C}" type="datetimeFigureOut">
              <a:rPr lang="nb-NO" smtClean="0"/>
              <a:t>03.03.2021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E5A603EA-E532-4D37-B64C-CD4F1949A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DD2B373-7604-4DF9-A206-5DAFD96C6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131-89CF-43BE-B5F0-270E9A5A71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24223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B827A04-E30B-46FD-A4E5-3030056F7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6E7C9003-CE11-4B93-8974-347BC38275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E39BB421-B17E-450C-9F44-700862580C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8EB7D6C-1439-4DB0-BC59-0372738A5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DE01-0AF1-4BB6-A80A-057B8E12598C}" type="datetimeFigureOut">
              <a:rPr lang="nb-NO" smtClean="0"/>
              <a:t>03.03.2021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2D07070-7F25-4C5F-AD22-E3420EEC4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A88CD0C-9B3B-4603-82E1-EEB8FE2C5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131-89CF-43BE-B5F0-270E9A5A71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90654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BFB19C7F-F490-4758-9208-6FBAF1415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268B00B-0EBB-4273-896B-4CF704735F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29B2789-5752-4AE0-96B2-8965AA760B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BDE01-0AF1-4BB6-A80A-057B8E12598C}" type="datetimeFigureOut">
              <a:rPr lang="nb-NO" smtClean="0"/>
              <a:t>03.03.2021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2874C47-42E0-41C4-B080-7CD0B1C5FA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6FA38C7-5C28-41CB-8B58-1924BC3E84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D0131-89CF-43BE-B5F0-270E9A5A71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51574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68EEF8C4-1574-4742-9C26-FCD0815952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1260"/>
            <a:ext cx="10515600" cy="4845703"/>
          </a:xfrm>
        </p:spPr>
        <p:txBody>
          <a:bodyPr/>
          <a:lstStyle/>
          <a:p>
            <a:pPr marL="0" indent="0">
              <a:buNone/>
            </a:pPr>
            <a:r>
              <a:rPr lang="nb-NO" dirty="0"/>
              <a:t>Et run-diagram er en måling av en prosess over tid og gir en løpende oversikt over dataene.</a:t>
            </a:r>
          </a:p>
          <a:p>
            <a:r>
              <a:rPr lang="nb-NO" dirty="0"/>
              <a:t>Horisontalaksen: tid</a:t>
            </a:r>
          </a:p>
          <a:p>
            <a:r>
              <a:rPr lang="nb-NO" dirty="0"/>
              <a:t>Vertikalaksen: kvalitetsegenskapen</a:t>
            </a:r>
          </a:p>
          <a:p>
            <a:r>
              <a:rPr lang="nb-NO" dirty="0"/>
              <a:t>Senterlinjen: medianen</a:t>
            </a:r>
          </a:p>
          <a:p>
            <a:r>
              <a:rPr lang="nb-NO" dirty="0"/>
              <a:t>Run: ett eller flere etterfølgende datapunkter på samme side av medianen. Punkter som ligger på medianen skal ignoreres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sz="1100" dirty="0"/>
              <a:t>Kilde: Bjørnar </a:t>
            </a:r>
            <a:r>
              <a:rPr lang="nb-NO" sz="1100" dirty="0" err="1"/>
              <a:t>Nyen</a:t>
            </a:r>
            <a:r>
              <a:rPr lang="nb-NO" sz="1100" dirty="0"/>
              <a:t>, Forbedringsarbeid og statistisk prosesskontroll (SPC). Versjon 2.0</a:t>
            </a:r>
            <a:endParaRPr lang="nb-NO" dirty="0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EF315ED8-6359-4498-9324-9B5385ACE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C6CD-EA11-424B-A700-7F3BCF468FCB}" type="datetime1">
              <a:rPr lang="nb-NO" smtClean="0"/>
              <a:t>03.03.2021</a:t>
            </a:fld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9BF13263-A5BB-4D43-8E53-00A29B65E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D66A4-447D-40F5-A6A5-80D2104F7EE3}" type="slidenum">
              <a:rPr lang="nb-NO" smtClean="0"/>
              <a:t>1</a:t>
            </a:fld>
            <a:endParaRPr lang="nb-NO" dirty="0"/>
          </a:p>
        </p:txBody>
      </p:sp>
      <p:sp>
        <p:nvSpPr>
          <p:cNvPr id="5" name="Tittel 4">
            <a:extLst>
              <a:ext uri="{FF2B5EF4-FFF2-40B4-BE49-F238E27FC236}">
                <a16:creationId xmlns:a16="http://schemas.microsoft.com/office/drawing/2014/main" id="{45AAE14A-628C-4ABA-ADB3-3491B5424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66134"/>
          </a:xfrm>
        </p:spPr>
        <p:txBody>
          <a:bodyPr>
            <a:normAutofit/>
          </a:bodyPr>
          <a:lstStyle/>
          <a:p>
            <a:r>
              <a:rPr lang="nb-NO" sz="4000" b="1" dirty="0"/>
              <a:t>Run-diagram</a:t>
            </a:r>
          </a:p>
        </p:txBody>
      </p:sp>
    </p:spTree>
    <p:extLst>
      <p:ext uri="{BB962C8B-B14F-4D97-AF65-F5344CB8AC3E}">
        <p14:creationId xmlns:p14="http://schemas.microsoft.com/office/powerpoint/2010/main" val="3175977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Plassholder for innhold 5">
            <a:extLst>
              <a:ext uri="{FF2B5EF4-FFF2-40B4-BE49-F238E27FC236}">
                <a16:creationId xmlns:a16="http://schemas.microsoft.com/office/drawing/2014/main" id="{552438F4-07D8-4F70-BBB5-1F059CF41897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2308094" y="867267"/>
          <a:ext cx="7496306" cy="5285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AFC55E97-168B-4E9F-AC0D-9537B5FE6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A7C98-2890-45B6-8234-863539A615D0}" type="datetime1">
              <a:rPr lang="nb-NO" smtClean="0"/>
              <a:t>03.03.2021</a:t>
            </a:fld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A0B75108-06AF-4B42-8027-BF7F28DEF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D66A4-447D-40F5-A6A5-80D2104F7EE3}" type="slidenum">
              <a:rPr lang="nb-NO" smtClean="0"/>
              <a:t>2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6727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107FB91-6379-4A46-83A0-4324AE289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4743"/>
          </a:xfrm>
        </p:spPr>
        <p:txBody>
          <a:bodyPr/>
          <a:lstStyle/>
          <a:p>
            <a:r>
              <a:rPr lang="nb-NO" b="1" dirty="0"/>
              <a:t>Tips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0BB532A-22BB-47D1-B601-0F959FC9F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5233"/>
            <a:ext cx="10515600" cy="4861730"/>
          </a:xfrm>
        </p:spPr>
        <p:txBody>
          <a:bodyPr>
            <a:normAutofit fontScale="92500" lnSpcReduction="10000"/>
          </a:bodyPr>
          <a:lstStyle/>
          <a:p>
            <a:endParaRPr lang="nb-NO" dirty="0"/>
          </a:p>
          <a:p>
            <a:r>
              <a:rPr lang="nb-NO" dirty="0"/>
              <a:t>Bestem prosessen som skal følges over tid.</a:t>
            </a:r>
          </a:p>
          <a:p>
            <a:r>
              <a:rPr lang="nb-NO" dirty="0"/>
              <a:t>Bestem hvordan data skal registreres og samles inn. For eksempel, dersom tiltaket er å gi en bestemt type informasjon til pasienter, kan man registrere antall ganger dette er gjort hver uke over en bestemt tidsperiode.</a:t>
            </a:r>
          </a:p>
          <a:p>
            <a:r>
              <a:rPr lang="nb-NO" dirty="0"/>
              <a:t>Informasjonen kan registreres av personale i avdelingen på en forbedringstavle hver gang dette er gjort. Sørg for at en fast person har ansvar for å samle informasjonen en gang hver uke og overføre tallene til (f.eks.) </a:t>
            </a:r>
            <a:r>
              <a:rPr lang="nb-NO" dirty="0" err="1"/>
              <a:t>excelskjema</a:t>
            </a:r>
            <a:r>
              <a:rPr lang="nb-NO" dirty="0"/>
              <a:t>.</a:t>
            </a:r>
          </a:p>
          <a:p>
            <a:r>
              <a:rPr lang="nb-NO" dirty="0"/>
              <a:t>Excel er et velegnet verktøy der analyser kan gjøres så ofte man vil, og man får et run-diagram som gir god oversikt over hvordan det går med tiltaket/prosessen over tid.</a:t>
            </a:r>
          </a:p>
        </p:txBody>
      </p:sp>
    </p:spTree>
    <p:extLst>
      <p:ext uri="{BB962C8B-B14F-4D97-AF65-F5344CB8AC3E}">
        <p14:creationId xmlns:p14="http://schemas.microsoft.com/office/powerpoint/2010/main" val="1069132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9285EF3-BF55-4684-95CE-ABDFDE148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8494"/>
            <a:ext cx="10515600" cy="4778469"/>
          </a:xfrm>
        </p:spPr>
        <p:txBody>
          <a:bodyPr>
            <a:normAutofit lnSpcReduction="10000"/>
          </a:bodyPr>
          <a:lstStyle/>
          <a:p>
            <a:r>
              <a:rPr lang="nb-NO" dirty="0"/>
              <a:t>Ikke tilfeldig variasjon</a:t>
            </a:r>
          </a:p>
          <a:p>
            <a:pPr lvl="1"/>
            <a:r>
              <a:rPr lang="nb-NO" dirty="0"/>
              <a:t>Skyldes irregulære, unaturlige årsaker som ikke er iboende i prosessen</a:t>
            </a:r>
          </a:p>
          <a:p>
            <a:pPr lvl="1"/>
            <a:r>
              <a:rPr lang="nb-NO" dirty="0"/>
              <a:t>Påvirker noe, men ikke nødvendigvis hele prosessen</a:t>
            </a:r>
          </a:p>
          <a:p>
            <a:pPr lvl="1"/>
            <a:r>
              <a:rPr lang="nb-NO" dirty="0"/>
              <a:t>Fører til en ustabil og uforutsigbar prosess</a:t>
            </a:r>
          </a:p>
          <a:p>
            <a:pPr marL="457200" lvl="1" indent="0">
              <a:buNone/>
            </a:pPr>
            <a:r>
              <a:rPr lang="nb-NO" sz="2200" dirty="0"/>
              <a:t>(For eksempel vil en økning i antall pasienter som får time innen anbefalt tid være en ønsket ikke-tilfeldig variasjon, altså et ønsket resultat av igangsatt forbedringsarbeid.)</a:t>
            </a:r>
          </a:p>
          <a:p>
            <a:pPr marL="457200" lvl="1" indent="0">
              <a:buNone/>
            </a:pPr>
            <a:endParaRPr lang="nb-NO" dirty="0"/>
          </a:p>
          <a:p>
            <a:r>
              <a:rPr lang="nb-NO"/>
              <a:t>Tilfeldig </a:t>
            </a:r>
            <a:r>
              <a:rPr lang="nb-NO" dirty="0"/>
              <a:t>variasjon</a:t>
            </a:r>
          </a:p>
          <a:p>
            <a:pPr lvl="1"/>
            <a:r>
              <a:rPr lang="nb-NO" dirty="0"/>
              <a:t>Iboende egenskap i prosessen</a:t>
            </a:r>
          </a:p>
          <a:p>
            <a:pPr lvl="1"/>
            <a:r>
              <a:rPr lang="nb-NO" dirty="0"/>
              <a:t>Tilfeldige og naturlige, vanlige årsaker</a:t>
            </a:r>
          </a:p>
          <a:p>
            <a:pPr lvl="1"/>
            <a:r>
              <a:rPr lang="nb-NO" dirty="0"/>
              <a:t>Prosessen er stabil og resultatene forutsigbar</a:t>
            </a:r>
          </a:p>
          <a:p>
            <a:pPr marL="457200" lvl="1" indent="0">
              <a:buNone/>
            </a:pPr>
            <a:r>
              <a:rPr lang="nb-NO" sz="2000" dirty="0"/>
              <a:t>(For eksempel vil kroppstemperaturen normalt variere mellom 36,5-37,5 grader gjennom døgnet.)</a:t>
            </a:r>
          </a:p>
          <a:p>
            <a:pPr marL="457200" lvl="1" indent="0">
              <a:buNone/>
            </a:pPr>
            <a:endParaRPr lang="nb-NO" dirty="0"/>
          </a:p>
          <a:p>
            <a:pPr lvl="1"/>
            <a:endParaRPr lang="nb-NO" dirty="0"/>
          </a:p>
          <a:p>
            <a:pPr lvl="1"/>
            <a:endParaRPr lang="nb-NO" dirty="0"/>
          </a:p>
          <a:p>
            <a:pPr lvl="1"/>
            <a:endParaRPr lang="nb-NO" dirty="0"/>
          </a:p>
          <a:p>
            <a:pPr marL="457200" lvl="1" indent="0">
              <a:buNone/>
            </a:pPr>
            <a:endParaRPr lang="nb-NO" dirty="0"/>
          </a:p>
          <a:p>
            <a:endParaRPr lang="nb-NO" dirty="0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743BD85A-D416-4784-AFAF-626DCA4E1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A7C98-2890-45B6-8234-863539A615D0}" type="datetime1">
              <a:rPr lang="nb-NO" smtClean="0"/>
              <a:t>03.03.2021</a:t>
            </a:fld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DA1D9D04-D7FB-4203-8F2E-4E02EB2D0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D66A4-447D-40F5-A6A5-80D2104F7EE3}" type="slidenum">
              <a:rPr lang="nb-NO" smtClean="0"/>
              <a:t>4</a:t>
            </a:fld>
            <a:endParaRPr lang="nb-NO" dirty="0"/>
          </a:p>
        </p:txBody>
      </p:sp>
      <p:sp>
        <p:nvSpPr>
          <p:cNvPr id="5" name="Tittel 4">
            <a:extLst>
              <a:ext uri="{FF2B5EF4-FFF2-40B4-BE49-F238E27FC236}">
                <a16:creationId xmlns:a16="http://schemas.microsoft.com/office/drawing/2014/main" id="{B2370B0A-6BC1-4410-B10B-B8684F4D1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471" y="540484"/>
            <a:ext cx="8514022" cy="609398"/>
          </a:xfrm>
        </p:spPr>
        <p:txBody>
          <a:bodyPr>
            <a:normAutofit fontScale="90000"/>
          </a:bodyPr>
          <a:lstStyle/>
          <a:p>
            <a:r>
              <a:rPr lang="nb-NO" b="1" dirty="0"/>
              <a:t>Variasjon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8B15A35F-178F-407F-89D4-DCA4C4BF4F7A}"/>
              </a:ext>
            </a:extLst>
          </p:cNvPr>
          <p:cNvSpPr txBox="1"/>
          <p:nvPr/>
        </p:nvSpPr>
        <p:spPr>
          <a:xfrm>
            <a:off x="2808528" y="5653360"/>
            <a:ext cx="6574944" cy="359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736" dirty="0">
                <a:solidFill>
                  <a:srgbClr val="C00000"/>
                </a:solidFill>
              </a:rPr>
              <a:t>Ikke tilfeldig variasjon kan være uønsket – men også ønsket!</a:t>
            </a: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493DD571-E2B2-4CFB-B0C3-F5E9C49CB69D}"/>
              </a:ext>
            </a:extLst>
          </p:cNvPr>
          <p:cNvSpPr txBox="1"/>
          <p:nvPr/>
        </p:nvSpPr>
        <p:spPr>
          <a:xfrm>
            <a:off x="3500371" y="5922782"/>
            <a:ext cx="4777581" cy="2258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68" dirty="0"/>
              <a:t>Kilde: Bjørnar </a:t>
            </a:r>
            <a:r>
              <a:rPr lang="nb-NO" sz="868" dirty="0" err="1"/>
              <a:t>Nyen</a:t>
            </a:r>
            <a:r>
              <a:rPr lang="nb-NO" sz="868" dirty="0"/>
              <a:t> (2009) Forbedringsarbeid og statistisk prosesskontroll</a:t>
            </a:r>
          </a:p>
        </p:txBody>
      </p:sp>
    </p:spTree>
    <p:extLst>
      <p:ext uri="{BB962C8B-B14F-4D97-AF65-F5344CB8AC3E}">
        <p14:creationId xmlns:p14="http://schemas.microsoft.com/office/powerpoint/2010/main" val="4086886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70E37337-EA1F-4B15-8A79-D9444F4369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6071"/>
            <a:ext cx="10515600" cy="4670892"/>
          </a:xfrm>
        </p:spPr>
        <p:txBody>
          <a:bodyPr>
            <a:normAutofit fontScale="62500" lnSpcReduction="20000"/>
          </a:bodyPr>
          <a:lstStyle/>
          <a:p>
            <a:pPr marL="0" indent="0" defTabSz="867236">
              <a:buNone/>
            </a:pPr>
            <a:r>
              <a:rPr lang="nb-NO" sz="3800" b="1" dirty="0">
                <a:solidFill>
                  <a:schemeClr val="accent2"/>
                </a:solidFill>
                <a:cs typeface="Calibri" panose="020F0502020204030204" pitchFamily="34" charset="0"/>
              </a:rPr>
              <a:t>Tre tester for å finne spesiell (ikke tilfeldig) variasjon i et run-diagram:</a:t>
            </a:r>
          </a:p>
          <a:p>
            <a:pPr marL="0" indent="0" defTabSz="867236">
              <a:buNone/>
            </a:pPr>
            <a:r>
              <a:rPr lang="nb-NO" sz="3800" b="1" dirty="0">
                <a:solidFill>
                  <a:schemeClr val="accent2"/>
                </a:solidFill>
                <a:cs typeface="Calibri" panose="020F0502020204030204" pitchFamily="34" charset="0"/>
              </a:rPr>
              <a:t>1. For mange eller for få «runs»</a:t>
            </a:r>
          </a:p>
          <a:p>
            <a:pPr marL="0" indent="0" defTabSz="867236">
              <a:buNone/>
            </a:pPr>
            <a:r>
              <a:rPr lang="nb-NO" sz="34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Sammenlikne det totale antall «runs» (datapunkter som er på samme side av medianen) med en tabell som inneholder de nedre og øvre grenser for antall kjøringer (runs) </a:t>
            </a:r>
          </a:p>
          <a:p>
            <a:pPr marL="0" indent="0" defTabSz="867236">
              <a:buNone/>
            </a:pPr>
            <a:r>
              <a:rPr lang="nb-NO" sz="3800" b="1" dirty="0">
                <a:solidFill>
                  <a:schemeClr val="accent2"/>
                </a:solidFill>
                <a:cs typeface="Calibri" panose="020F0502020204030204" pitchFamily="34" charset="0"/>
              </a:rPr>
              <a:t>2. Nivåskifte</a:t>
            </a:r>
          </a:p>
          <a:p>
            <a:pPr marL="0" indent="0" defTabSz="867236">
              <a:buNone/>
            </a:pPr>
            <a:r>
              <a:rPr lang="nb-NO" sz="34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Spesiell variasjon er tilstede hvis et run inneholder spesielt mange punkter. 6-8 eller flere etterfølgende datapunkter på samme side av medianen. (Her strides de lærde…)</a:t>
            </a:r>
          </a:p>
          <a:p>
            <a:pPr marL="0" indent="0" defTabSz="867236">
              <a:buNone/>
            </a:pPr>
            <a:r>
              <a:rPr lang="nb-NO" sz="3800" b="1" dirty="0">
                <a:solidFill>
                  <a:schemeClr val="accent2"/>
                </a:solidFill>
                <a:cs typeface="Calibri" panose="020F0502020204030204" pitchFamily="34" charset="0"/>
              </a:rPr>
              <a:t>3. Trend i dataene</a:t>
            </a:r>
          </a:p>
          <a:p>
            <a:pPr marL="0" indent="0" defTabSz="867236">
              <a:buNone/>
            </a:pPr>
            <a:r>
              <a:rPr lang="nb-NO" sz="34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En uvanlig lang serie av etterfølgende økende eller synkende verdier (5 eller flere datapunkter)</a:t>
            </a:r>
          </a:p>
          <a:p>
            <a:pPr marL="0" indent="0" defTabSz="867236">
              <a:buNone/>
            </a:pPr>
            <a:r>
              <a:rPr lang="nb-NO" sz="3800" b="1" dirty="0">
                <a:solidFill>
                  <a:schemeClr val="accent2"/>
                </a:solidFill>
                <a:cs typeface="Calibri" panose="020F0502020204030204" pitchFamily="34" charset="0"/>
              </a:rPr>
              <a:t>Sporadiske avvik/astronomisk punkt</a:t>
            </a:r>
          </a:p>
          <a:p>
            <a:pPr marL="0" indent="0" defTabSz="867236">
              <a:buNone/>
            </a:pPr>
            <a:r>
              <a:rPr lang="nb-NO" sz="34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Punkt som er åpenbart mye høyere eller lavere enn alle de andre punktene i diagrammet</a:t>
            </a:r>
          </a:p>
          <a:p>
            <a:endParaRPr lang="nb-NO" dirty="0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60B4719E-B673-45A7-84EA-253BCD537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C6CD-EA11-424B-A700-7F3BCF468FCB}" type="datetime1">
              <a:rPr lang="nb-NO" smtClean="0"/>
              <a:t>03.03.2021</a:t>
            </a:fld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CAB06E58-6566-4EE7-8B3F-62EAB4ACF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D66A4-447D-40F5-A6A5-80D2104F7EE3}" type="slidenum">
              <a:rPr lang="nb-NO" smtClean="0"/>
              <a:t>5</a:t>
            </a:fld>
            <a:endParaRPr lang="nb-NO" dirty="0"/>
          </a:p>
        </p:txBody>
      </p:sp>
      <p:sp>
        <p:nvSpPr>
          <p:cNvPr id="5" name="Tittel 4">
            <a:extLst>
              <a:ext uri="{FF2B5EF4-FFF2-40B4-BE49-F238E27FC236}">
                <a16:creationId xmlns:a16="http://schemas.microsoft.com/office/drawing/2014/main" id="{77D3E112-D408-420B-9B28-0614A51C1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9581"/>
          </a:xfrm>
        </p:spPr>
        <p:txBody>
          <a:bodyPr>
            <a:normAutofit/>
          </a:bodyPr>
          <a:lstStyle/>
          <a:p>
            <a:r>
              <a:rPr lang="nb-NO" sz="4000" b="1" dirty="0"/>
              <a:t>Hvordan analysere run-diagram?</a:t>
            </a:r>
          </a:p>
        </p:txBody>
      </p:sp>
    </p:spTree>
    <p:extLst>
      <p:ext uri="{BB962C8B-B14F-4D97-AF65-F5344CB8AC3E}">
        <p14:creationId xmlns:p14="http://schemas.microsoft.com/office/powerpoint/2010/main" val="3375390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lassholder for innhold 3">
            <a:extLst>
              <a:ext uri="{FF2B5EF4-FFF2-40B4-BE49-F238E27FC236}">
                <a16:creationId xmlns:a16="http://schemas.microsoft.com/office/drawing/2014/main" id="{1DA84DC5-601E-42A2-A544-BB28306A35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23603" y="1427360"/>
            <a:ext cx="8480797" cy="4594467"/>
          </a:xfrm>
          <a:prstGeom prst="rect">
            <a:avLst/>
          </a:prstGeom>
        </p:spPr>
      </p:pic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0713B087-7EB3-4EDB-8209-B5019673A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A7C98-2890-45B6-8234-863539A615D0}" type="datetime1">
              <a:rPr lang="nb-NO" smtClean="0"/>
              <a:t>03.03.2021</a:t>
            </a:fld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709F7265-A6BB-4EA0-9AE1-10046D9A7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D66A4-447D-40F5-A6A5-80D2104F7EE3}" type="slidenum">
              <a:rPr lang="nb-NO" smtClean="0"/>
              <a:t>6</a:t>
            </a:fld>
            <a:endParaRPr lang="nb-NO" dirty="0"/>
          </a:p>
        </p:txBody>
      </p:sp>
      <p:sp>
        <p:nvSpPr>
          <p:cNvPr id="5" name="Tittel 4">
            <a:extLst>
              <a:ext uri="{FF2B5EF4-FFF2-40B4-BE49-F238E27FC236}">
                <a16:creationId xmlns:a16="http://schemas.microsoft.com/office/drawing/2014/main" id="{FFD6DE30-DD9B-492B-BD4D-42EDEF62F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8403"/>
            <a:ext cx="10349753" cy="838957"/>
          </a:xfrm>
        </p:spPr>
        <p:txBody>
          <a:bodyPr>
            <a:noAutofit/>
          </a:bodyPr>
          <a:lstStyle/>
          <a:p>
            <a:r>
              <a:rPr lang="nb-NO" sz="4000" b="1" dirty="0"/>
              <a:t>Regler for ikke-tilfeldig variasjon for </a:t>
            </a:r>
            <a:r>
              <a:rPr lang="nb-NO" sz="4000" b="1" dirty="0" err="1"/>
              <a:t>rundiagram</a:t>
            </a:r>
            <a:endParaRPr lang="nb-NO" sz="4000" b="1" dirty="0"/>
          </a:p>
        </p:txBody>
      </p:sp>
    </p:spTree>
    <p:extLst>
      <p:ext uri="{BB962C8B-B14F-4D97-AF65-F5344CB8AC3E}">
        <p14:creationId xmlns:p14="http://schemas.microsoft.com/office/powerpoint/2010/main" val="3003065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1865" y="1534236"/>
            <a:ext cx="6679058" cy="5159188"/>
          </a:xfrm>
          <a:prstGeom prst="rect">
            <a:avLst/>
          </a:prstGeom>
        </p:spPr>
      </p:pic>
      <p:sp>
        <p:nvSpPr>
          <p:cNvPr id="5" name="Tittel 4">
            <a:extLst>
              <a:ext uri="{FF2B5EF4-FFF2-40B4-BE49-F238E27FC236}">
                <a16:creationId xmlns:a16="http://schemas.microsoft.com/office/drawing/2014/main" id="{B9B461EB-9CA4-445B-B657-8D410CCA9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224" y="164576"/>
            <a:ext cx="11255188" cy="1145836"/>
          </a:xfrm>
        </p:spPr>
        <p:txBody>
          <a:bodyPr>
            <a:noAutofit/>
          </a:bodyPr>
          <a:lstStyle/>
          <a:p>
            <a:r>
              <a:rPr lang="nb-NO" sz="4000" b="1" dirty="0"/>
              <a:t>Tabell som inneholder de nedre og øvre grenser for antall kjøringer (runs)</a:t>
            </a:r>
          </a:p>
        </p:txBody>
      </p:sp>
    </p:spTree>
    <p:extLst>
      <p:ext uri="{BB962C8B-B14F-4D97-AF65-F5344CB8AC3E}">
        <p14:creationId xmlns:p14="http://schemas.microsoft.com/office/powerpoint/2010/main" val="1254289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475</Words>
  <Application>Microsoft Office PowerPoint</Application>
  <PresentationFormat>Widescreen</PresentationFormat>
  <Paragraphs>59</Paragraphs>
  <Slides>7</Slides>
  <Notes>4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Office-tema</vt:lpstr>
      <vt:lpstr>Run-diagram</vt:lpstr>
      <vt:lpstr>PowerPoint-presentasjon</vt:lpstr>
      <vt:lpstr>Tips</vt:lpstr>
      <vt:lpstr>Variasjon</vt:lpstr>
      <vt:lpstr>Hvordan analysere run-diagram?</vt:lpstr>
      <vt:lpstr>Regler for ikke-tilfeldig variasjon for rundiagram</vt:lpstr>
      <vt:lpstr>Tabell som inneholder de nedre og øvre grenser for antall kjøringer (runs)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Nicolaisen Marianne</dc:creator>
  <cp:lastModifiedBy>Nicolaisen Marianne</cp:lastModifiedBy>
  <cp:revision>15</cp:revision>
  <dcterms:created xsi:type="dcterms:W3CDTF">2021-03-01T08:39:04Z</dcterms:created>
  <dcterms:modified xsi:type="dcterms:W3CDTF">2021-03-03T09:19:53Z</dcterms:modified>
</cp:coreProperties>
</file>