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null)" ContentType="image/x-emf"/>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0"/>
  </p:notesMasterIdLst>
  <p:handoutMasterIdLst>
    <p:handoutMasterId r:id="rId61"/>
  </p:handoutMasterIdLst>
  <p:sldIdLst>
    <p:sldId id="259" r:id="rId2"/>
    <p:sldId id="265" r:id="rId3"/>
    <p:sldId id="501" r:id="rId4"/>
    <p:sldId id="369" r:id="rId5"/>
    <p:sldId id="257" r:id="rId6"/>
    <p:sldId id="334" r:id="rId7"/>
    <p:sldId id="285" r:id="rId8"/>
    <p:sldId id="374" r:id="rId9"/>
    <p:sldId id="260" r:id="rId10"/>
    <p:sldId id="497" r:id="rId11"/>
    <p:sldId id="266" r:id="rId12"/>
    <p:sldId id="267" r:id="rId13"/>
    <p:sldId id="452" r:id="rId14"/>
    <p:sldId id="432" r:id="rId15"/>
    <p:sldId id="408" r:id="rId16"/>
    <p:sldId id="271" r:id="rId17"/>
    <p:sldId id="435" r:id="rId18"/>
    <p:sldId id="434" r:id="rId19"/>
    <p:sldId id="274" r:id="rId20"/>
    <p:sldId id="427" r:id="rId21"/>
    <p:sldId id="430" r:id="rId22"/>
    <p:sldId id="431" r:id="rId23"/>
    <p:sldId id="453" r:id="rId24"/>
    <p:sldId id="454" r:id="rId25"/>
    <p:sldId id="364" r:id="rId26"/>
    <p:sldId id="474" r:id="rId27"/>
    <p:sldId id="282" r:id="rId28"/>
    <p:sldId id="284" r:id="rId29"/>
    <p:sldId id="288" r:id="rId30"/>
    <p:sldId id="290" r:id="rId31"/>
    <p:sldId id="293" r:id="rId32"/>
    <p:sldId id="294" r:id="rId33"/>
    <p:sldId id="295" r:id="rId34"/>
    <p:sldId id="300" r:id="rId35"/>
    <p:sldId id="336" r:id="rId36"/>
    <p:sldId id="436" r:id="rId37"/>
    <p:sldId id="437" r:id="rId38"/>
    <p:sldId id="438" r:id="rId39"/>
    <p:sldId id="460" r:id="rId40"/>
    <p:sldId id="498" r:id="rId41"/>
    <p:sldId id="461" r:id="rId42"/>
    <p:sldId id="499" r:id="rId43"/>
    <p:sldId id="514" r:id="rId44"/>
    <p:sldId id="441" r:id="rId45"/>
    <p:sldId id="440" r:id="rId46"/>
    <p:sldId id="407" r:id="rId47"/>
    <p:sldId id="463" r:id="rId48"/>
    <p:sldId id="464" r:id="rId49"/>
    <p:sldId id="465" r:id="rId50"/>
    <p:sldId id="466" r:id="rId51"/>
    <p:sldId id="467" r:id="rId52"/>
    <p:sldId id="468" r:id="rId53"/>
    <p:sldId id="469" r:id="rId54"/>
    <p:sldId id="470" r:id="rId55"/>
    <p:sldId id="471" r:id="rId56"/>
    <p:sldId id="472" r:id="rId57"/>
    <p:sldId id="512" r:id="rId58"/>
    <p:sldId id="513" r:id="rId59"/>
  </p:sldIdLst>
  <p:sldSz cx="9144000" cy="6858000" type="screen4x3"/>
  <p:notesSz cx="6858000" cy="9144000"/>
  <p:defaultTextStyle>
    <a:defPPr>
      <a:defRPr lang="nn-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65">
          <p15:clr>
            <a:srgbClr val="A4A3A4"/>
          </p15:clr>
        </p15:guide>
        <p15:guide id="2" pos="49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B523"/>
    <a:srgbClr val="EDEDED"/>
    <a:srgbClr val="FFB952"/>
    <a:srgbClr val="B1B7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195" autoAdjust="0"/>
    <p:restoredTop sz="92123" autoAdjust="0"/>
  </p:normalViewPr>
  <p:slideViewPr>
    <p:cSldViewPr snapToGrid="0" snapToObjects="1">
      <p:cViewPr varScale="1">
        <p:scale>
          <a:sx n="112" d="100"/>
          <a:sy n="112" d="100"/>
        </p:scale>
        <p:origin x="126" y="138"/>
      </p:cViewPr>
      <p:guideLst>
        <p:guide orient="horz" pos="3865"/>
        <p:guide pos="498"/>
      </p:guideLst>
    </p:cSldViewPr>
  </p:slideViewPr>
  <p:notesTextViewPr>
    <p:cViewPr>
      <p:scale>
        <a:sx n="100" d="100"/>
        <a:sy n="100" d="100"/>
      </p:scale>
      <p:origin x="0" y="0"/>
    </p:cViewPr>
  </p:notesTextViewPr>
  <p:sorterViewPr>
    <p:cViewPr>
      <p:scale>
        <a:sx n="70" d="100"/>
        <a:sy n="70" d="100"/>
      </p:scale>
      <p:origin x="0" y="-647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image" Target="../media/image1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n-NO"/>
          </a:p>
        </p:txBody>
      </p:sp>
      <p:sp>
        <p:nvSpPr>
          <p:cNvPr id="3" name="Plassholder for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0E93CF5-08DC-074F-9F45-F2D060A05528}" type="datetimeFigureOut">
              <a:rPr lang="nn-NO" smtClean="0"/>
              <a:pPr/>
              <a:t>20.04.2021</a:t>
            </a:fld>
            <a:endParaRPr lang="nn-NO"/>
          </a:p>
        </p:txBody>
      </p:sp>
      <p:sp>
        <p:nvSpPr>
          <p:cNvPr id="4" name="Plassholder for bunn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n-NO"/>
          </a:p>
        </p:txBody>
      </p:sp>
      <p:sp>
        <p:nvSpPr>
          <p:cNvPr id="5" name="Plassholder for lysbilde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F94C6F1-7654-4546-84C8-726BBFF0FEE9}" type="slidenum">
              <a:rPr lang="nn-NO" smtClean="0"/>
              <a:pPr/>
              <a:t>‹#›</a:t>
            </a:fld>
            <a:endParaRPr lang="nn-NO"/>
          </a:p>
        </p:txBody>
      </p:sp>
    </p:spTree>
    <p:extLst>
      <p:ext uri="{BB962C8B-B14F-4D97-AF65-F5344CB8AC3E}">
        <p14:creationId xmlns:p14="http://schemas.microsoft.com/office/powerpoint/2010/main" val="29046178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112AF0-DED5-8E45-A6ED-530F446A4CF2}" type="datetimeFigureOut">
              <a:rPr lang="en-US" smtClean="0"/>
              <a:t>4/20/2021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DA7C29-144A-A04B-BBF1-C4A0AC18C952}" type="slidenum">
              <a:rPr lang="en-US" smtClean="0"/>
              <a:t>‹#›</a:t>
            </a:fld>
            <a:endParaRPr lang="en-US"/>
          </a:p>
        </p:txBody>
      </p:sp>
    </p:spTree>
    <p:extLst>
      <p:ext uri="{BB962C8B-B14F-4D97-AF65-F5344CB8AC3E}">
        <p14:creationId xmlns:p14="http://schemas.microsoft.com/office/powerpoint/2010/main" val="149419028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83DA7C29-144A-A04B-BBF1-C4A0AC18C952}" type="slidenum">
              <a:rPr lang="en-US" smtClean="0"/>
              <a:t>1</a:t>
            </a:fld>
            <a:endParaRPr lang="en-US"/>
          </a:p>
        </p:txBody>
      </p:sp>
    </p:spTree>
    <p:extLst>
      <p:ext uri="{BB962C8B-B14F-4D97-AF65-F5344CB8AC3E}">
        <p14:creationId xmlns:p14="http://schemas.microsoft.com/office/powerpoint/2010/main" val="27784661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DA7C29-144A-A04B-BBF1-C4A0AC18C952}" type="slidenum">
              <a:rPr lang="en-US" smtClean="0"/>
              <a:t>20</a:t>
            </a:fld>
            <a:endParaRPr lang="en-US"/>
          </a:p>
        </p:txBody>
      </p:sp>
    </p:spTree>
    <p:extLst>
      <p:ext uri="{BB962C8B-B14F-4D97-AF65-F5344CB8AC3E}">
        <p14:creationId xmlns:p14="http://schemas.microsoft.com/office/powerpoint/2010/main" val="35508655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DA7C29-144A-A04B-BBF1-C4A0AC18C952}" type="slidenum">
              <a:rPr lang="en-US" smtClean="0"/>
              <a:t>21</a:t>
            </a:fld>
            <a:endParaRPr lang="en-US"/>
          </a:p>
        </p:txBody>
      </p:sp>
    </p:spTree>
    <p:extLst>
      <p:ext uri="{BB962C8B-B14F-4D97-AF65-F5344CB8AC3E}">
        <p14:creationId xmlns:p14="http://schemas.microsoft.com/office/powerpoint/2010/main" val="6043129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Illustrates an important point: DAGs helps in</a:t>
            </a:r>
            <a:r>
              <a:rPr lang="en-US" baseline="0" dirty="0"/>
              <a:t> understanding whether missing variables will induce bias.</a:t>
            </a:r>
            <a:endParaRPr lang="en-US" dirty="0"/>
          </a:p>
        </p:txBody>
      </p:sp>
      <p:sp>
        <p:nvSpPr>
          <p:cNvPr id="4" name="Slide Number Placeholder 3"/>
          <p:cNvSpPr>
            <a:spLocks noGrp="1"/>
          </p:cNvSpPr>
          <p:nvPr>
            <p:ph type="sldNum" sz="quarter" idx="10"/>
          </p:nvPr>
        </p:nvSpPr>
        <p:spPr/>
        <p:txBody>
          <a:bodyPr/>
          <a:lstStyle/>
          <a:p>
            <a:fld id="{83DA7C29-144A-A04B-BBF1-C4A0AC18C952}" type="slidenum">
              <a:rPr lang="en-US" smtClean="0"/>
              <a:t>22</a:t>
            </a:fld>
            <a:endParaRPr lang="en-US"/>
          </a:p>
        </p:txBody>
      </p:sp>
    </p:spTree>
    <p:extLst>
      <p:ext uri="{BB962C8B-B14F-4D97-AF65-F5344CB8AC3E}">
        <p14:creationId xmlns:p14="http://schemas.microsoft.com/office/powerpoint/2010/main" val="33539501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err="1"/>
              <a:t>Direction</a:t>
            </a:r>
            <a:r>
              <a:rPr lang="nb-NO" dirty="0"/>
              <a:t> </a:t>
            </a:r>
            <a:r>
              <a:rPr lang="nb-NO" dirty="0" err="1"/>
              <a:t>informed</a:t>
            </a:r>
            <a:r>
              <a:rPr lang="nb-NO" dirty="0"/>
              <a:t> by </a:t>
            </a:r>
            <a:r>
              <a:rPr lang="nb-NO" dirty="0" err="1"/>
              <a:t>clinical</a:t>
            </a:r>
            <a:r>
              <a:rPr lang="nb-NO" dirty="0"/>
              <a:t> </a:t>
            </a:r>
            <a:r>
              <a:rPr lang="nb-NO" dirty="0" err="1"/>
              <a:t>knowledge</a:t>
            </a:r>
            <a:r>
              <a:rPr lang="nb-NO" dirty="0"/>
              <a:t> or </a:t>
            </a:r>
            <a:r>
              <a:rPr lang="nb-NO" dirty="0" err="1"/>
              <a:t>literature</a:t>
            </a:r>
            <a:r>
              <a:rPr lang="nb-NO" dirty="0"/>
              <a:t>. </a:t>
            </a:r>
            <a:r>
              <a:rPr lang="nb-NO" dirty="0" err="1"/>
              <a:t>However</a:t>
            </a:r>
            <a:r>
              <a:rPr lang="nb-NO" dirty="0"/>
              <a:t>, </a:t>
            </a:r>
            <a:r>
              <a:rPr lang="nb-NO" dirty="0" err="1"/>
              <a:t>information</a:t>
            </a:r>
            <a:r>
              <a:rPr lang="nb-NO" dirty="0"/>
              <a:t> </a:t>
            </a:r>
            <a:r>
              <a:rPr lang="nb-NO" dirty="0" err="1"/>
              <a:t>may</a:t>
            </a:r>
            <a:r>
              <a:rPr lang="nb-NO" dirty="0"/>
              <a:t> be </a:t>
            </a:r>
            <a:r>
              <a:rPr lang="nb-NO" dirty="0" err="1"/>
              <a:t>inconcistent</a:t>
            </a:r>
            <a:endParaRPr lang="nb-NO" dirty="0"/>
          </a:p>
        </p:txBody>
      </p:sp>
      <p:sp>
        <p:nvSpPr>
          <p:cNvPr id="4" name="Slide Number Placeholder 3"/>
          <p:cNvSpPr>
            <a:spLocks noGrp="1"/>
          </p:cNvSpPr>
          <p:nvPr>
            <p:ph type="sldNum" sz="quarter" idx="10"/>
          </p:nvPr>
        </p:nvSpPr>
        <p:spPr/>
        <p:txBody>
          <a:bodyPr/>
          <a:lstStyle/>
          <a:p>
            <a:fld id="{83DA7C29-144A-A04B-BBF1-C4A0AC18C952}" type="slidenum">
              <a:rPr lang="en-US" smtClean="0"/>
              <a:t>25</a:t>
            </a:fld>
            <a:endParaRPr lang="en-US"/>
          </a:p>
        </p:txBody>
      </p:sp>
    </p:spTree>
    <p:extLst>
      <p:ext uri="{BB962C8B-B14F-4D97-AF65-F5344CB8AC3E}">
        <p14:creationId xmlns:p14="http://schemas.microsoft.com/office/powerpoint/2010/main" val="35997510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Plassholder for lysbilde 1"/>
          <p:cNvSpPr>
            <a:spLocks noGrp="1" noRot="1" noChangeAspect="1" noTextEdit="1"/>
          </p:cNvSpPr>
          <p:nvPr>
            <p:ph type="sldImg"/>
          </p:nvPr>
        </p:nvSpPr>
        <p:spPr>
          <a:ln/>
        </p:spPr>
      </p:sp>
      <p:sp>
        <p:nvSpPr>
          <p:cNvPr id="75779" name="Plassholder for nota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a:latin typeface="Arial" pitchFamily="34" charset="0"/>
              </a:rPr>
              <a:t>Tea and depression. Does caffeine reduce depression? Nurses Health Study</a:t>
            </a:r>
          </a:p>
          <a:p>
            <a:endParaRPr lang="en-US" dirty="0">
              <a:latin typeface="Arial" pitchFamily="34" charset="0"/>
            </a:endParaRPr>
          </a:p>
        </p:txBody>
      </p:sp>
      <p:sp>
        <p:nvSpPr>
          <p:cNvPr id="75780" name="Plassholder for lysbildenumm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ctr" eaLnBrk="0" hangingPunct="0">
              <a:defRPr sz="2400">
                <a:solidFill>
                  <a:srgbClr val="154987"/>
                </a:solidFill>
                <a:latin typeface="Arial" pitchFamily="34" charset="0"/>
              </a:defRPr>
            </a:lvl1pPr>
            <a:lvl2pPr marL="742950" indent="-285750" algn="ctr" eaLnBrk="0" hangingPunct="0">
              <a:defRPr sz="2400">
                <a:solidFill>
                  <a:srgbClr val="154987"/>
                </a:solidFill>
                <a:latin typeface="Arial" pitchFamily="34" charset="0"/>
              </a:defRPr>
            </a:lvl2pPr>
            <a:lvl3pPr marL="1143000" indent="-228600" algn="ctr" eaLnBrk="0" hangingPunct="0">
              <a:defRPr sz="2400">
                <a:solidFill>
                  <a:srgbClr val="154987"/>
                </a:solidFill>
                <a:latin typeface="Arial" pitchFamily="34" charset="0"/>
              </a:defRPr>
            </a:lvl3pPr>
            <a:lvl4pPr marL="1600200" indent="-228600" algn="ctr" eaLnBrk="0" hangingPunct="0">
              <a:defRPr sz="2400">
                <a:solidFill>
                  <a:srgbClr val="154987"/>
                </a:solidFill>
                <a:latin typeface="Arial" pitchFamily="34" charset="0"/>
              </a:defRPr>
            </a:lvl4pPr>
            <a:lvl5pPr marL="2057400" indent="-228600" algn="ctr" eaLnBrk="0" hangingPunct="0">
              <a:defRPr sz="2400">
                <a:solidFill>
                  <a:srgbClr val="154987"/>
                </a:solidFill>
                <a:latin typeface="Arial" pitchFamily="34" charset="0"/>
              </a:defRPr>
            </a:lvl5pPr>
            <a:lvl6pPr marL="2514600" indent="-228600" algn="ctr" eaLnBrk="0" fontAlgn="base" hangingPunct="0">
              <a:spcBef>
                <a:spcPct val="0"/>
              </a:spcBef>
              <a:spcAft>
                <a:spcPct val="0"/>
              </a:spcAft>
              <a:defRPr sz="2400">
                <a:solidFill>
                  <a:srgbClr val="154987"/>
                </a:solidFill>
                <a:latin typeface="Arial" pitchFamily="34" charset="0"/>
              </a:defRPr>
            </a:lvl6pPr>
            <a:lvl7pPr marL="2971800" indent="-228600" algn="ctr" eaLnBrk="0" fontAlgn="base" hangingPunct="0">
              <a:spcBef>
                <a:spcPct val="0"/>
              </a:spcBef>
              <a:spcAft>
                <a:spcPct val="0"/>
              </a:spcAft>
              <a:defRPr sz="2400">
                <a:solidFill>
                  <a:srgbClr val="154987"/>
                </a:solidFill>
                <a:latin typeface="Arial" pitchFamily="34" charset="0"/>
              </a:defRPr>
            </a:lvl7pPr>
            <a:lvl8pPr marL="3429000" indent="-228600" algn="ctr" eaLnBrk="0" fontAlgn="base" hangingPunct="0">
              <a:spcBef>
                <a:spcPct val="0"/>
              </a:spcBef>
              <a:spcAft>
                <a:spcPct val="0"/>
              </a:spcAft>
              <a:defRPr sz="2400">
                <a:solidFill>
                  <a:srgbClr val="154987"/>
                </a:solidFill>
                <a:latin typeface="Arial" pitchFamily="34" charset="0"/>
              </a:defRPr>
            </a:lvl8pPr>
            <a:lvl9pPr marL="3886200" indent="-228600" algn="ctr" eaLnBrk="0" fontAlgn="base" hangingPunct="0">
              <a:spcBef>
                <a:spcPct val="0"/>
              </a:spcBef>
              <a:spcAft>
                <a:spcPct val="0"/>
              </a:spcAft>
              <a:defRPr sz="2400">
                <a:solidFill>
                  <a:srgbClr val="154987"/>
                </a:solidFill>
                <a:latin typeface="Arial" pitchFamily="34" charset="0"/>
              </a:defRPr>
            </a:lvl9pPr>
          </a:lstStyle>
          <a:p>
            <a:pPr algn="r" eaLnBrk="1" hangingPunct="1"/>
            <a:fld id="{72C3A4B8-62AE-48AF-B788-D5A28F3C41EB}" type="slidenum">
              <a:rPr lang="en-US" sz="1200" smtClean="0">
                <a:solidFill>
                  <a:schemeClr val="tx1"/>
                </a:solidFill>
              </a:rPr>
              <a:pPr algn="r" eaLnBrk="1" hangingPunct="1"/>
              <a:t>27</a:t>
            </a:fld>
            <a:endParaRPr lang="en-US" sz="1200">
              <a:solidFill>
                <a:schemeClr val="tx1"/>
              </a:solidFill>
            </a:endParaRPr>
          </a:p>
        </p:txBody>
      </p:sp>
    </p:spTree>
    <p:extLst>
      <p:ext uri="{BB962C8B-B14F-4D97-AF65-F5344CB8AC3E}">
        <p14:creationId xmlns:p14="http://schemas.microsoft.com/office/powerpoint/2010/main" val="23735408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Plassholder for lysbil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5363" name="Plassholder for notat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p>
        </p:txBody>
      </p:sp>
      <p:sp>
        <p:nvSpPr>
          <p:cNvPr id="4" name="Plassholder for lysbildenummer 3"/>
          <p:cNvSpPr>
            <a:spLocks noGrp="1"/>
          </p:cNvSpPr>
          <p:nvPr>
            <p:ph type="sldNum" sz="quarter" idx="5"/>
          </p:nvPr>
        </p:nvSpPr>
        <p:spPr/>
        <p:txBody>
          <a:bodyPr/>
          <a:lstStyle/>
          <a:p>
            <a:pPr>
              <a:defRPr/>
            </a:pPr>
            <a:fld id="{309C2E0A-F1EC-471D-9906-7FB037BED130}" type="slidenum">
              <a:rPr lang="en-US" smtClean="0"/>
              <a:pPr>
                <a:defRPr/>
              </a:pPr>
              <a:t>28</a:t>
            </a:fld>
            <a:endParaRPr lang="en-US" dirty="0"/>
          </a:p>
        </p:txBody>
      </p:sp>
    </p:spTree>
    <p:extLst>
      <p:ext uri="{BB962C8B-B14F-4D97-AF65-F5344CB8AC3E}">
        <p14:creationId xmlns:p14="http://schemas.microsoft.com/office/powerpoint/2010/main" val="36213136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nb-NO" dirty="0" err="1"/>
              <a:t>Statin</a:t>
            </a:r>
            <a:r>
              <a:rPr lang="nb-NO" dirty="0"/>
              <a:t>: lipid (</a:t>
            </a:r>
            <a:r>
              <a:rPr lang="nb-NO" dirty="0" err="1"/>
              <a:t>cholesterol</a:t>
            </a:r>
            <a:r>
              <a:rPr lang="nb-NO" dirty="0"/>
              <a:t>) </a:t>
            </a:r>
            <a:r>
              <a:rPr lang="nb-NO" dirty="0" err="1"/>
              <a:t>lowering</a:t>
            </a:r>
            <a:r>
              <a:rPr lang="nb-NO" dirty="0"/>
              <a:t> </a:t>
            </a:r>
            <a:r>
              <a:rPr lang="nb-NO" dirty="0" err="1"/>
              <a:t>drug</a:t>
            </a:r>
            <a:endParaRPr lang="nb-NO" dirty="0"/>
          </a:p>
          <a:p>
            <a:endParaRPr lang="nb-NO" dirty="0"/>
          </a:p>
        </p:txBody>
      </p:sp>
      <p:sp>
        <p:nvSpPr>
          <p:cNvPr id="74756"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sz="2400">
                <a:solidFill>
                  <a:srgbClr val="154987"/>
                </a:solidFill>
                <a:latin typeface="Arial" charset="0"/>
              </a:defRPr>
            </a:lvl1pPr>
            <a:lvl2pPr marL="742950" indent="-285750">
              <a:defRPr sz="2400">
                <a:solidFill>
                  <a:srgbClr val="154987"/>
                </a:solidFill>
                <a:latin typeface="Arial" charset="0"/>
              </a:defRPr>
            </a:lvl2pPr>
            <a:lvl3pPr marL="1143000" indent="-228600">
              <a:defRPr sz="2400">
                <a:solidFill>
                  <a:srgbClr val="154987"/>
                </a:solidFill>
                <a:latin typeface="Arial" charset="0"/>
              </a:defRPr>
            </a:lvl3pPr>
            <a:lvl4pPr marL="1600200" indent="-228600">
              <a:defRPr sz="2400">
                <a:solidFill>
                  <a:srgbClr val="154987"/>
                </a:solidFill>
                <a:latin typeface="Arial" charset="0"/>
              </a:defRPr>
            </a:lvl4pPr>
            <a:lvl5pPr marL="2057400" indent="-228600">
              <a:defRPr sz="2400">
                <a:solidFill>
                  <a:srgbClr val="154987"/>
                </a:solidFill>
                <a:latin typeface="Arial" charset="0"/>
              </a:defRPr>
            </a:lvl5pPr>
            <a:lvl6pPr marL="2514600" indent="-228600" algn="ctr" eaLnBrk="0" fontAlgn="base" hangingPunct="0">
              <a:spcBef>
                <a:spcPct val="0"/>
              </a:spcBef>
              <a:spcAft>
                <a:spcPct val="0"/>
              </a:spcAft>
              <a:defRPr sz="2400">
                <a:solidFill>
                  <a:srgbClr val="154987"/>
                </a:solidFill>
                <a:latin typeface="Arial" charset="0"/>
              </a:defRPr>
            </a:lvl6pPr>
            <a:lvl7pPr marL="2971800" indent="-228600" algn="ctr" eaLnBrk="0" fontAlgn="base" hangingPunct="0">
              <a:spcBef>
                <a:spcPct val="0"/>
              </a:spcBef>
              <a:spcAft>
                <a:spcPct val="0"/>
              </a:spcAft>
              <a:defRPr sz="2400">
                <a:solidFill>
                  <a:srgbClr val="154987"/>
                </a:solidFill>
                <a:latin typeface="Arial" charset="0"/>
              </a:defRPr>
            </a:lvl7pPr>
            <a:lvl8pPr marL="3429000" indent="-228600" algn="ctr" eaLnBrk="0" fontAlgn="base" hangingPunct="0">
              <a:spcBef>
                <a:spcPct val="0"/>
              </a:spcBef>
              <a:spcAft>
                <a:spcPct val="0"/>
              </a:spcAft>
              <a:defRPr sz="2400">
                <a:solidFill>
                  <a:srgbClr val="154987"/>
                </a:solidFill>
                <a:latin typeface="Arial" charset="0"/>
              </a:defRPr>
            </a:lvl8pPr>
            <a:lvl9pPr marL="3886200" indent="-228600" algn="ctr" eaLnBrk="0" fontAlgn="base" hangingPunct="0">
              <a:spcBef>
                <a:spcPct val="0"/>
              </a:spcBef>
              <a:spcAft>
                <a:spcPct val="0"/>
              </a:spcAft>
              <a:defRPr sz="2400">
                <a:solidFill>
                  <a:srgbClr val="154987"/>
                </a:solidFill>
                <a:latin typeface="Arial" charset="0"/>
              </a:defRPr>
            </a:lvl9pPr>
          </a:lstStyle>
          <a:p>
            <a:pPr algn="r" eaLnBrk="1" hangingPunct="1"/>
            <a:fld id="{652DAF1C-4679-4C61-9027-884C84D7997B}" type="slidenum">
              <a:rPr lang="en-US" sz="1200">
                <a:solidFill>
                  <a:schemeClr val="tx1"/>
                </a:solidFill>
              </a:rPr>
              <a:pPr algn="r" eaLnBrk="1" hangingPunct="1"/>
              <a:t>29</a:t>
            </a:fld>
            <a:endParaRPr lang="en-US" sz="1200">
              <a:solidFill>
                <a:schemeClr val="tx1"/>
              </a:solidFill>
            </a:endParaRPr>
          </a:p>
        </p:txBody>
      </p:sp>
    </p:spTree>
    <p:extLst>
      <p:ext uri="{BB962C8B-B14F-4D97-AF65-F5344CB8AC3E}">
        <p14:creationId xmlns:p14="http://schemas.microsoft.com/office/powerpoint/2010/main" val="42207169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US" dirty="0"/>
          </a:p>
        </p:txBody>
      </p:sp>
      <p:sp>
        <p:nvSpPr>
          <p:cNvPr id="4" name="Plassholder for lysbildenummer 3"/>
          <p:cNvSpPr>
            <a:spLocks noGrp="1"/>
          </p:cNvSpPr>
          <p:nvPr>
            <p:ph type="sldNum" sz="quarter" idx="10"/>
          </p:nvPr>
        </p:nvSpPr>
        <p:spPr/>
        <p:txBody>
          <a:bodyPr/>
          <a:lstStyle/>
          <a:p>
            <a:pPr>
              <a:defRPr/>
            </a:pPr>
            <a:fld id="{D874BBB7-1F40-4A1D-88A8-C5C49DD385A7}" type="slidenum">
              <a:rPr lang="nb-NO" smtClean="0"/>
              <a:pPr>
                <a:defRPr/>
              </a:pPr>
              <a:t>30</a:t>
            </a:fld>
            <a:endParaRPr lang="nb-NO"/>
          </a:p>
        </p:txBody>
      </p:sp>
    </p:spTree>
    <p:extLst>
      <p:ext uri="{BB962C8B-B14F-4D97-AF65-F5344CB8AC3E}">
        <p14:creationId xmlns:p14="http://schemas.microsoft.com/office/powerpoint/2010/main" val="29485522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Plassholder for lysbilde 1"/>
          <p:cNvSpPr>
            <a:spLocks noGrp="1" noRot="1" noChangeAspect="1" noTextEdit="1"/>
          </p:cNvSpPr>
          <p:nvPr>
            <p:ph type="sldImg"/>
          </p:nvPr>
        </p:nvSpPr>
        <p:spPr>
          <a:ln/>
        </p:spPr>
      </p:sp>
      <p:sp>
        <p:nvSpPr>
          <p:cNvPr id="78851" name="Plassholder for nota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a:latin typeface="Arial" pitchFamily="34" charset="0"/>
              </a:rPr>
              <a:t>Diabetes-&gt;eye disease-&gt;fall, </a:t>
            </a:r>
          </a:p>
          <a:p>
            <a:r>
              <a:rPr lang="en-US" dirty="0">
                <a:latin typeface="Arial" pitchFamily="34" charset="0"/>
              </a:rPr>
              <a:t>could have -&gt;eye disease-&gt;physical activity-&gt;</a:t>
            </a:r>
          </a:p>
          <a:p>
            <a:r>
              <a:rPr lang="en-US" dirty="0">
                <a:latin typeface="Arial" pitchFamily="34" charset="0"/>
              </a:rPr>
              <a:t>Diabetes II reduces bone density, BMI increases bone density</a:t>
            </a:r>
          </a:p>
          <a:p>
            <a:r>
              <a:rPr lang="en-US" dirty="0">
                <a:latin typeface="Arial" pitchFamily="34" charset="0"/>
              </a:rPr>
              <a:t>Questions: more paths (E-B-P-E-D)?  Two (or three) arrows are colliding in B, is B a collider? </a:t>
            </a:r>
          </a:p>
        </p:txBody>
      </p:sp>
      <p:sp>
        <p:nvSpPr>
          <p:cNvPr id="78852" name="Plassholder for lysbildenumm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ctr" eaLnBrk="0" hangingPunct="0">
              <a:defRPr sz="2400">
                <a:solidFill>
                  <a:srgbClr val="154987"/>
                </a:solidFill>
                <a:latin typeface="Arial" pitchFamily="34" charset="0"/>
              </a:defRPr>
            </a:lvl1pPr>
            <a:lvl2pPr marL="742950" indent="-285750" algn="ctr" eaLnBrk="0" hangingPunct="0">
              <a:defRPr sz="2400">
                <a:solidFill>
                  <a:srgbClr val="154987"/>
                </a:solidFill>
                <a:latin typeface="Arial" pitchFamily="34" charset="0"/>
              </a:defRPr>
            </a:lvl2pPr>
            <a:lvl3pPr marL="1143000" indent="-228600" algn="ctr" eaLnBrk="0" hangingPunct="0">
              <a:defRPr sz="2400">
                <a:solidFill>
                  <a:srgbClr val="154987"/>
                </a:solidFill>
                <a:latin typeface="Arial" pitchFamily="34" charset="0"/>
              </a:defRPr>
            </a:lvl3pPr>
            <a:lvl4pPr marL="1600200" indent="-228600" algn="ctr" eaLnBrk="0" hangingPunct="0">
              <a:defRPr sz="2400">
                <a:solidFill>
                  <a:srgbClr val="154987"/>
                </a:solidFill>
                <a:latin typeface="Arial" pitchFamily="34" charset="0"/>
              </a:defRPr>
            </a:lvl4pPr>
            <a:lvl5pPr marL="2057400" indent="-228600" algn="ctr" eaLnBrk="0" hangingPunct="0">
              <a:defRPr sz="2400">
                <a:solidFill>
                  <a:srgbClr val="154987"/>
                </a:solidFill>
                <a:latin typeface="Arial" pitchFamily="34" charset="0"/>
              </a:defRPr>
            </a:lvl5pPr>
            <a:lvl6pPr marL="2514600" indent="-228600" algn="ctr" eaLnBrk="0" fontAlgn="base" hangingPunct="0">
              <a:spcBef>
                <a:spcPct val="0"/>
              </a:spcBef>
              <a:spcAft>
                <a:spcPct val="0"/>
              </a:spcAft>
              <a:defRPr sz="2400">
                <a:solidFill>
                  <a:srgbClr val="154987"/>
                </a:solidFill>
                <a:latin typeface="Arial" pitchFamily="34" charset="0"/>
              </a:defRPr>
            </a:lvl6pPr>
            <a:lvl7pPr marL="2971800" indent="-228600" algn="ctr" eaLnBrk="0" fontAlgn="base" hangingPunct="0">
              <a:spcBef>
                <a:spcPct val="0"/>
              </a:spcBef>
              <a:spcAft>
                <a:spcPct val="0"/>
              </a:spcAft>
              <a:defRPr sz="2400">
                <a:solidFill>
                  <a:srgbClr val="154987"/>
                </a:solidFill>
                <a:latin typeface="Arial" pitchFamily="34" charset="0"/>
              </a:defRPr>
            </a:lvl7pPr>
            <a:lvl8pPr marL="3429000" indent="-228600" algn="ctr" eaLnBrk="0" fontAlgn="base" hangingPunct="0">
              <a:spcBef>
                <a:spcPct val="0"/>
              </a:spcBef>
              <a:spcAft>
                <a:spcPct val="0"/>
              </a:spcAft>
              <a:defRPr sz="2400">
                <a:solidFill>
                  <a:srgbClr val="154987"/>
                </a:solidFill>
                <a:latin typeface="Arial" pitchFamily="34" charset="0"/>
              </a:defRPr>
            </a:lvl8pPr>
            <a:lvl9pPr marL="3886200" indent="-228600" algn="ctr" eaLnBrk="0" fontAlgn="base" hangingPunct="0">
              <a:spcBef>
                <a:spcPct val="0"/>
              </a:spcBef>
              <a:spcAft>
                <a:spcPct val="0"/>
              </a:spcAft>
              <a:defRPr sz="2400">
                <a:solidFill>
                  <a:srgbClr val="154987"/>
                </a:solidFill>
                <a:latin typeface="Arial" pitchFamily="34" charset="0"/>
              </a:defRPr>
            </a:lvl9pPr>
          </a:lstStyle>
          <a:p>
            <a:pPr algn="r" eaLnBrk="1" hangingPunct="1"/>
            <a:fld id="{4F2273A0-4CAF-4753-87C2-3C3606378763}" type="slidenum">
              <a:rPr lang="en-US" sz="1200" smtClean="0">
                <a:solidFill>
                  <a:schemeClr val="tx1"/>
                </a:solidFill>
              </a:rPr>
              <a:pPr algn="r" eaLnBrk="1" hangingPunct="1"/>
              <a:t>32</a:t>
            </a:fld>
            <a:endParaRPr lang="en-US" sz="1200">
              <a:solidFill>
                <a:schemeClr val="tx1"/>
              </a:solidFill>
            </a:endParaRPr>
          </a:p>
        </p:txBody>
      </p:sp>
    </p:spTree>
    <p:extLst>
      <p:ext uri="{BB962C8B-B14F-4D97-AF65-F5344CB8AC3E}">
        <p14:creationId xmlns:p14="http://schemas.microsoft.com/office/powerpoint/2010/main" val="39109277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Plassholder for lysbilde 1"/>
          <p:cNvSpPr>
            <a:spLocks noGrp="1" noRot="1" noChangeAspect="1" noTextEdit="1"/>
          </p:cNvSpPr>
          <p:nvPr>
            <p:ph type="sldImg"/>
          </p:nvPr>
        </p:nvSpPr>
        <p:spPr>
          <a:ln/>
        </p:spPr>
      </p:sp>
      <p:sp>
        <p:nvSpPr>
          <p:cNvPr id="78851" name="Plassholder for nota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a:latin typeface="Arial" pitchFamily="34" charset="0"/>
              </a:rPr>
              <a:t>Diabetes-&gt;eye disease-&gt;fall, </a:t>
            </a:r>
          </a:p>
          <a:p>
            <a:r>
              <a:rPr lang="en-US" dirty="0">
                <a:latin typeface="Arial" pitchFamily="34" charset="0"/>
              </a:rPr>
              <a:t>could have -&gt;eye disease-&gt;physical activity-&gt;</a:t>
            </a:r>
          </a:p>
          <a:p>
            <a:r>
              <a:rPr lang="en-US" dirty="0">
                <a:latin typeface="Arial" pitchFamily="34" charset="0"/>
              </a:rPr>
              <a:t>Diabetes II reduces bone density, BMI increases bone density</a:t>
            </a:r>
          </a:p>
          <a:p>
            <a:r>
              <a:rPr lang="en-US" dirty="0">
                <a:latin typeface="Arial" pitchFamily="34" charset="0"/>
              </a:rPr>
              <a:t>Questions: more paths (E-B-P-E-D)?  Two (or three) arrows are colliding in B, is B a collider? </a:t>
            </a:r>
          </a:p>
        </p:txBody>
      </p:sp>
      <p:sp>
        <p:nvSpPr>
          <p:cNvPr id="78852" name="Plassholder for lysbildenumm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ctr" eaLnBrk="0" hangingPunct="0">
              <a:defRPr sz="2400">
                <a:solidFill>
                  <a:srgbClr val="154987"/>
                </a:solidFill>
                <a:latin typeface="Arial" pitchFamily="34" charset="0"/>
              </a:defRPr>
            </a:lvl1pPr>
            <a:lvl2pPr marL="742950" indent="-285750" algn="ctr" eaLnBrk="0" hangingPunct="0">
              <a:defRPr sz="2400">
                <a:solidFill>
                  <a:srgbClr val="154987"/>
                </a:solidFill>
                <a:latin typeface="Arial" pitchFamily="34" charset="0"/>
              </a:defRPr>
            </a:lvl2pPr>
            <a:lvl3pPr marL="1143000" indent="-228600" algn="ctr" eaLnBrk="0" hangingPunct="0">
              <a:defRPr sz="2400">
                <a:solidFill>
                  <a:srgbClr val="154987"/>
                </a:solidFill>
                <a:latin typeface="Arial" pitchFamily="34" charset="0"/>
              </a:defRPr>
            </a:lvl3pPr>
            <a:lvl4pPr marL="1600200" indent="-228600" algn="ctr" eaLnBrk="0" hangingPunct="0">
              <a:defRPr sz="2400">
                <a:solidFill>
                  <a:srgbClr val="154987"/>
                </a:solidFill>
                <a:latin typeface="Arial" pitchFamily="34" charset="0"/>
              </a:defRPr>
            </a:lvl4pPr>
            <a:lvl5pPr marL="2057400" indent="-228600" algn="ctr" eaLnBrk="0" hangingPunct="0">
              <a:defRPr sz="2400">
                <a:solidFill>
                  <a:srgbClr val="154987"/>
                </a:solidFill>
                <a:latin typeface="Arial" pitchFamily="34" charset="0"/>
              </a:defRPr>
            </a:lvl5pPr>
            <a:lvl6pPr marL="2514600" indent="-228600" algn="ctr" eaLnBrk="0" fontAlgn="base" hangingPunct="0">
              <a:spcBef>
                <a:spcPct val="0"/>
              </a:spcBef>
              <a:spcAft>
                <a:spcPct val="0"/>
              </a:spcAft>
              <a:defRPr sz="2400">
                <a:solidFill>
                  <a:srgbClr val="154987"/>
                </a:solidFill>
                <a:latin typeface="Arial" pitchFamily="34" charset="0"/>
              </a:defRPr>
            </a:lvl6pPr>
            <a:lvl7pPr marL="2971800" indent="-228600" algn="ctr" eaLnBrk="0" fontAlgn="base" hangingPunct="0">
              <a:spcBef>
                <a:spcPct val="0"/>
              </a:spcBef>
              <a:spcAft>
                <a:spcPct val="0"/>
              </a:spcAft>
              <a:defRPr sz="2400">
                <a:solidFill>
                  <a:srgbClr val="154987"/>
                </a:solidFill>
                <a:latin typeface="Arial" pitchFamily="34" charset="0"/>
              </a:defRPr>
            </a:lvl7pPr>
            <a:lvl8pPr marL="3429000" indent="-228600" algn="ctr" eaLnBrk="0" fontAlgn="base" hangingPunct="0">
              <a:spcBef>
                <a:spcPct val="0"/>
              </a:spcBef>
              <a:spcAft>
                <a:spcPct val="0"/>
              </a:spcAft>
              <a:defRPr sz="2400">
                <a:solidFill>
                  <a:srgbClr val="154987"/>
                </a:solidFill>
                <a:latin typeface="Arial" pitchFamily="34" charset="0"/>
              </a:defRPr>
            </a:lvl8pPr>
            <a:lvl9pPr marL="3886200" indent="-228600" algn="ctr" eaLnBrk="0" fontAlgn="base" hangingPunct="0">
              <a:spcBef>
                <a:spcPct val="0"/>
              </a:spcBef>
              <a:spcAft>
                <a:spcPct val="0"/>
              </a:spcAft>
              <a:defRPr sz="2400">
                <a:solidFill>
                  <a:srgbClr val="154987"/>
                </a:solidFill>
                <a:latin typeface="Arial" pitchFamily="34" charset="0"/>
              </a:defRPr>
            </a:lvl9pPr>
          </a:lstStyle>
          <a:p>
            <a:pPr algn="r" eaLnBrk="1" hangingPunct="1"/>
            <a:fld id="{4F2273A0-4CAF-4753-87C2-3C3606378763}" type="slidenum">
              <a:rPr lang="en-US" sz="1200" smtClean="0">
                <a:solidFill>
                  <a:schemeClr val="tx1"/>
                </a:solidFill>
              </a:rPr>
              <a:pPr algn="r" eaLnBrk="1" hangingPunct="1"/>
              <a:t>33</a:t>
            </a:fld>
            <a:endParaRPr lang="en-US" sz="1200">
              <a:solidFill>
                <a:schemeClr val="tx1"/>
              </a:solidFill>
            </a:endParaRPr>
          </a:p>
        </p:txBody>
      </p:sp>
    </p:spTree>
    <p:extLst>
      <p:ext uri="{BB962C8B-B14F-4D97-AF65-F5344CB8AC3E}">
        <p14:creationId xmlns:p14="http://schemas.microsoft.com/office/powerpoint/2010/main" val="595533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baseline="0" dirty="0"/>
          </a:p>
          <a:p>
            <a:endParaRPr lang="nb-NO" dirty="0"/>
          </a:p>
        </p:txBody>
      </p:sp>
      <p:sp>
        <p:nvSpPr>
          <p:cNvPr id="4" name="Slide Number Placeholder 3"/>
          <p:cNvSpPr>
            <a:spLocks noGrp="1"/>
          </p:cNvSpPr>
          <p:nvPr>
            <p:ph type="sldNum" sz="quarter" idx="10"/>
          </p:nvPr>
        </p:nvSpPr>
        <p:spPr/>
        <p:txBody>
          <a:bodyPr/>
          <a:lstStyle/>
          <a:p>
            <a:fld id="{83DA7C29-144A-A04B-BBF1-C4A0AC18C952}" type="slidenum">
              <a:rPr lang="en-US" smtClean="0"/>
              <a:t>2</a:t>
            </a:fld>
            <a:endParaRPr lang="en-US"/>
          </a:p>
        </p:txBody>
      </p:sp>
    </p:spTree>
    <p:extLst>
      <p:ext uri="{BB962C8B-B14F-4D97-AF65-F5344CB8AC3E}">
        <p14:creationId xmlns:p14="http://schemas.microsoft.com/office/powerpoint/2010/main" val="27811146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on</a:t>
            </a:r>
            <a:r>
              <a:rPr lang="en-US" baseline="0" dirty="0"/>
              <a:t> prescription data base. Ordination contra consumption. Non-differential if the difference is independent of disease. Differential if it is dependent on disease. </a:t>
            </a:r>
          </a:p>
        </p:txBody>
      </p:sp>
      <p:sp>
        <p:nvSpPr>
          <p:cNvPr id="4" name="Slide Number Placeholder 3"/>
          <p:cNvSpPr>
            <a:spLocks noGrp="1"/>
          </p:cNvSpPr>
          <p:nvPr>
            <p:ph type="sldNum" sz="quarter" idx="10"/>
          </p:nvPr>
        </p:nvSpPr>
        <p:spPr/>
        <p:txBody>
          <a:bodyPr/>
          <a:lstStyle/>
          <a:p>
            <a:fld id="{83DA7C29-144A-A04B-BBF1-C4A0AC18C952}" type="slidenum">
              <a:rPr lang="en-US" smtClean="0"/>
              <a:t>35</a:t>
            </a:fld>
            <a:endParaRPr lang="en-US"/>
          </a:p>
        </p:txBody>
      </p:sp>
    </p:spTree>
    <p:extLst>
      <p:ext uri="{BB962C8B-B14F-4D97-AF65-F5344CB8AC3E}">
        <p14:creationId xmlns:p14="http://schemas.microsoft.com/office/powerpoint/2010/main" val="37630472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a:t>Proxy</a:t>
            </a:r>
            <a:r>
              <a:rPr lang="nb-NO" baseline="0" dirty="0"/>
              <a:t> variables </a:t>
            </a:r>
            <a:r>
              <a:rPr lang="nb-NO" baseline="0" dirty="0" err="1"/>
              <a:t>cannot</a:t>
            </a:r>
            <a:r>
              <a:rPr lang="nb-NO" baseline="0" dirty="0"/>
              <a:t> </a:t>
            </a:r>
            <a:r>
              <a:rPr lang="nb-NO" baseline="0" dirty="0" err="1"/>
              <a:t>completely</a:t>
            </a:r>
            <a:r>
              <a:rPr lang="nb-NO" baseline="0" dirty="0"/>
              <a:t> </a:t>
            </a:r>
            <a:r>
              <a:rPr lang="nb-NO" baseline="0" dirty="0" err="1"/>
              <a:t>close</a:t>
            </a:r>
            <a:r>
              <a:rPr lang="nb-NO" baseline="0" dirty="0"/>
              <a:t> </a:t>
            </a:r>
            <a:r>
              <a:rPr lang="nb-NO" baseline="0" dirty="0" err="1"/>
              <a:t>paths</a:t>
            </a:r>
            <a:r>
              <a:rPr lang="nb-NO" baseline="0" dirty="0"/>
              <a:t> for </a:t>
            </a:r>
            <a:r>
              <a:rPr lang="nb-NO" baseline="0" dirty="0" err="1"/>
              <a:t>which</a:t>
            </a:r>
            <a:r>
              <a:rPr lang="nb-NO" baseline="0" dirty="0"/>
              <a:t> </a:t>
            </a:r>
            <a:r>
              <a:rPr lang="nb-NO" baseline="0" dirty="0" err="1"/>
              <a:t>they</a:t>
            </a:r>
            <a:r>
              <a:rPr lang="nb-NO" baseline="0" dirty="0"/>
              <a:t> </a:t>
            </a:r>
            <a:r>
              <a:rPr lang="nb-NO" baseline="0" dirty="0" err="1"/>
              <a:t>proxy</a:t>
            </a:r>
            <a:endParaRPr lang="nb-NO" dirty="0"/>
          </a:p>
        </p:txBody>
      </p:sp>
      <p:sp>
        <p:nvSpPr>
          <p:cNvPr id="4" name="Slide Number Placeholder 3"/>
          <p:cNvSpPr>
            <a:spLocks noGrp="1"/>
          </p:cNvSpPr>
          <p:nvPr>
            <p:ph type="sldNum" sz="quarter" idx="10"/>
          </p:nvPr>
        </p:nvSpPr>
        <p:spPr/>
        <p:txBody>
          <a:bodyPr/>
          <a:lstStyle/>
          <a:p>
            <a:fld id="{83DA7C29-144A-A04B-BBF1-C4A0AC18C952}" type="slidenum">
              <a:rPr lang="en-US" smtClean="0"/>
              <a:t>39</a:t>
            </a:fld>
            <a:endParaRPr lang="en-US"/>
          </a:p>
        </p:txBody>
      </p:sp>
    </p:spTree>
    <p:extLst>
      <p:ext uri="{BB962C8B-B14F-4D97-AF65-F5344CB8AC3E}">
        <p14:creationId xmlns:p14="http://schemas.microsoft.com/office/powerpoint/2010/main" val="16075880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a:t>Proxy</a:t>
            </a:r>
            <a:r>
              <a:rPr lang="nb-NO" baseline="0" dirty="0"/>
              <a:t> variables </a:t>
            </a:r>
            <a:r>
              <a:rPr lang="nb-NO" baseline="0" dirty="0" err="1"/>
              <a:t>cannot</a:t>
            </a:r>
            <a:r>
              <a:rPr lang="nb-NO" baseline="0" dirty="0"/>
              <a:t> </a:t>
            </a:r>
            <a:r>
              <a:rPr lang="nb-NO" baseline="0" dirty="0" err="1"/>
              <a:t>completely</a:t>
            </a:r>
            <a:r>
              <a:rPr lang="nb-NO" baseline="0" dirty="0"/>
              <a:t> </a:t>
            </a:r>
            <a:r>
              <a:rPr lang="nb-NO" baseline="0" dirty="0" err="1"/>
              <a:t>close</a:t>
            </a:r>
            <a:r>
              <a:rPr lang="nb-NO" baseline="0" dirty="0"/>
              <a:t> </a:t>
            </a:r>
            <a:r>
              <a:rPr lang="nb-NO" baseline="0" dirty="0" err="1"/>
              <a:t>paths</a:t>
            </a:r>
            <a:r>
              <a:rPr lang="nb-NO" baseline="0" dirty="0"/>
              <a:t> for </a:t>
            </a:r>
            <a:r>
              <a:rPr lang="nb-NO" baseline="0" dirty="0" err="1"/>
              <a:t>which</a:t>
            </a:r>
            <a:r>
              <a:rPr lang="nb-NO" baseline="0" dirty="0"/>
              <a:t> </a:t>
            </a:r>
            <a:r>
              <a:rPr lang="nb-NO" baseline="0" dirty="0" err="1"/>
              <a:t>they</a:t>
            </a:r>
            <a:r>
              <a:rPr lang="nb-NO" baseline="0" dirty="0"/>
              <a:t> </a:t>
            </a:r>
            <a:r>
              <a:rPr lang="nb-NO" baseline="0" dirty="0" err="1"/>
              <a:t>proxy</a:t>
            </a:r>
            <a:endParaRPr lang="nb-NO" dirty="0"/>
          </a:p>
        </p:txBody>
      </p:sp>
      <p:sp>
        <p:nvSpPr>
          <p:cNvPr id="4" name="Slide Number Placeholder 3"/>
          <p:cNvSpPr>
            <a:spLocks noGrp="1"/>
          </p:cNvSpPr>
          <p:nvPr>
            <p:ph type="sldNum" sz="quarter" idx="10"/>
          </p:nvPr>
        </p:nvSpPr>
        <p:spPr/>
        <p:txBody>
          <a:bodyPr/>
          <a:lstStyle/>
          <a:p>
            <a:fld id="{83DA7C29-144A-A04B-BBF1-C4A0AC18C952}" type="slidenum">
              <a:rPr lang="en-US" smtClean="0"/>
              <a:t>40</a:t>
            </a:fld>
            <a:endParaRPr lang="en-US"/>
          </a:p>
        </p:txBody>
      </p:sp>
    </p:spTree>
    <p:extLst>
      <p:ext uri="{BB962C8B-B14F-4D97-AF65-F5344CB8AC3E}">
        <p14:creationId xmlns:p14="http://schemas.microsoft.com/office/powerpoint/2010/main" val="5587501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83DA7C29-144A-A04B-BBF1-C4A0AC18C952}" type="slidenum">
              <a:rPr lang="en-US" smtClean="0"/>
              <a:t>43</a:t>
            </a:fld>
            <a:endParaRPr lang="en-US"/>
          </a:p>
        </p:txBody>
      </p:sp>
    </p:spTree>
    <p:extLst>
      <p:ext uri="{BB962C8B-B14F-4D97-AF65-F5344CB8AC3E}">
        <p14:creationId xmlns:p14="http://schemas.microsoft.com/office/powerpoint/2010/main" val="20088269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a:t>Force</a:t>
            </a:r>
            <a:r>
              <a:rPr lang="nb-NO" baseline="0" dirty="0"/>
              <a:t> </a:t>
            </a:r>
            <a:r>
              <a:rPr lang="nb-NO" baseline="0" dirty="0" err="1"/>
              <a:t>you</a:t>
            </a:r>
            <a:r>
              <a:rPr lang="nb-NO" baseline="0" dirty="0"/>
              <a:t> to </a:t>
            </a:r>
            <a:r>
              <a:rPr lang="nb-NO" baseline="0" dirty="0" err="1"/>
              <a:t>draw</a:t>
            </a:r>
            <a:r>
              <a:rPr lang="nb-NO" baseline="0" dirty="0"/>
              <a:t> </a:t>
            </a:r>
            <a:r>
              <a:rPr lang="nb-NO" baseline="0" dirty="0" err="1"/>
              <a:t>your</a:t>
            </a:r>
            <a:r>
              <a:rPr lang="nb-NO" baseline="0" dirty="0"/>
              <a:t> </a:t>
            </a:r>
            <a:r>
              <a:rPr lang="nb-NO" baseline="0" dirty="0" err="1"/>
              <a:t>assumptions</a:t>
            </a:r>
            <a:r>
              <a:rPr lang="nb-NO" baseline="0" dirty="0"/>
              <a:t> </a:t>
            </a:r>
            <a:r>
              <a:rPr lang="nb-NO" baseline="0" dirty="0" err="1"/>
              <a:t>before</a:t>
            </a:r>
            <a:r>
              <a:rPr lang="nb-NO" baseline="0" dirty="0"/>
              <a:t> </a:t>
            </a:r>
            <a:r>
              <a:rPr lang="nb-NO" baseline="0" dirty="0" err="1"/>
              <a:t>your</a:t>
            </a:r>
            <a:r>
              <a:rPr lang="nb-NO" baseline="0" dirty="0"/>
              <a:t> </a:t>
            </a:r>
            <a:r>
              <a:rPr lang="nb-NO" baseline="0"/>
              <a:t>conclusions</a:t>
            </a:r>
            <a:endParaRPr lang="nb-NO"/>
          </a:p>
        </p:txBody>
      </p:sp>
      <p:sp>
        <p:nvSpPr>
          <p:cNvPr id="4" name="Slide Number Placeholder 3"/>
          <p:cNvSpPr>
            <a:spLocks noGrp="1"/>
          </p:cNvSpPr>
          <p:nvPr>
            <p:ph type="sldNum" sz="quarter" idx="10"/>
          </p:nvPr>
        </p:nvSpPr>
        <p:spPr/>
        <p:txBody>
          <a:bodyPr/>
          <a:lstStyle/>
          <a:p>
            <a:fld id="{83DA7C29-144A-A04B-BBF1-C4A0AC18C952}" type="slidenum">
              <a:rPr lang="en-US" smtClean="0"/>
              <a:t>46</a:t>
            </a:fld>
            <a:endParaRPr lang="en-US"/>
          </a:p>
        </p:txBody>
      </p:sp>
    </p:spTree>
    <p:extLst>
      <p:ext uri="{BB962C8B-B14F-4D97-AF65-F5344CB8AC3E}">
        <p14:creationId xmlns:p14="http://schemas.microsoft.com/office/powerpoint/2010/main" val="33794915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dirty="0"/>
              <a:t>Selection bias often based on idea of difference: the selected are different from unselected in what</a:t>
            </a:r>
            <a:r>
              <a:rPr lang="en-US" baseline="0" dirty="0"/>
              <a:t> we are measuring.</a:t>
            </a:r>
          </a:p>
          <a:p>
            <a:r>
              <a:rPr lang="en-US" baseline="0" dirty="0"/>
              <a:t>Different in prevalence</a:t>
            </a:r>
          </a:p>
          <a:p>
            <a:r>
              <a:rPr lang="en-US" baseline="0" dirty="0"/>
              <a:t>Different in E-D effect</a:t>
            </a:r>
            <a:endParaRPr lang="en-US" dirty="0"/>
          </a:p>
          <a:p>
            <a:endParaRPr lang="en-US" dirty="0"/>
          </a:p>
        </p:txBody>
      </p:sp>
      <p:sp>
        <p:nvSpPr>
          <p:cNvPr id="4" name="Plassholder for lysbildenummer 3"/>
          <p:cNvSpPr>
            <a:spLocks noGrp="1"/>
          </p:cNvSpPr>
          <p:nvPr>
            <p:ph type="sldNum" sz="quarter" idx="10"/>
          </p:nvPr>
        </p:nvSpPr>
        <p:spPr/>
        <p:txBody>
          <a:bodyPr/>
          <a:lstStyle/>
          <a:p>
            <a:pPr>
              <a:defRPr/>
            </a:pPr>
            <a:fld id="{09A0C487-AFAE-4BE0-A4DD-18C147004BCE}" type="slidenum">
              <a:rPr lang="en-US" smtClean="0"/>
              <a:pPr>
                <a:defRPr/>
              </a:pPr>
              <a:t>48</a:t>
            </a:fld>
            <a:endParaRPr lang="en-US" dirty="0"/>
          </a:p>
        </p:txBody>
      </p:sp>
    </p:spTree>
    <p:extLst>
      <p:ext uri="{BB962C8B-B14F-4D97-AF65-F5344CB8AC3E}">
        <p14:creationId xmlns:p14="http://schemas.microsoft.com/office/powerpoint/2010/main" val="11805798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dirty="0"/>
              <a:t>Weight by stratum size or inverse stratum variance</a:t>
            </a:r>
          </a:p>
        </p:txBody>
      </p:sp>
      <p:sp>
        <p:nvSpPr>
          <p:cNvPr id="4" name="Plassholder for lysbildenummer 3"/>
          <p:cNvSpPr>
            <a:spLocks noGrp="1"/>
          </p:cNvSpPr>
          <p:nvPr>
            <p:ph type="sldNum" sz="quarter" idx="10"/>
          </p:nvPr>
        </p:nvSpPr>
        <p:spPr/>
        <p:txBody>
          <a:bodyPr/>
          <a:lstStyle/>
          <a:p>
            <a:pPr>
              <a:defRPr/>
            </a:pPr>
            <a:fld id="{09A0C487-AFAE-4BE0-A4DD-18C147004BCE}" type="slidenum">
              <a:rPr lang="en-US" smtClean="0"/>
              <a:pPr>
                <a:defRPr/>
              </a:pPr>
              <a:t>49</a:t>
            </a:fld>
            <a:endParaRPr lang="en-US" dirty="0"/>
          </a:p>
        </p:txBody>
      </p:sp>
    </p:spTree>
    <p:extLst>
      <p:ext uri="{BB962C8B-B14F-4D97-AF65-F5344CB8AC3E}">
        <p14:creationId xmlns:p14="http://schemas.microsoft.com/office/powerpoint/2010/main" val="29043068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US" dirty="0"/>
          </a:p>
        </p:txBody>
      </p:sp>
      <p:sp>
        <p:nvSpPr>
          <p:cNvPr id="4" name="Plassholder for lysbildenummer 3"/>
          <p:cNvSpPr>
            <a:spLocks noGrp="1"/>
          </p:cNvSpPr>
          <p:nvPr>
            <p:ph type="sldNum" sz="quarter" idx="10"/>
          </p:nvPr>
        </p:nvSpPr>
        <p:spPr/>
        <p:txBody>
          <a:bodyPr/>
          <a:lstStyle/>
          <a:p>
            <a:pPr>
              <a:defRPr/>
            </a:pPr>
            <a:fld id="{09A0C487-AFAE-4BE0-A4DD-18C147004BCE}" type="slidenum">
              <a:rPr lang="en-US" smtClean="0"/>
              <a:pPr>
                <a:defRPr/>
              </a:pPr>
              <a:t>50</a:t>
            </a:fld>
            <a:endParaRPr lang="en-US" dirty="0"/>
          </a:p>
        </p:txBody>
      </p:sp>
    </p:spTree>
    <p:extLst>
      <p:ext uri="{BB962C8B-B14F-4D97-AF65-F5344CB8AC3E}">
        <p14:creationId xmlns:p14="http://schemas.microsoft.com/office/powerpoint/2010/main" val="19392411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dirty="0"/>
              <a:t>Common</a:t>
            </a:r>
            <a:r>
              <a:rPr lang="en-US" baseline="0" dirty="0"/>
              <a:t> table of properties?</a:t>
            </a:r>
          </a:p>
          <a:p>
            <a:r>
              <a:rPr lang="en-US" baseline="0" dirty="0"/>
              <a:t>Both types of selection may operate in the named examples.</a:t>
            </a:r>
          </a:p>
          <a:p>
            <a:r>
              <a:rPr lang="en-US" baseline="0" dirty="0"/>
              <a:t>Ref to Pearl</a:t>
            </a:r>
            <a:endParaRPr lang="en-US" dirty="0"/>
          </a:p>
        </p:txBody>
      </p:sp>
      <p:sp>
        <p:nvSpPr>
          <p:cNvPr id="4" name="Plassholder for lysbildenummer 3"/>
          <p:cNvSpPr>
            <a:spLocks noGrp="1"/>
          </p:cNvSpPr>
          <p:nvPr>
            <p:ph type="sldNum" sz="quarter" idx="10"/>
          </p:nvPr>
        </p:nvSpPr>
        <p:spPr/>
        <p:txBody>
          <a:bodyPr/>
          <a:lstStyle/>
          <a:p>
            <a:pPr>
              <a:defRPr/>
            </a:pPr>
            <a:fld id="{09A0C487-AFAE-4BE0-A4DD-18C147004BCE}" type="slidenum">
              <a:rPr lang="en-US" smtClean="0"/>
              <a:pPr>
                <a:defRPr/>
              </a:pPr>
              <a:t>51</a:t>
            </a:fld>
            <a:endParaRPr lang="en-US" dirty="0"/>
          </a:p>
        </p:txBody>
      </p:sp>
    </p:spTree>
    <p:extLst>
      <p:ext uri="{BB962C8B-B14F-4D97-AF65-F5344CB8AC3E}">
        <p14:creationId xmlns:p14="http://schemas.microsoft.com/office/powerpoint/2010/main" val="29386802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nb-NO">
              <a:latin typeface="Arial" pitchFamily="34" charset="0"/>
            </a:endParaRPr>
          </a:p>
        </p:txBody>
      </p:sp>
    </p:spTree>
    <p:extLst>
      <p:ext uri="{BB962C8B-B14F-4D97-AF65-F5344CB8AC3E}">
        <p14:creationId xmlns:p14="http://schemas.microsoft.com/office/powerpoint/2010/main" val="3824052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err="1"/>
              <a:t>Separation</a:t>
            </a:r>
            <a:r>
              <a:rPr lang="nb-NO" dirty="0"/>
              <a:t>. Not </a:t>
            </a:r>
            <a:r>
              <a:rPr lang="nb-NO" dirty="0" err="1"/>
              <a:t>playing</a:t>
            </a:r>
            <a:r>
              <a:rPr lang="nb-NO" dirty="0"/>
              <a:t> </a:t>
            </a:r>
            <a:r>
              <a:rPr lang="nb-NO" dirty="0" err="1"/>
              <a:t>with</a:t>
            </a:r>
            <a:r>
              <a:rPr lang="nb-NO" dirty="0"/>
              <a:t> </a:t>
            </a:r>
            <a:r>
              <a:rPr lang="nb-NO" dirty="0" err="1"/>
              <a:t>the</a:t>
            </a:r>
            <a:r>
              <a:rPr lang="nb-NO" dirty="0"/>
              <a:t> data </a:t>
            </a:r>
            <a:r>
              <a:rPr lang="nb-NO" dirty="0" err="1"/>
              <a:t>beforehand</a:t>
            </a:r>
            <a:r>
              <a:rPr lang="nb-NO" dirty="0"/>
              <a:t>. </a:t>
            </a:r>
          </a:p>
          <a:p>
            <a:r>
              <a:rPr lang="nb-NO" dirty="0" err="1"/>
              <a:t>Estimand</a:t>
            </a:r>
            <a:r>
              <a:rPr lang="nb-NO" dirty="0"/>
              <a:t>. State </a:t>
            </a:r>
            <a:r>
              <a:rPr lang="nb-NO" dirty="0" err="1"/>
              <a:t>what</a:t>
            </a:r>
            <a:r>
              <a:rPr lang="nb-NO" dirty="0"/>
              <a:t> </a:t>
            </a:r>
            <a:r>
              <a:rPr lang="nb-NO" dirty="0" err="1"/>
              <a:t>you</a:t>
            </a:r>
            <a:r>
              <a:rPr lang="nb-NO" dirty="0"/>
              <a:t> </a:t>
            </a:r>
            <a:r>
              <a:rPr lang="nb-NO" dirty="0" err="1"/>
              <a:t>want</a:t>
            </a:r>
            <a:r>
              <a:rPr lang="nb-NO" dirty="0"/>
              <a:t> to </a:t>
            </a:r>
            <a:r>
              <a:rPr lang="nb-NO" dirty="0" err="1"/>
              <a:t>know</a:t>
            </a:r>
            <a:r>
              <a:rPr lang="nb-NO" dirty="0"/>
              <a:t>.</a:t>
            </a:r>
          </a:p>
          <a:p>
            <a:r>
              <a:rPr lang="nb-NO" dirty="0"/>
              <a:t>Estimator.</a:t>
            </a:r>
            <a:r>
              <a:rPr lang="nb-NO" baseline="0" dirty="0"/>
              <a:t> How </a:t>
            </a:r>
            <a:r>
              <a:rPr lang="nb-NO" baseline="0" dirty="0" err="1"/>
              <a:t>are</a:t>
            </a:r>
            <a:r>
              <a:rPr lang="nb-NO" baseline="0" dirty="0"/>
              <a:t> </a:t>
            </a:r>
            <a:r>
              <a:rPr lang="nb-NO" baseline="0" dirty="0" err="1"/>
              <a:t>you</a:t>
            </a:r>
            <a:r>
              <a:rPr lang="nb-NO" baseline="0" dirty="0"/>
              <a:t> </a:t>
            </a:r>
            <a:r>
              <a:rPr lang="nb-NO" baseline="0" dirty="0" err="1"/>
              <a:t>going</a:t>
            </a:r>
            <a:r>
              <a:rPr lang="nb-NO" baseline="0" dirty="0"/>
              <a:t> to </a:t>
            </a:r>
            <a:r>
              <a:rPr lang="nb-NO" baseline="0" dirty="0" err="1"/>
              <a:t>answere</a:t>
            </a:r>
            <a:r>
              <a:rPr lang="nb-NO" baseline="0" dirty="0"/>
              <a:t> </a:t>
            </a:r>
            <a:r>
              <a:rPr lang="nb-NO" baseline="0" dirty="0" err="1"/>
              <a:t>your</a:t>
            </a:r>
            <a:r>
              <a:rPr lang="nb-NO" baseline="0" dirty="0"/>
              <a:t> research </a:t>
            </a:r>
            <a:r>
              <a:rPr lang="nb-NO" baseline="0" dirty="0" err="1"/>
              <a:t>question</a:t>
            </a:r>
            <a:r>
              <a:rPr lang="nb-NO" baseline="0" dirty="0"/>
              <a:t>.</a:t>
            </a:r>
            <a:endParaRPr lang="nb-NO" dirty="0"/>
          </a:p>
        </p:txBody>
      </p:sp>
      <p:sp>
        <p:nvSpPr>
          <p:cNvPr id="4" name="Slide Number Placeholder 3"/>
          <p:cNvSpPr>
            <a:spLocks noGrp="1"/>
          </p:cNvSpPr>
          <p:nvPr>
            <p:ph type="sldNum" sz="quarter" idx="10"/>
          </p:nvPr>
        </p:nvSpPr>
        <p:spPr/>
        <p:txBody>
          <a:bodyPr/>
          <a:lstStyle/>
          <a:p>
            <a:fld id="{83DA7C29-144A-A04B-BBF1-C4A0AC18C952}" type="slidenum">
              <a:rPr lang="en-US" smtClean="0"/>
              <a:t>3</a:t>
            </a:fld>
            <a:endParaRPr lang="en-US"/>
          </a:p>
        </p:txBody>
      </p:sp>
    </p:spTree>
    <p:extLst>
      <p:ext uri="{BB962C8B-B14F-4D97-AF65-F5344CB8AC3E}">
        <p14:creationId xmlns:p14="http://schemas.microsoft.com/office/powerpoint/2010/main" val="194173026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nb-NO">
              <a:latin typeface="Arial" pitchFamily="34" charset="0"/>
            </a:endParaRPr>
          </a:p>
        </p:txBody>
      </p:sp>
    </p:spTree>
    <p:extLst>
      <p:ext uri="{BB962C8B-B14F-4D97-AF65-F5344CB8AC3E}">
        <p14:creationId xmlns:p14="http://schemas.microsoft.com/office/powerpoint/2010/main" val="21870949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COPD: </a:t>
            </a:r>
            <a:r>
              <a:rPr lang="en-US" sz="1200" b="0" i="0" kern="1200" dirty="0">
                <a:solidFill>
                  <a:schemeClr val="tx1"/>
                </a:solidFill>
                <a:effectLst/>
                <a:latin typeface="Arial" charset="0"/>
                <a:ea typeface="+mn-ea"/>
                <a:cs typeface="+mn-cs"/>
              </a:rPr>
              <a:t>Chronic obstructive pulmonary disease</a:t>
            </a:r>
          </a:p>
          <a:p>
            <a:r>
              <a:rPr lang="en-US" dirty="0"/>
              <a:t>Risk factors: smoking, air pollution, genetics, workplace dust</a:t>
            </a:r>
          </a:p>
        </p:txBody>
      </p:sp>
      <p:sp>
        <p:nvSpPr>
          <p:cNvPr id="4" name="Plassholder for lysbildenummer 3"/>
          <p:cNvSpPr>
            <a:spLocks noGrp="1"/>
          </p:cNvSpPr>
          <p:nvPr>
            <p:ph type="sldNum" sz="quarter" idx="10"/>
          </p:nvPr>
        </p:nvSpPr>
        <p:spPr/>
        <p:txBody>
          <a:bodyPr/>
          <a:lstStyle/>
          <a:p>
            <a:pPr>
              <a:defRPr/>
            </a:pPr>
            <a:fld id="{09A0C487-AFAE-4BE0-A4DD-18C147004BCE}" type="slidenum">
              <a:rPr lang="en-US" smtClean="0"/>
              <a:pPr>
                <a:defRPr/>
              </a:pPr>
              <a:t>55</a:t>
            </a:fld>
            <a:endParaRPr lang="en-US" dirty="0"/>
          </a:p>
        </p:txBody>
      </p:sp>
    </p:spTree>
    <p:extLst>
      <p:ext uri="{BB962C8B-B14F-4D97-AF65-F5344CB8AC3E}">
        <p14:creationId xmlns:p14="http://schemas.microsoft.com/office/powerpoint/2010/main" val="126718369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COPD: </a:t>
            </a:r>
            <a:r>
              <a:rPr lang="en-US" sz="1200" b="0" i="0" kern="1200" dirty="0">
                <a:solidFill>
                  <a:schemeClr val="tx1"/>
                </a:solidFill>
                <a:effectLst/>
                <a:latin typeface="Arial" charset="0"/>
                <a:ea typeface="+mn-ea"/>
                <a:cs typeface="+mn-cs"/>
              </a:rPr>
              <a:t>Chronic obstructive pulmonary disease</a:t>
            </a:r>
          </a:p>
          <a:p>
            <a:r>
              <a:rPr lang="en-US" dirty="0"/>
              <a:t>Risk factors: smoking, air pollution, genetics, workplace dust</a:t>
            </a:r>
          </a:p>
        </p:txBody>
      </p:sp>
      <p:sp>
        <p:nvSpPr>
          <p:cNvPr id="4" name="Plassholder for lysbildenummer 3"/>
          <p:cNvSpPr>
            <a:spLocks noGrp="1"/>
          </p:cNvSpPr>
          <p:nvPr>
            <p:ph type="sldNum" sz="quarter" idx="10"/>
          </p:nvPr>
        </p:nvSpPr>
        <p:spPr/>
        <p:txBody>
          <a:bodyPr/>
          <a:lstStyle/>
          <a:p>
            <a:pPr>
              <a:defRPr/>
            </a:pPr>
            <a:fld id="{09A0C487-AFAE-4BE0-A4DD-18C147004BCE}" type="slidenum">
              <a:rPr lang="en-US" smtClean="0"/>
              <a:pPr>
                <a:defRPr/>
              </a:pPr>
              <a:t>56</a:t>
            </a:fld>
            <a:endParaRPr lang="en-US" dirty="0"/>
          </a:p>
        </p:txBody>
      </p:sp>
    </p:spTree>
    <p:extLst>
      <p:ext uri="{BB962C8B-B14F-4D97-AF65-F5344CB8AC3E}">
        <p14:creationId xmlns:p14="http://schemas.microsoft.com/office/powerpoint/2010/main" val="207270445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28600" indent="-228600">
              <a:buFontTx/>
              <a:buAutoNum type="arabicPeriod"/>
            </a:pPr>
            <a:r>
              <a:rPr lang="nb-NO">
                <a:latin typeface="Arial" pitchFamily="34" charset="0"/>
              </a:rPr>
              <a:t>Hernan and Robins Causal inference (web)</a:t>
            </a:r>
          </a:p>
          <a:p>
            <a:pPr marL="228600" indent="-228600">
              <a:buFontTx/>
              <a:buAutoNum type="arabicPeriod"/>
            </a:pPr>
            <a:r>
              <a:rPr lang="nb-NO">
                <a:latin typeface="Arial" pitchFamily="34" charset="0"/>
              </a:rPr>
              <a:t>Hernan a struct approach</a:t>
            </a:r>
          </a:p>
          <a:p>
            <a:pPr marL="228600" indent="-228600">
              <a:buFontTx/>
              <a:buAutoNum type="arabicPeriod"/>
            </a:pPr>
            <a:r>
              <a:rPr lang="nb-NO">
                <a:latin typeface="Arial" pitchFamily="34" charset="0"/>
              </a:rPr>
              <a:t>Hernan a struct approach</a:t>
            </a:r>
          </a:p>
          <a:p>
            <a:pPr marL="228600" indent="-228600">
              <a:buFontTx/>
              <a:buAutoNum type="arabicPeriod"/>
            </a:pPr>
            <a:r>
              <a:rPr lang="nb-NO">
                <a:latin typeface="Arial" pitchFamily="34" charset="0"/>
              </a:rPr>
              <a:t>Hernandez- From causal </a:t>
            </a:r>
          </a:p>
          <a:p>
            <a:pPr marL="228600" indent="-228600">
              <a:buFontTx/>
              <a:buAutoNum type="arabicPeriod"/>
            </a:pPr>
            <a:r>
              <a:rPr lang="nb-NO">
                <a:latin typeface="Arial" pitchFamily="34" charset="0"/>
              </a:rPr>
              <a:t>Shahar</a:t>
            </a:r>
          </a:p>
          <a:p>
            <a:pPr marL="228600" indent="-228600">
              <a:buFontTx/>
              <a:buAutoNum type="arabicPeriod"/>
            </a:pPr>
            <a:r>
              <a:rPr lang="nb-NO">
                <a:latin typeface="Arial" pitchFamily="34" charset="0"/>
              </a:rPr>
              <a:t>Rothman</a:t>
            </a:r>
          </a:p>
        </p:txBody>
      </p:sp>
    </p:spTree>
    <p:extLst>
      <p:ext uri="{BB962C8B-B14F-4D97-AF65-F5344CB8AC3E}">
        <p14:creationId xmlns:p14="http://schemas.microsoft.com/office/powerpoint/2010/main" val="36619867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Plassholder for lysbilde 1"/>
          <p:cNvSpPr>
            <a:spLocks noGrp="1" noRot="1" noChangeAspect="1" noTextEdit="1"/>
          </p:cNvSpPr>
          <p:nvPr>
            <p:ph type="sldImg"/>
          </p:nvPr>
        </p:nvSpPr>
        <p:spPr>
          <a:ln/>
        </p:spPr>
      </p:sp>
      <p:sp>
        <p:nvSpPr>
          <p:cNvPr id="96259" name="Plassholder for nota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nb-NO">
              <a:latin typeface="Arial" pitchFamily="34" charset="0"/>
            </a:endParaRPr>
          </a:p>
        </p:txBody>
      </p:sp>
      <p:sp>
        <p:nvSpPr>
          <p:cNvPr id="96260" name="Plassholder for lysbildenumm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ctr" eaLnBrk="0" hangingPunct="0">
              <a:defRPr sz="2400">
                <a:solidFill>
                  <a:srgbClr val="154987"/>
                </a:solidFill>
                <a:latin typeface="Arial" pitchFamily="34" charset="0"/>
              </a:defRPr>
            </a:lvl1pPr>
            <a:lvl2pPr marL="742950" indent="-285750" algn="ctr" eaLnBrk="0" hangingPunct="0">
              <a:defRPr sz="2400">
                <a:solidFill>
                  <a:srgbClr val="154987"/>
                </a:solidFill>
                <a:latin typeface="Arial" pitchFamily="34" charset="0"/>
              </a:defRPr>
            </a:lvl2pPr>
            <a:lvl3pPr marL="1143000" indent="-228600" algn="ctr" eaLnBrk="0" hangingPunct="0">
              <a:defRPr sz="2400">
                <a:solidFill>
                  <a:srgbClr val="154987"/>
                </a:solidFill>
                <a:latin typeface="Arial" pitchFamily="34" charset="0"/>
              </a:defRPr>
            </a:lvl3pPr>
            <a:lvl4pPr marL="1600200" indent="-228600" algn="ctr" eaLnBrk="0" hangingPunct="0">
              <a:defRPr sz="2400">
                <a:solidFill>
                  <a:srgbClr val="154987"/>
                </a:solidFill>
                <a:latin typeface="Arial" pitchFamily="34" charset="0"/>
              </a:defRPr>
            </a:lvl4pPr>
            <a:lvl5pPr marL="2057400" indent="-228600" algn="ctr" eaLnBrk="0" hangingPunct="0">
              <a:defRPr sz="2400">
                <a:solidFill>
                  <a:srgbClr val="154987"/>
                </a:solidFill>
                <a:latin typeface="Arial" pitchFamily="34" charset="0"/>
              </a:defRPr>
            </a:lvl5pPr>
            <a:lvl6pPr marL="2514600" indent="-228600" algn="ctr" eaLnBrk="0" fontAlgn="base" hangingPunct="0">
              <a:spcBef>
                <a:spcPct val="0"/>
              </a:spcBef>
              <a:spcAft>
                <a:spcPct val="0"/>
              </a:spcAft>
              <a:defRPr sz="2400">
                <a:solidFill>
                  <a:srgbClr val="154987"/>
                </a:solidFill>
                <a:latin typeface="Arial" pitchFamily="34" charset="0"/>
              </a:defRPr>
            </a:lvl6pPr>
            <a:lvl7pPr marL="2971800" indent="-228600" algn="ctr" eaLnBrk="0" fontAlgn="base" hangingPunct="0">
              <a:spcBef>
                <a:spcPct val="0"/>
              </a:spcBef>
              <a:spcAft>
                <a:spcPct val="0"/>
              </a:spcAft>
              <a:defRPr sz="2400">
                <a:solidFill>
                  <a:srgbClr val="154987"/>
                </a:solidFill>
                <a:latin typeface="Arial" pitchFamily="34" charset="0"/>
              </a:defRPr>
            </a:lvl7pPr>
            <a:lvl8pPr marL="3429000" indent="-228600" algn="ctr" eaLnBrk="0" fontAlgn="base" hangingPunct="0">
              <a:spcBef>
                <a:spcPct val="0"/>
              </a:spcBef>
              <a:spcAft>
                <a:spcPct val="0"/>
              </a:spcAft>
              <a:defRPr sz="2400">
                <a:solidFill>
                  <a:srgbClr val="154987"/>
                </a:solidFill>
                <a:latin typeface="Arial" pitchFamily="34" charset="0"/>
              </a:defRPr>
            </a:lvl8pPr>
            <a:lvl9pPr marL="3886200" indent="-228600" algn="ctr" eaLnBrk="0" fontAlgn="base" hangingPunct="0">
              <a:spcBef>
                <a:spcPct val="0"/>
              </a:spcBef>
              <a:spcAft>
                <a:spcPct val="0"/>
              </a:spcAft>
              <a:defRPr sz="2400">
                <a:solidFill>
                  <a:srgbClr val="154987"/>
                </a:solidFill>
                <a:latin typeface="Arial" pitchFamily="34" charset="0"/>
              </a:defRPr>
            </a:lvl9pPr>
          </a:lstStyle>
          <a:p>
            <a:pPr algn="r" eaLnBrk="1" hangingPunct="1"/>
            <a:fld id="{F383D5ED-6CFC-4E9E-B6D4-D47439809F92}" type="slidenum">
              <a:rPr lang="en-US" sz="1200" smtClean="0">
                <a:solidFill>
                  <a:schemeClr val="tx1"/>
                </a:solidFill>
              </a:rPr>
              <a:pPr algn="r" eaLnBrk="1" hangingPunct="1"/>
              <a:t>58</a:t>
            </a:fld>
            <a:endParaRPr lang="en-US" sz="1200">
              <a:solidFill>
                <a:schemeClr val="tx1"/>
              </a:solidFill>
            </a:endParaRPr>
          </a:p>
        </p:txBody>
      </p:sp>
    </p:spTree>
    <p:extLst>
      <p:ext uri="{BB962C8B-B14F-4D97-AF65-F5344CB8AC3E}">
        <p14:creationId xmlns:p14="http://schemas.microsoft.com/office/powerpoint/2010/main" val="22557740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DA7C29-144A-A04B-BBF1-C4A0AC18C952}" type="slidenum">
              <a:rPr lang="en-US" smtClean="0"/>
              <a:t>5</a:t>
            </a:fld>
            <a:endParaRPr lang="en-US"/>
          </a:p>
        </p:txBody>
      </p:sp>
    </p:spTree>
    <p:extLst>
      <p:ext uri="{BB962C8B-B14F-4D97-AF65-F5344CB8AC3E}">
        <p14:creationId xmlns:p14="http://schemas.microsoft.com/office/powerpoint/2010/main" val="942148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err="1"/>
              <a:t>Playing</a:t>
            </a:r>
            <a:r>
              <a:rPr lang="nb-NO" dirty="0"/>
              <a:t> </a:t>
            </a:r>
            <a:r>
              <a:rPr lang="nb-NO" dirty="0" err="1"/>
              <a:t>with</a:t>
            </a:r>
            <a:r>
              <a:rPr lang="nb-NO" dirty="0"/>
              <a:t> </a:t>
            </a:r>
            <a:r>
              <a:rPr lang="nb-NO" dirty="0" err="1"/>
              <a:t>the</a:t>
            </a:r>
            <a:r>
              <a:rPr lang="nb-NO" dirty="0"/>
              <a:t> data – </a:t>
            </a:r>
            <a:r>
              <a:rPr lang="nb-NO" dirty="0" err="1"/>
              <a:t>building</a:t>
            </a:r>
            <a:r>
              <a:rPr lang="nb-NO" dirty="0"/>
              <a:t> </a:t>
            </a:r>
            <a:r>
              <a:rPr lang="nb-NO" dirty="0" err="1"/>
              <a:t>models</a:t>
            </a:r>
            <a:endParaRPr lang="nb-NO" dirty="0"/>
          </a:p>
        </p:txBody>
      </p:sp>
      <p:sp>
        <p:nvSpPr>
          <p:cNvPr id="4" name="Slide Number Placeholder 3"/>
          <p:cNvSpPr>
            <a:spLocks noGrp="1"/>
          </p:cNvSpPr>
          <p:nvPr>
            <p:ph type="sldNum" sz="quarter" idx="10"/>
          </p:nvPr>
        </p:nvSpPr>
        <p:spPr/>
        <p:txBody>
          <a:bodyPr/>
          <a:lstStyle/>
          <a:p>
            <a:fld id="{83DA7C29-144A-A04B-BBF1-C4A0AC18C952}" type="slidenum">
              <a:rPr lang="en-US" smtClean="0"/>
              <a:t>8</a:t>
            </a:fld>
            <a:endParaRPr lang="en-US"/>
          </a:p>
        </p:txBody>
      </p:sp>
    </p:spTree>
    <p:extLst>
      <p:ext uri="{BB962C8B-B14F-4D97-AF65-F5344CB8AC3E}">
        <p14:creationId xmlns:p14="http://schemas.microsoft.com/office/powerpoint/2010/main" val="27472288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a:t>By </a:t>
            </a:r>
            <a:r>
              <a:rPr lang="nb-NO" dirty="0" err="1"/>
              <a:t>introducing</a:t>
            </a:r>
            <a:r>
              <a:rPr lang="nb-NO" dirty="0"/>
              <a:t> </a:t>
            </a:r>
            <a:r>
              <a:rPr lang="nb-NO" dirty="0" err="1"/>
              <a:t>one</a:t>
            </a:r>
            <a:r>
              <a:rPr lang="nb-NO" dirty="0"/>
              <a:t> more variable,</a:t>
            </a:r>
            <a:r>
              <a:rPr lang="nb-NO" baseline="0" dirty="0"/>
              <a:t> </a:t>
            </a:r>
            <a:r>
              <a:rPr lang="nb-NO" baseline="0" dirty="0" err="1"/>
              <a:t>we</a:t>
            </a:r>
            <a:r>
              <a:rPr lang="nb-NO" baseline="0" dirty="0"/>
              <a:t> have </a:t>
            </a:r>
            <a:r>
              <a:rPr lang="nb-NO" baseline="0" dirty="0" err="1"/>
              <a:t>the</a:t>
            </a:r>
            <a:r>
              <a:rPr lang="nb-NO" baseline="0" dirty="0"/>
              <a:t> simplest </a:t>
            </a:r>
            <a:r>
              <a:rPr lang="nb-NO" baseline="0" dirty="0" err="1"/>
              <a:t>possible</a:t>
            </a:r>
            <a:r>
              <a:rPr lang="nb-NO" baseline="0" dirty="0"/>
              <a:t> </a:t>
            </a:r>
            <a:r>
              <a:rPr lang="nb-NO" baseline="0" dirty="0" err="1"/>
              <a:t>model</a:t>
            </a:r>
            <a:endParaRPr lang="nb-NO" baseline="0" dirty="0"/>
          </a:p>
          <a:p>
            <a:endParaRPr lang="nb-NO" baseline="0" dirty="0"/>
          </a:p>
          <a:p>
            <a:r>
              <a:rPr lang="nb-NO" baseline="0" dirty="0" err="1"/>
              <a:t>We</a:t>
            </a:r>
            <a:r>
              <a:rPr lang="nb-NO" baseline="0" dirty="0"/>
              <a:t> </a:t>
            </a:r>
            <a:r>
              <a:rPr lang="nb-NO" baseline="0" dirty="0" err="1"/>
              <a:t>can</a:t>
            </a:r>
            <a:r>
              <a:rPr lang="nb-NO" baseline="0" dirty="0"/>
              <a:t> </a:t>
            </a:r>
            <a:r>
              <a:rPr lang="nb-NO" baseline="0" dirty="0" err="1"/>
              <a:t>define</a:t>
            </a:r>
            <a:r>
              <a:rPr lang="nb-NO" baseline="0" dirty="0"/>
              <a:t> 3 </a:t>
            </a:r>
            <a:r>
              <a:rPr lang="nb-NO" baseline="0" dirty="0" err="1"/>
              <a:t>new</a:t>
            </a:r>
            <a:r>
              <a:rPr lang="nb-NO" baseline="0" dirty="0"/>
              <a:t> </a:t>
            </a:r>
            <a:r>
              <a:rPr lang="nb-NO" baseline="0" dirty="0" err="1"/>
              <a:t>possible</a:t>
            </a:r>
            <a:r>
              <a:rPr lang="nb-NO" baseline="0" dirty="0"/>
              <a:t> </a:t>
            </a:r>
            <a:r>
              <a:rPr lang="nb-NO" baseline="0" dirty="0" err="1"/>
              <a:t>paths</a:t>
            </a:r>
            <a:r>
              <a:rPr lang="nb-NO" baseline="0" dirty="0"/>
              <a:t> from E to D</a:t>
            </a:r>
            <a:endParaRPr lang="nb-NO" dirty="0"/>
          </a:p>
        </p:txBody>
      </p:sp>
      <p:sp>
        <p:nvSpPr>
          <p:cNvPr id="4" name="Slide Number Placeholder 3"/>
          <p:cNvSpPr>
            <a:spLocks noGrp="1"/>
          </p:cNvSpPr>
          <p:nvPr>
            <p:ph type="sldNum" sz="quarter" idx="10"/>
          </p:nvPr>
        </p:nvSpPr>
        <p:spPr/>
        <p:txBody>
          <a:bodyPr/>
          <a:lstStyle/>
          <a:p>
            <a:fld id="{83DA7C29-144A-A04B-BBF1-C4A0AC18C952}" type="slidenum">
              <a:rPr lang="en-US" smtClean="0"/>
              <a:t>10</a:t>
            </a:fld>
            <a:endParaRPr lang="en-US"/>
          </a:p>
        </p:txBody>
      </p:sp>
    </p:spTree>
    <p:extLst>
      <p:ext uri="{BB962C8B-B14F-4D97-AF65-F5344CB8AC3E}">
        <p14:creationId xmlns:p14="http://schemas.microsoft.com/office/powerpoint/2010/main" val="14710009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DA7C29-144A-A04B-BBF1-C4A0AC18C952}" type="slidenum">
              <a:rPr lang="en-US" smtClean="0"/>
              <a:t>16</a:t>
            </a:fld>
            <a:endParaRPr lang="en-US"/>
          </a:p>
        </p:txBody>
      </p:sp>
    </p:spTree>
    <p:extLst>
      <p:ext uri="{BB962C8B-B14F-4D97-AF65-F5344CB8AC3E}">
        <p14:creationId xmlns:p14="http://schemas.microsoft.com/office/powerpoint/2010/main" val="24552039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fld id="{83DA7C29-144A-A04B-BBF1-C4A0AC18C952}" type="slidenum">
              <a:rPr lang="en-US" smtClean="0"/>
              <a:t>18</a:t>
            </a:fld>
            <a:endParaRPr lang="en-US"/>
          </a:p>
        </p:txBody>
      </p:sp>
    </p:spTree>
    <p:extLst>
      <p:ext uri="{BB962C8B-B14F-4D97-AF65-F5344CB8AC3E}">
        <p14:creationId xmlns:p14="http://schemas.microsoft.com/office/powerpoint/2010/main" val="17060348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nb-NO" dirty="0"/>
              <a:t>Using </a:t>
            </a:r>
            <a:r>
              <a:rPr lang="nb-NO" dirty="0" err="1"/>
              <a:t>our</a:t>
            </a:r>
            <a:r>
              <a:rPr lang="nb-NO" baseline="0" dirty="0"/>
              <a:t> first simple </a:t>
            </a:r>
            <a:r>
              <a:rPr lang="nb-NO" baseline="0" dirty="0" err="1"/>
              <a:t>model</a:t>
            </a:r>
            <a:r>
              <a:rPr lang="nb-NO" baseline="0" dirty="0"/>
              <a:t> –</a:t>
            </a:r>
            <a:r>
              <a:rPr lang="nb-NO" baseline="0" dirty="0" err="1"/>
              <a:t>adjusting</a:t>
            </a:r>
            <a:r>
              <a:rPr lang="nb-NO" baseline="0" dirty="0"/>
              <a:t> for B </a:t>
            </a:r>
            <a:r>
              <a:rPr lang="nb-NO" baseline="0" dirty="0" err="1"/>
              <a:t>would</a:t>
            </a:r>
            <a:r>
              <a:rPr lang="nb-NO" baseline="0" dirty="0"/>
              <a:t> be </a:t>
            </a:r>
            <a:r>
              <a:rPr lang="nb-NO" baseline="0" dirty="0" err="1"/>
              <a:t>correct</a:t>
            </a:r>
            <a:r>
              <a:rPr lang="nb-NO" baseline="0" dirty="0"/>
              <a:t> in 2/4 </a:t>
            </a:r>
            <a:r>
              <a:rPr lang="nb-NO" baseline="0" dirty="0" err="1"/>
              <a:t>situations</a:t>
            </a:r>
            <a:endParaRPr lang="nb-NO" dirty="0"/>
          </a:p>
          <a:p>
            <a:endParaRPr lang="nb-NO" dirty="0"/>
          </a:p>
        </p:txBody>
      </p:sp>
      <p:sp>
        <p:nvSpPr>
          <p:cNvPr id="4" name="Slide Number Placeholder 3"/>
          <p:cNvSpPr>
            <a:spLocks noGrp="1"/>
          </p:cNvSpPr>
          <p:nvPr>
            <p:ph type="sldNum" sz="quarter" idx="10"/>
          </p:nvPr>
        </p:nvSpPr>
        <p:spPr/>
        <p:txBody>
          <a:bodyPr/>
          <a:lstStyle/>
          <a:p>
            <a:fld id="{83DA7C29-144A-A04B-BBF1-C4A0AC18C952}" type="slidenum">
              <a:rPr lang="en-US" smtClean="0"/>
              <a:t>19</a:t>
            </a:fld>
            <a:endParaRPr lang="en-US"/>
          </a:p>
        </p:txBody>
      </p:sp>
    </p:spTree>
    <p:extLst>
      <p:ext uri="{BB962C8B-B14F-4D97-AF65-F5344CB8AC3E}">
        <p14:creationId xmlns:p14="http://schemas.microsoft.com/office/powerpoint/2010/main" val="3845936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tellysbilde">
    <p:spTree>
      <p:nvGrpSpPr>
        <p:cNvPr id="1" name=""/>
        <p:cNvGrpSpPr/>
        <p:nvPr/>
      </p:nvGrpSpPr>
      <p:grpSpPr>
        <a:xfrm>
          <a:off x="0" y="0"/>
          <a:ext cx="0" cy="0"/>
          <a:chOff x="0" y="0"/>
          <a:chExt cx="0" cy="0"/>
        </a:xfrm>
      </p:grpSpPr>
      <p:sp>
        <p:nvSpPr>
          <p:cNvPr id="19" name="Rektangel 18"/>
          <p:cNvSpPr/>
          <p:nvPr userDrawn="1"/>
        </p:nvSpPr>
        <p:spPr>
          <a:xfrm>
            <a:off x="0" y="0"/>
            <a:ext cx="9144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noProof="0">
              <a:latin typeface="Arial" pitchFamily="34" charset="0"/>
              <a:cs typeface="Arial" pitchFamily="34" charset="0"/>
            </a:endParaRPr>
          </a:p>
        </p:txBody>
      </p:sp>
      <p:sp>
        <p:nvSpPr>
          <p:cNvPr id="2" name="Tittel 1"/>
          <p:cNvSpPr>
            <a:spLocks noGrp="1"/>
          </p:cNvSpPr>
          <p:nvPr>
            <p:ph type="ctrTitle"/>
          </p:nvPr>
        </p:nvSpPr>
        <p:spPr>
          <a:xfrm>
            <a:off x="685800" y="1910403"/>
            <a:ext cx="4934354" cy="1470025"/>
          </a:xfrm>
        </p:spPr>
        <p:txBody>
          <a:bodyPr/>
          <a:lstStyle>
            <a:lvl1pPr>
              <a:defRPr>
                <a:latin typeface="Arial" pitchFamily="34" charset="0"/>
                <a:cs typeface="Arial" pitchFamily="34" charset="0"/>
              </a:defRPr>
            </a:lvl1pPr>
          </a:lstStyle>
          <a:p>
            <a:r>
              <a:rPr lang="en-US" noProof="0"/>
              <a:t>Click to edit Master title style</a:t>
            </a:r>
          </a:p>
        </p:txBody>
      </p:sp>
      <p:sp>
        <p:nvSpPr>
          <p:cNvPr id="3" name="Undertittel 2"/>
          <p:cNvSpPr>
            <a:spLocks noGrp="1"/>
          </p:cNvSpPr>
          <p:nvPr>
            <p:ph type="subTitle" idx="1"/>
          </p:nvPr>
        </p:nvSpPr>
        <p:spPr>
          <a:xfrm>
            <a:off x="694366" y="3606172"/>
            <a:ext cx="4675782" cy="1752600"/>
          </a:xfrm>
        </p:spPr>
        <p:txBody>
          <a:bodyPr>
            <a:normAutofit/>
          </a:bodyPr>
          <a:lstStyle>
            <a:lvl1pPr marL="0" indent="0" algn="l">
              <a:buNone/>
              <a:defRPr sz="140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p>
        </p:txBody>
      </p:sp>
      <p:cxnSp>
        <p:nvCxnSpPr>
          <p:cNvPr id="28" name="Rett linje 27"/>
          <p:cNvCxnSpPr/>
          <p:nvPr userDrawn="1"/>
        </p:nvCxnSpPr>
        <p:spPr>
          <a:xfrm>
            <a:off x="790575" y="3490439"/>
            <a:ext cx="4579572" cy="1588"/>
          </a:xfrm>
          <a:prstGeom prst="line">
            <a:avLst/>
          </a:prstGeom>
          <a:ln w="12700"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6" name="Rett linje 15"/>
          <p:cNvCxnSpPr/>
          <p:nvPr userDrawn="1"/>
        </p:nvCxnSpPr>
        <p:spPr>
          <a:xfrm>
            <a:off x="790575" y="3488851"/>
            <a:ext cx="4579572" cy="1588"/>
          </a:xfrm>
          <a:prstGeom prst="line">
            <a:avLst/>
          </a:prstGeom>
          <a:ln w="12700"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noProof="0"/>
              <a:t>Click to edit Master title style</a:t>
            </a:r>
          </a:p>
        </p:txBody>
      </p:sp>
      <p:sp>
        <p:nvSpPr>
          <p:cNvPr id="3" name="Plassholder for innhold 2"/>
          <p:cNvSpPr>
            <a:spLocks noGrp="1"/>
          </p:cNvSpPr>
          <p:nvPr>
            <p:ph idx="1"/>
          </p:nvPr>
        </p:nvSpPr>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Plassholder for dato 3"/>
          <p:cNvSpPr>
            <a:spLocks noGrp="1"/>
          </p:cNvSpPr>
          <p:nvPr>
            <p:ph type="dt" sz="half" idx="10"/>
          </p:nvPr>
        </p:nvSpPr>
        <p:spPr/>
        <p:txBody>
          <a:bodyPr/>
          <a:lstStyle/>
          <a:p>
            <a:fld id="{8DF9E8F3-4849-FA48-B4C8-2D894E979956}" type="datetimeFigureOut">
              <a:rPr lang="en-US" noProof="0" smtClean="0"/>
              <a:pPr/>
              <a:t>4/20/2021</a:t>
            </a:fld>
            <a:endParaRPr lang="en-US" noProof="0"/>
          </a:p>
        </p:txBody>
      </p:sp>
      <p:sp>
        <p:nvSpPr>
          <p:cNvPr id="5" name="Plassholder for bunntekst 4"/>
          <p:cNvSpPr>
            <a:spLocks noGrp="1"/>
          </p:cNvSpPr>
          <p:nvPr>
            <p:ph type="ftr" sz="quarter" idx="11"/>
          </p:nvPr>
        </p:nvSpPr>
        <p:spPr/>
        <p:txBody>
          <a:bodyPr/>
          <a:lstStyle/>
          <a:p>
            <a:endParaRPr lang="en-US" noProof="0"/>
          </a:p>
        </p:txBody>
      </p:sp>
      <p:sp>
        <p:nvSpPr>
          <p:cNvPr id="6" name="Plassholder for lysbildenummer 5"/>
          <p:cNvSpPr>
            <a:spLocks noGrp="1"/>
          </p:cNvSpPr>
          <p:nvPr>
            <p:ph type="sldNum" sz="quarter" idx="12"/>
          </p:nvPr>
        </p:nvSpPr>
        <p:spPr/>
        <p:txBody>
          <a:bodyPr/>
          <a:lstStyle/>
          <a:p>
            <a:fld id="{48967F36-0B61-F749-ACDB-F36D75792314}" type="slidenum">
              <a:rPr lang="en-US" noProof="0" smtClean="0"/>
              <a:pPr/>
              <a:t>‹#›</a:t>
            </a:fld>
            <a:endParaRPr lang="en-US" noProof="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noProof="0"/>
              <a:t>Click to edit Master title style</a:t>
            </a:r>
          </a:p>
        </p:txBody>
      </p:sp>
      <p:sp>
        <p:nvSpPr>
          <p:cNvPr id="3" name="Plassholder for innhold 2"/>
          <p:cNvSpPr>
            <a:spLocks noGrp="1"/>
          </p:cNvSpPr>
          <p:nvPr>
            <p:ph sz="half" idx="1"/>
          </p:nvPr>
        </p:nvSpPr>
        <p:spPr>
          <a:xfrm>
            <a:off x="670300" y="1837780"/>
            <a:ext cx="3710048" cy="4288383"/>
          </a:xfrm>
        </p:spPr>
        <p:txBody>
          <a:bodyPr/>
          <a:lstStyle>
            <a:lvl1pPr>
              <a:defRPr sz="1800"/>
            </a:lvl1pPr>
            <a:lvl2pPr>
              <a:defRPr sz="1800"/>
            </a:lvl2pPr>
            <a:lvl3pPr>
              <a:defRPr sz="1800"/>
            </a:lvl3pPr>
            <a:lvl4pPr>
              <a:defRPr sz="1400"/>
            </a:lvl4pPr>
            <a:lvl5pPr>
              <a:defRPr sz="1400"/>
            </a:lvl5pPr>
            <a:lvl6pPr>
              <a:defRPr sz="1800"/>
            </a:lvl6pPr>
            <a:lvl7pPr>
              <a:defRPr sz="1800"/>
            </a:lvl7pPr>
            <a:lvl8pPr>
              <a:defRPr sz="1800"/>
            </a:lvl8pPr>
            <a:lvl9pPr>
              <a:defRPr sz="18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5" name="Plassholder for dato 4"/>
          <p:cNvSpPr>
            <a:spLocks noGrp="1"/>
          </p:cNvSpPr>
          <p:nvPr>
            <p:ph type="dt" sz="half" idx="10"/>
          </p:nvPr>
        </p:nvSpPr>
        <p:spPr/>
        <p:txBody>
          <a:bodyPr/>
          <a:lstStyle/>
          <a:p>
            <a:fld id="{8DF9E8F3-4849-FA48-B4C8-2D894E979956}" type="datetimeFigureOut">
              <a:rPr lang="en-US" noProof="0" smtClean="0"/>
              <a:pPr/>
              <a:t>4/20/2021</a:t>
            </a:fld>
            <a:endParaRPr lang="en-US" noProof="0"/>
          </a:p>
        </p:txBody>
      </p:sp>
      <p:sp>
        <p:nvSpPr>
          <p:cNvPr id="6" name="Plassholder for bunntekst 5"/>
          <p:cNvSpPr>
            <a:spLocks noGrp="1"/>
          </p:cNvSpPr>
          <p:nvPr>
            <p:ph type="ftr" sz="quarter" idx="11"/>
          </p:nvPr>
        </p:nvSpPr>
        <p:spPr/>
        <p:txBody>
          <a:bodyPr/>
          <a:lstStyle/>
          <a:p>
            <a:endParaRPr lang="en-US" noProof="0"/>
          </a:p>
        </p:txBody>
      </p:sp>
      <p:sp>
        <p:nvSpPr>
          <p:cNvPr id="7" name="Plassholder for lysbildenummer 6"/>
          <p:cNvSpPr>
            <a:spLocks noGrp="1"/>
          </p:cNvSpPr>
          <p:nvPr>
            <p:ph type="sldNum" sz="quarter" idx="12"/>
          </p:nvPr>
        </p:nvSpPr>
        <p:spPr/>
        <p:txBody>
          <a:bodyPr/>
          <a:lstStyle/>
          <a:p>
            <a:fld id="{48967F36-0B61-F749-ACDB-F36D75792314}" type="slidenum">
              <a:rPr lang="en-US" noProof="0" smtClean="0"/>
              <a:pPr/>
              <a:t>‹#›</a:t>
            </a:fld>
            <a:endParaRPr lang="en-US" noProof="0"/>
          </a:p>
        </p:txBody>
      </p:sp>
      <p:sp>
        <p:nvSpPr>
          <p:cNvPr id="8" name="Plassholder for innhold 2"/>
          <p:cNvSpPr>
            <a:spLocks noGrp="1"/>
          </p:cNvSpPr>
          <p:nvPr>
            <p:ph sz="half" idx="13"/>
          </p:nvPr>
        </p:nvSpPr>
        <p:spPr>
          <a:xfrm>
            <a:off x="4840368" y="1844415"/>
            <a:ext cx="3710048" cy="4288383"/>
          </a:xfrm>
        </p:spPr>
        <p:txBody>
          <a:bodyPr/>
          <a:lstStyle>
            <a:lvl1pPr>
              <a:defRPr sz="1800"/>
            </a:lvl1pPr>
            <a:lvl2pPr>
              <a:defRPr sz="1800"/>
            </a:lvl2pPr>
            <a:lvl3pPr>
              <a:defRPr sz="1800"/>
            </a:lvl3pPr>
            <a:lvl4pPr>
              <a:defRPr sz="1400"/>
            </a:lvl4pPr>
            <a:lvl5pPr>
              <a:defRPr sz="1400"/>
            </a:lvl5pPr>
            <a:lvl6pPr>
              <a:defRPr sz="1800"/>
            </a:lvl6pPr>
            <a:lvl7pPr>
              <a:defRPr sz="1800"/>
            </a:lvl7pPr>
            <a:lvl8pPr>
              <a:defRPr sz="1800"/>
            </a:lvl8pPr>
            <a:lvl9pPr>
              <a:defRPr sz="18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noProof="0"/>
              <a:t>Click to edit Master title style</a:t>
            </a:r>
          </a:p>
        </p:txBody>
      </p:sp>
      <p:sp>
        <p:nvSpPr>
          <p:cNvPr id="3" name="Plassholder for dato 2"/>
          <p:cNvSpPr>
            <a:spLocks noGrp="1"/>
          </p:cNvSpPr>
          <p:nvPr>
            <p:ph type="dt" sz="half" idx="10"/>
          </p:nvPr>
        </p:nvSpPr>
        <p:spPr/>
        <p:txBody>
          <a:bodyPr/>
          <a:lstStyle/>
          <a:p>
            <a:fld id="{8DF9E8F3-4849-FA48-B4C8-2D894E979956}" type="datetimeFigureOut">
              <a:rPr lang="en-US" noProof="0" smtClean="0"/>
              <a:pPr/>
              <a:t>4/20/2021</a:t>
            </a:fld>
            <a:endParaRPr lang="en-US" noProof="0"/>
          </a:p>
        </p:txBody>
      </p:sp>
      <p:sp>
        <p:nvSpPr>
          <p:cNvPr id="4" name="Plassholder for bunntekst 3"/>
          <p:cNvSpPr>
            <a:spLocks noGrp="1"/>
          </p:cNvSpPr>
          <p:nvPr>
            <p:ph type="ftr" sz="quarter" idx="11"/>
          </p:nvPr>
        </p:nvSpPr>
        <p:spPr/>
        <p:txBody>
          <a:bodyPr/>
          <a:lstStyle/>
          <a:p>
            <a:endParaRPr lang="en-US" noProof="0"/>
          </a:p>
        </p:txBody>
      </p:sp>
      <p:sp>
        <p:nvSpPr>
          <p:cNvPr id="5" name="Plassholder for lysbildenummer 4"/>
          <p:cNvSpPr>
            <a:spLocks noGrp="1"/>
          </p:cNvSpPr>
          <p:nvPr>
            <p:ph type="sldNum" sz="quarter" idx="12"/>
          </p:nvPr>
        </p:nvSpPr>
        <p:spPr/>
        <p:txBody>
          <a:bodyPr/>
          <a:lstStyle/>
          <a:p>
            <a:fld id="{48967F36-0B61-F749-ACDB-F36D75792314}" type="slidenum">
              <a:rPr lang="en-US" noProof="0" smtClean="0"/>
              <a:pPr/>
              <a:t>‹#›</a:t>
            </a:fld>
            <a:endParaRPr lang="en-US" noProof="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Rektangel 4"/>
          <p:cNvSpPr/>
          <p:nvPr userDrawn="1"/>
        </p:nvSpPr>
        <p:spPr>
          <a:xfrm>
            <a:off x="2" y="0"/>
            <a:ext cx="9144000" cy="6858000"/>
          </a:xfrm>
          <a:prstGeom prst="rect">
            <a:avLst/>
          </a:prstGeom>
          <a:gradFill>
            <a:gsLst>
              <a:gs pos="54000">
                <a:schemeClr val="bg1"/>
              </a:gs>
              <a:gs pos="100000">
                <a:schemeClr val="accent1">
                  <a:tint val="50000"/>
                  <a:shade val="100000"/>
                  <a:satMod val="350000"/>
                  <a:alpha val="54000"/>
                </a:schemeClr>
              </a:gs>
            </a:gsLst>
            <a:lin ang="33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noProof="0"/>
          </a:p>
        </p:txBody>
      </p:sp>
      <p:sp>
        <p:nvSpPr>
          <p:cNvPr id="2" name="Plassholder for dato 1"/>
          <p:cNvSpPr>
            <a:spLocks noGrp="1"/>
          </p:cNvSpPr>
          <p:nvPr>
            <p:ph type="dt" sz="half" idx="10"/>
          </p:nvPr>
        </p:nvSpPr>
        <p:spPr/>
        <p:txBody>
          <a:bodyPr/>
          <a:lstStyle/>
          <a:p>
            <a:fld id="{8DF9E8F3-4849-FA48-B4C8-2D894E979956}" type="datetimeFigureOut">
              <a:rPr lang="en-US" noProof="0" smtClean="0"/>
              <a:pPr/>
              <a:t>4/20/2021</a:t>
            </a:fld>
            <a:endParaRPr lang="en-US" noProof="0"/>
          </a:p>
        </p:txBody>
      </p:sp>
      <p:sp>
        <p:nvSpPr>
          <p:cNvPr id="3" name="Plassholder for bunntekst 2"/>
          <p:cNvSpPr>
            <a:spLocks noGrp="1"/>
          </p:cNvSpPr>
          <p:nvPr>
            <p:ph type="ftr" sz="quarter" idx="11"/>
          </p:nvPr>
        </p:nvSpPr>
        <p:spPr/>
        <p:txBody>
          <a:bodyPr/>
          <a:lstStyle/>
          <a:p>
            <a:endParaRPr lang="en-US" noProof="0"/>
          </a:p>
        </p:txBody>
      </p:sp>
      <p:sp>
        <p:nvSpPr>
          <p:cNvPr id="4" name="Plassholder for lysbildenummer 3"/>
          <p:cNvSpPr>
            <a:spLocks noGrp="1"/>
          </p:cNvSpPr>
          <p:nvPr>
            <p:ph type="sldNum" sz="quarter" idx="12"/>
          </p:nvPr>
        </p:nvSpPr>
        <p:spPr/>
        <p:txBody>
          <a:bodyPr/>
          <a:lstStyle/>
          <a:p>
            <a:fld id="{48967F36-0B61-F749-ACDB-F36D75792314}" type="slidenum">
              <a:rPr lang="en-US" noProof="0" smtClean="0"/>
              <a:pPr/>
              <a:t>‹#›</a:t>
            </a:fld>
            <a:endParaRPr lang="en-US" noProof="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gendefinert oppsett">
    <p:spTree>
      <p:nvGrpSpPr>
        <p:cNvPr id="1" name=""/>
        <p:cNvGrpSpPr/>
        <p:nvPr/>
      </p:nvGrpSpPr>
      <p:grpSpPr>
        <a:xfrm>
          <a:off x="0" y="0"/>
          <a:ext cx="0" cy="0"/>
          <a:chOff x="0" y="0"/>
          <a:chExt cx="0" cy="0"/>
        </a:xfrm>
      </p:grpSpPr>
      <p:sp>
        <p:nvSpPr>
          <p:cNvPr id="3" name="Plassholder for dato 2"/>
          <p:cNvSpPr>
            <a:spLocks noGrp="1"/>
          </p:cNvSpPr>
          <p:nvPr>
            <p:ph type="dt" sz="half" idx="10"/>
          </p:nvPr>
        </p:nvSpPr>
        <p:spPr/>
        <p:txBody>
          <a:bodyPr/>
          <a:lstStyle/>
          <a:p>
            <a:fld id="{8DF9E8F3-4849-FA48-B4C8-2D894E979956}" type="datetimeFigureOut">
              <a:rPr lang="en-US" noProof="0" smtClean="0"/>
              <a:pPr/>
              <a:t>4/20/2021</a:t>
            </a:fld>
            <a:endParaRPr lang="en-US" noProof="0"/>
          </a:p>
        </p:txBody>
      </p:sp>
      <p:sp>
        <p:nvSpPr>
          <p:cNvPr id="4" name="Plassholder for bunntekst 3"/>
          <p:cNvSpPr>
            <a:spLocks noGrp="1"/>
          </p:cNvSpPr>
          <p:nvPr>
            <p:ph type="ftr" sz="quarter" idx="11"/>
          </p:nvPr>
        </p:nvSpPr>
        <p:spPr/>
        <p:txBody>
          <a:bodyPr/>
          <a:lstStyle/>
          <a:p>
            <a:endParaRPr lang="en-US" noProof="0"/>
          </a:p>
        </p:txBody>
      </p:sp>
      <p:sp>
        <p:nvSpPr>
          <p:cNvPr id="5" name="Plassholder for lysbildenummer 4"/>
          <p:cNvSpPr>
            <a:spLocks noGrp="1"/>
          </p:cNvSpPr>
          <p:nvPr>
            <p:ph type="sldNum" sz="quarter" idx="12"/>
          </p:nvPr>
        </p:nvSpPr>
        <p:spPr/>
        <p:txBody>
          <a:bodyPr/>
          <a:lstStyle/>
          <a:p>
            <a:fld id="{48967F36-0B61-F749-ACDB-F36D75792314}" type="slidenum">
              <a:rPr lang="en-US" noProof="0" smtClean="0"/>
              <a:pPr/>
              <a:t>‹#›</a:t>
            </a:fld>
            <a:endParaRPr lang="en-US" noProof="0"/>
          </a:p>
        </p:txBody>
      </p:sp>
      <p:sp>
        <p:nvSpPr>
          <p:cNvPr id="6" name="Plassholder for dato 2"/>
          <p:cNvSpPr txBox="1">
            <a:spLocks/>
          </p:cNvSpPr>
          <p:nvPr userDrawn="1"/>
        </p:nvSpPr>
        <p:spPr>
          <a:xfrm>
            <a:off x="712376" y="6356350"/>
            <a:ext cx="647649" cy="365125"/>
          </a:xfrm>
          <a:prstGeom prst="rect">
            <a:avLst/>
          </a:prstGeom>
        </p:spPr>
        <p:txBody>
          <a:bodyPr vert="horz" lIns="91440" tIns="45720" rIns="91440" bIns="4572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fld id="{8DF9E8F3-4849-FA48-B4C8-2D894E979956}" type="datetimeFigureOut">
              <a:rPr kumimoji="0" lang="en-US" sz="900" b="0" i="0" u="none" strike="noStrike" kern="1200" cap="none" spc="0" normalizeH="0" baseline="0" noProof="0" smtClean="0">
                <a:ln>
                  <a:noFill/>
                </a:ln>
                <a:solidFill>
                  <a:schemeClr val="tx1">
                    <a:tint val="75000"/>
                  </a:schemeClr>
                </a:solidFill>
                <a:effectLst/>
                <a:uLnTx/>
                <a:uFillTx/>
                <a:latin typeface="Open Sans Light"/>
                <a:ea typeface="+mn-ea"/>
                <a:cs typeface="Open Sans Light"/>
              </a:rPr>
              <a:pPr marL="0" marR="0" lvl="0" indent="0" algn="l" defTabSz="457200" rtl="0" eaLnBrk="1" fontAlgn="auto" latinLnBrk="0" hangingPunct="1">
                <a:lnSpc>
                  <a:spcPct val="100000"/>
                </a:lnSpc>
                <a:spcBef>
                  <a:spcPts val="0"/>
                </a:spcBef>
                <a:spcAft>
                  <a:spcPts val="0"/>
                </a:spcAft>
                <a:buClrTx/>
                <a:buSzTx/>
                <a:buFontTx/>
                <a:buNone/>
                <a:tabLst/>
                <a:defRPr/>
              </a:pPr>
              <a:t>4/20/2021</a:t>
            </a:fld>
            <a:endParaRPr kumimoji="0" lang="en-US" sz="900" b="0" i="0" u="none" strike="noStrike" kern="1200" cap="none" spc="0" normalizeH="0" baseline="0" noProof="0">
              <a:ln>
                <a:noFill/>
              </a:ln>
              <a:solidFill>
                <a:schemeClr val="tx1">
                  <a:tint val="75000"/>
                </a:schemeClr>
              </a:solidFill>
              <a:effectLst/>
              <a:uLnTx/>
              <a:uFillTx/>
              <a:latin typeface="Open Sans Light"/>
              <a:ea typeface="+mn-ea"/>
              <a:cs typeface="Open Sans Light"/>
            </a:endParaRPr>
          </a:p>
        </p:txBody>
      </p:sp>
      <p:sp>
        <p:nvSpPr>
          <p:cNvPr id="7" name="Plassholder for lysbildenummer 4"/>
          <p:cNvSpPr txBox="1">
            <a:spLocks/>
          </p:cNvSpPr>
          <p:nvPr userDrawn="1"/>
        </p:nvSpPr>
        <p:spPr>
          <a:xfrm>
            <a:off x="6553200" y="6356350"/>
            <a:ext cx="1827096" cy="365125"/>
          </a:xfrm>
          <a:prstGeom prst="rect">
            <a:avLst/>
          </a:prstGeom>
        </p:spPr>
        <p:txBody>
          <a:bodyPr vert="horz" lIns="91440" tIns="45720" rIns="91440" bIns="45720"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48967F36-0B61-F749-ACDB-F36D75792314}" type="slidenum">
              <a:rPr kumimoji="0" lang="en-US" sz="1200" b="0" i="0" u="none" strike="noStrike" kern="1200" cap="none" spc="0" normalizeH="0" baseline="0" noProof="0" smtClean="0">
                <a:ln>
                  <a:noFill/>
                </a:ln>
                <a:solidFill>
                  <a:schemeClr val="tx1">
                    <a:tint val="75000"/>
                  </a:schemeClr>
                </a:solidFill>
                <a:effectLst/>
                <a:uLnTx/>
                <a:uFillTx/>
                <a:latin typeface="Open Sans Light"/>
                <a:ea typeface="+mn-ea"/>
                <a:cs typeface="Open Sans Light"/>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chemeClr val="tx1">
                  <a:tint val="75000"/>
                </a:schemeClr>
              </a:solidFill>
              <a:effectLst/>
              <a:uLnTx/>
              <a:uFillTx/>
              <a:latin typeface="Open Sans Light"/>
              <a:ea typeface="+mn-ea"/>
              <a:cs typeface="Open Sans Light"/>
            </a:endParaRPr>
          </a:p>
        </p:txBody>
      </p:sp>
      <p:sp>
        <p:nvSpPr>
          <p:cNvPr id="8" name="Rektangel 7"/>
          <p:cNvSpPr/>
          <p:nvPr userDrawn="1"/>
        </p:nvSpPr>
        <p:spPr>
          <a:xfrm>
            <a:off x="2" y="0"/>
            <a:ext cx="9144000" cy="6858000"/>
          </a:xfrm>
          <a:prstGeom prst="rect">
            <a:avLst/>
          </a:prstGeom>
          <a:gradFill flip="none" rotWithShape="1">
            <a:gsLst>
              <a:gs pos="100000">
                <a:schemeClr val="accent1"/>
              </a:gs>
              <a:gs pos="0">
                <a:schemeClr val="accent4">
                  <a:lumMod val="60000"/>
                  <a:lumOff val="40000"/>
                </a:schemeClr>
              </a:gs>
            </a:gsLst>
            <a:lin ang="132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noProof="0"/>
          </a:p>
        </p:txBody>
      </p:sp>
      <p:sp>
        <p:nvSpPr>
          <p:cNvPr id="9" name="Undertittel 2"/>
          <p:cNvSpPr>
            <a:spLocks noGrp="1"/>
          </p:cNvSpPr>
          <p:nvPr>
            <p:ph type="subTitle" idx="1"/>
          </p:nvPr>
        </p:nvSpPr>
        <p:spPr>
          <a:xfrm>
            <a:off x="694365" y="3666178"/>
            <a:ext cx="7763835" cy="1752600"/>
          </a:xfrm>
        </p:spPr>
        <p:txBody>
          <a:bodyPr/>
          <a:lstStyle>
            <a:lvl1pPr marL="0" indent="0" algn="l">
              <a:buNone/>
              <a:defRPr sz="1400">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p>
        </p:txBody>
      </p:sp>
      <p:cxnSp>
        <p:nvCxnSpPr>
          <p:cNvPr id="10" name="Rett linje 9"/>
          <p:cNvCxnSpPr/>
          <p:nvPr userDrawn="1"/>
        </p:nvCxnSpPr>
        <p:spPr>
          <a:xfrm flipV="1">
            <a:off x="2190060" y="3750273"/>
            <a:ext cx="6953942" cy="3107727"/>
          </a:xfrm>
          <a:prstGeom prst="line">
            <a:avLst/>
          </a:prstGeom>
          <a:ln w="25400" cap="flat" cmpd="sng" algn="ctr">
            <a:solidFill>
              <a:schemeClr val="accent4">
                <a:lumMod val="60000"/>
                <a:lumOff val="40000"/>
                <a:alpha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Rett linje 10"/>
          <p:cNvCxnSpPr/>
          <p:nvPr userDrawn="1"/>
        </p:nvCxnSpPr>
        <p:spPr>
          <a:xfrm rot="16200000" flipH="1">
            <a:off x="4816284" y="3694065"/>
            <a:ext cx="4297813" cy="2030055"/>
          </a:xfrm>
          <a:prstGeom prst="line">
            <a:avLst/>
          </a:prstGeom>
          <a:ln w="19050" cap="flat" cmpd="sng" algn="ctr">
            <a:solidFill>
              <a:schemeClr val="accent4">
                <a:lumMod val="60000"/>
                <a:lumOff val="40000"/>
                <a:alpha val="6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2" name="Rett linje 11"/>
          <p:cNvCxnSpPr/>
          <p:nvPr userDrawn="1"/>
        </p:nvCxnSpPr>
        <p:spPr>
          <a:xfrm>
            <a:off x="5370147" y="4006212"/>
            <a:ext cx="3773855" cy="1504193"/>
          </a:xfrm>
          <a:prstGeom prst="line">
            <a:avLst/>
          </a:prstGeom>
          <a:ln w="19050" cap="flat" cmpd="sng" algn="ctr">
            <a:solidFill>
              <a:schemeClr val="accent4">
                <a:lumMod val="60000"/>
                <a:lumOff val="40000"/>
                <a:alpha val="2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3" name="Rett linje 12"/>
          <p:cNvCxnSpPr/>
          <p:nvPr userDrawn="1"/>
        </p:nvCxnSpPr>
        <p:spPr>
          <a:xfrm rot="5400000">
            <a:off x="2187498" y="2118964"/>
            <a:ext cx="6858000" cy="2620072"/>
          </a:xfrm>
          <a:prstGeom prst="line">
            <a:avLst/>
          </a:prstGeom>
          <a:ln w="50800" cap="flat" cmpd="sng" algn="ctr">
            <a:solidFill>
              <a:srgbClr val="F1B523"/>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5" name="Undertittel 2"/>
          <p:cNvSpPr txBox="1">
            <a:spLocks/>
          </p:cNvSpPr>
          <p:nvPr userDrawn="1"/>
        </p:nvSpPr>
        <p:spPr>
          <a:xfrm>
            <a:off x="706461" y="5870703"/>
            <a:ext cx="7763835" cy="374996"/>
          </a:xfrm>
          <a:prstGeom prst="rect">
            <a:avLst/>
          </a:prstGeom>
        </p:spPr>
        <p:txBody>
          <a:bodyPr vert="horz" lIns="91440" tIns="45720" rIns="91440" bIns="45720" rtlCol="0">
            <a:normAutofit/>
          </a:bodyPr>
          <a:lstStyle>
            <a:lvl1pPr marL="0" indent="0" algn="l">
              <a:buNone/>
              <a:defRPr sz="1400">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1400" b="1" i="0" u="none" strike="noStrike" kern="1200" cap="none" spc="0" normalizeH="0" baseline="0" noProof="0">
                <a:ln>
                  <a:noFill/>
                </a:ln>
                <a:solidFill>
                  <a:srgbClr val="000000"/>
                </a:solidFill>
                <a:effectLst/>
                <a:uLnTx/>
                <a:uFillTx/>
                <a:latin typeface="Open Sans"/>
                <a:ea typeface="+mn-ea"/>
                <a:cs typeface="Open Sans"/>
              </a:rPr>
              <a:t>uit.no</a:t>
            </a:r>
          </a:p>
        </p:txBody>
      </p:sp>
      <p:pic>
        <p:nvPicPr>
          <p:cNvPr id="16" name="Bilde 15" descr="LogoNorsk.png"/>
          <p:cNvPicPr>
            <a:picLocks noChangeAspect="1"/>
          </p:cNvPicPr>
          <p:nvPr userDrawn="1"/>
        </p:nvPicPr>
        <p:blipFill>
          <a:blip r:embed="rId2"/>
          <a:stretch>
            <a:fillRect/>
          </a:stretch>
        </p:blipFill>
        <p:spPr>
          <a:xfrm>
            <a:off x="8137049" y="5990437"/>
            <a:ext cx="532755" cy="532755"/>
          </a:xfrm>
          <a:prstGeom prst="rect">
            <a:avLst/>
          </a:prstGeom>
        </p:spPr>
      </p:pic>
      <p:pic>
        <p:nvPicPr>
          <p:cNvPr id="17" name="Bilde 16" descr="UiT_Navn_en_blaa1.png"/>
          <p:cNvPicPr>
            <a:picLocks noChangeAspect="1"/>
          </p:cNvPicPr>
          <p:nvPr userDrawn="1"/>
        </p:nvPicPr>
        <p:blipFill>
          <a:blip r:embed="rId3"/>
          <a:stretch>
            <a:fillRect/>
          </a:stretch>
        </p:blipFill>
        <p:spPr>
          <a:xfrm>
            <a:off x="0" y="0"/>
            <a:ext cx="1360025" cy="228671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dt" sz="half" idx="10"/>
          </p:nvPr>
        </p:nvSpPr>
        <p:spPr>
          <a:ln/>
        </p:spPr>
        <p:txBody>
          <a:bodyPr/>
          <a:lstStyle>
            <a:lvl1pPr>
              <a:defRPr/>
            </a:lvl1pPr>
          </a:lstStyle>
          <a:p>
            <a:pPr>
              <a:defRPr/>
            </a:pPr>
            <a:fld id="{AE6823A1-FE1B-427E-8AF5-ED6B3C1A6767}" type="datetime7">
              <a:rPr lang="en-US"/>
              <a:pPr>
                <a:defRPr/>
              </a:pPr>
              <a:t>Apr-21</a:t>
            </a:fld>
            <a:endParaRPr lang="nb-NO" dirty="0"/>
          </a:p>
        </p:txBody>
      </p:sp>
      <p:sp>
        <p:nvSpPr>
          <p:cNvPr id="8" name="Rectangle 7"/>
          <p:cNvSpPr>
            <a:spLocks noGrp="1" noChangeArrowheads="1"/>
          </p:cNvSpPr>
          <p:nvPr>
            <p:ph type="ftr" sz="quarter" idx="11"/>
          </p:nvPr>
        </p:nvSpPr>
        <p:spPr>
          <a:ln/>
        </p:spPr>
        <p:txBody>
          <a:bodyPr/>
          <a:lstStyle>
            <a:lvl1pPr>
              <a:defRPr/>
            </a:lvl1pPr>
          </a:lstStyle>
          <a:p>
            <a:pPr>
              <a:defRPr/>
            </a:pPr>
            <a:r>
              <a:rPr lang="nb-NO"/>
              <a:t>H.S.</a:t>
            </a:r>
          </a:p>
        </p:txBody>
      </p:sp>
      <p:sp>
        <p:nvSpPr>
          <p:cNvPr id="9" name="Rectangle 8"/>
          <p:cNvSpPr>
            <a:spLocks noGrp="1" noChangeArrowheads="1"/>
          </p:cNvSpPr>
          <p:nvPr>
            <p:ph type="sldNum" sz="quarter" idx="12"/>
          </p:nvPr>
        </p:nvSpPr>
        <p:spPr>
          <a:ln/>
        </p:spPr>
        <p:txBody>
          <a:bodyPr/>
          <a:lstStyle>
            <a:lvl1pPr>
              <a:defRPr/>
            </a:lvl1pPr>
          </a:lstStyle>
          <a:p>
            <a:pPr>
              <a:defRPr/>
            </a:pPr>
            <a:fld id="{5B88C421-8B59-4948-B399-85C23A62A4D0}" type="slidenum">
              <a:rPr lang="nb-NO"/>
              <a:pPr>
                <a:defRPr/>
              </a:pPr>
              <a:t>‹#›</a:t>
            </a:fld>
            <a:endParaRPr lang="nb-NO" dirty="0"/>
          </a:p>
        </p:txBody>
      </p:sp>
    </p:spTree>
    <p:extLst>
      <p:ext uri="{BB962C8B-B14F-4D97-AF65-F5344CB8AC3E}">
        <p14:creationId xmlns:p14="http://schemas.microsoft.com/office/powerpoint/2010/main" val="568711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066800"/>
            <a:ext cx="38100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066800"/>
            <a:ext cx="38100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dt" sz="half" idx="10"/>
          </p:nvPr>
        </p:nvSpPr>
        <p:spPr>
          <a:ln/>
        </p:spPr>
        <p:txBody>
          <a:bodyPr/>
          <a:lstStyle>
            <a:lvl1pPr>
              <a:defRPr/>
            </a:lvl1pPr>
          </a:lstStyle>
          <a:p>
            <a:pPr>
              <a:defRPr/>
            </a:pPr>
            <a:fld id="{BDA6EAEB-4A9A-4D3B-A78D-068ED136DCB1}" type="datetime7">
              <a:rPr lang="en-US"/>
              <a:pPr>
                <a:defRPr/>
              </a:pPr>
              <a:t>Apr-21</a:t>
            </a:fld>
            <a:endParaRPr lang="nb-NO" dirty="0"/>
          </a:p>
        </p:txBody>
      </p:sp>
      <p:sp>
        <p:nvSpPr>
          <p:cNvPr id="6" name="Rectangle 7"/>
          <p:cNvSpPr>
            <a:spLocks noGrp="1" noChangeArrowheads="1"/>
          </p:cNvSpPr>
          <p:nvPr>
            <p:ph type="ftr" sz="quarter" idx="11"/>
          </p:nvPr>
        </p:nvSpPr>
        <p:spPr>
          <a:ln/>
        </p:spPr>
        <p:txBody>
          <a:bodyPr/>
          <a:lstStyle>
            <a:lvl1pPr>
              <a:defRPr/>
            </a:lvl1pPr>
          </a:lstStyle>
          <a:p>
            <a:pPr>
              <a:defRPr/>
            </a:pPr>
            <a:r>
              <a:rPr lang="nb-NO"/>
              <a:t>H.S.</a:t>
            </a:r>
          </a:p>
        </p:txBody>
      </p:sp>
      <p:sp>
        <p:nvSpPr>
          <p:cNvPr id="7" name="Rectangle 8"/>
          <p:cNvSpPr>
            <a:spLocks noGrp="1" noChangeArrowheads="1"/>
          </p:cNvSpPr>
          <p:nvPr>
            <p:ph type="sldNum" sz="quarter" idx="12"/>
          </p:nvPr>
        </p:nvSpPr>
        <p:spPr>
          <a:ln/>
        </p:spPr>
        <p:txBody>
          <a:bodyPr/>
          <a:lstStyle>
            <a:lvl1pPr>
              <a:defRPr/>
            </a:lvl1pPr>
          </a:lstStyle>
          <a:p>
            <a:pPr>
              <a:defRPr/>
            </a:pPr>
            <a:fld id="{9A91976E-0760-4880-B230-BBDE4E9A3660}" type="slidenum">
              <a:rPr lang="nb-NO"/>
              <a:pPr>
                <a:defRPr/>
              </a:pPr>
              <a:t>‹#›</a:t>
            </a:fld>
            <a:endParaRPr lang="nb-NO" dirty="0"/>
          </a:p>
        </p:txBody>
      </p:sp>
    </p:spTree>
    <p:extLst>
      <p:ext uri="{BB962C8B-B14F-4D97-AF65-F5344CB8AC3E}">
        <p14:creationId xmlns:p14="http://schemas.microsoft.com/office/powerpoint/2010/main" val="1292313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ktangel 7"/>
          <p:cNvSpPr/>
          <p:nvPr/>
        </p:nvSpPr>
        <p:spPr>
          <a:xfrm>
            <a:off x="2" y="0"/>
            <a:ext cx="9144000" cy="6858000"/>
          </a:xfrm>
          <a:prstGeom prst="rect">
            <a:avLst/>
          </a:prstGeom>
          <a:gradFill>
            <a:gsLst>
              <a:gs pos="54000">
                <a:schemeClr val="bg1"/>
              </a:gs>
              <a:gs pos="100000">
                <a:schemeClr val="accent1">
                  <a:tint val="50000"/>
                  <a:shade val="100000"/>
                  <a:satMod val="350000"/>
                  <a:alpha val="54000"/>
                </a:schemeClr>
              </a:gs>
            </a:gsLst>
            <a:lin ang="33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noProof="0">
              <a:latin typeface="Arial" pitchFamily="34" charset="0"/>
              <a:cs typeface="Arial" pitchFamily="34" charset="0"/>
            </a:endParaRPr>
          </a:p>
        </p:txBody>
      </p:sp>
      <p:sp>
        <p:nvSpPr>
          <p:cNvPr id="2" name="Plassholder for tittel 1"/>
          <p:cNvSpPr>
            <a:spLocks noGrp="1"/>
          </p:cNvSpPr>
          <p:nvPr>
            <p:ph type="title"/>
          </p:nvPr>
        </p:nvSpPr>
        <p:spPr>
          <a:xfrm>
            <a:off x="670300" y="300207"/>
            <a:ext cx="7880116" cy="1216926"/>
          </a:xfrm>
          <a:prstGeom prst="rect">
            <a:avLst/>
          </a:prstGeom>
        </p:spPr>
        <p:txBody>
          <a:bodyPr vert="horz" lIns="91440" tIns="45720" rIns="91440" bIns="45720" rtlCol="0" anchor="b">
            <a:normAutofit/>
          </a:bodyPr>
          <a:lstStyle/>
          <a:p>
            <a:r>
              <a:rPr lang="en-US" noProof="0"/>
              <a:t>Klikk for å redigere tittelstil</a:t>
            </a:r>
          </a:p>
        </p:txBody>
      </p:sp>
      <p:sp>
        <p:nvSpPr>
          <p:cNvPr id="3" name="Plassholder for tekst 2"/>
          <p:cNvSpPr>
            <a:spLocks noGrp="1"/>
          </p:cNvSpPr>
          <p:nvPr>
            <p:ph type="body" idx="1"/>
          </p:nvPr>
        </p:nvSpPr>
        <p:spPr>
          <a:xfrm>
            <a:off x="670300" y="1751183"/>
            <a:ext cx="7888582" cy="4374980"/>
          </a:xfrm>
          <a:prstGeom prst="rect">
            <a:avLst/>
          </a:prstGeom>
        </p:spPr>
        <p:txBody>
          <a:bodyPr vert="horz" lIns="91440" tIns="45720" rIns="91440" bIns="45720" rtlCol="0">
            <a:normAutofit/>
          </a:bodyPr>
          <a:lstStyle/>
          <a:p>
            <a:pPr lvl="0"/>
            <a:r>
              <a:rPr lang="en-US" noProof="0" dirty="0" err="1"/>
              <a:t>Klikk</a:t>
            </a:r>
            <a:r>
              <a:rPr lang="en-US" noProof="0" dirty="0"/>
              <a:t> for å </a:t>
            </a:r>
            <a:r>
              <a:rPr lang="en-US" noProof="0" dirty="0" err="1"/>
              <a:t>redigere</a:t>
            </a:r>
            <a:r>
              <a:rPr lang="en-US" noProof="0" dirty="0"/>
              <a:t> </a:t>
            </a:r>
            <a:r>
              <a:rPr lang="en-US" noProof="0" dirty="0" err="1"/>
              <a:t>tekststiler</a:t>
            </a:r>
            <a:r>
              <a:rPr lang="en-US" noProof="0" dirty="0"/>
              <a:t> </a:t>
            </a:r>
            <a:r>
              <a:rPr lang="en-US" noProof="0" dirty="0" err="1"/>
              <a:t>i</a:t>
            </a:r>
            <a:r>
              <a:rPr lang="en-US" noProof="0" dirty="0"/>
              <a:t> </a:t>
            </a:r>
            <a:r>
              <a:rPr lang="en-US" noProof="0" dirty="0" err="1"/>
              <a:t>malen</a:t>
            </a:r>
            <a:endParaRPr lang="en-US" noProof="0" dirty="0"/>
          </a:p>
          <a:p>
            <a:pPr lvl="1"/>
            <a:r>
              <a:rPr lang="en-US" noProof="0" dirty="0"/>
              <a:t>Andre </a:t>
            </a:r>
            <a:r>
              <a:rPr lang="en-US" noProof="0" dirty="0" err="1"/>
              <a:t>nivå</a:t>
            </a:r>
            <a:endParaRPr lang="en-US" noProof="0" dirty="0"/>
          </a:p>
          <a:p>
            <a:pPr lvl="2"/>
            <a:r>
              <a:rPr lang="en-US" noProof="0" dirty="0" err="1"/>
              <a:t>Tredje</a:t>
            </a:r>
            <a:r>
              <a:rPr lang="en-US" noProof="0" dirty="0"/>
              <a:t> </a:t>
            </a:r>
            <a:r>
              <a:rPr lang="en-US" noProof="0" dirty="0" err="1"/>
              <a:t>nivå</a:t>
            </a:r>
            <a:endParaRPr lang="en-US" noProof="0" dirty="0"/>
          </a:p>
          <a:p>
            <a:pPr lvl="3"/>
            <a:r>
              <a:rPr lang="en-US" noProof="0" dirty="0" err="1"/>
              <a:t>Fjerde</a:t>
            </a:r>
            <a:r>
              <a:rPr lang="en-US" noProof="0" dirty="0"/>
              <a:t> </a:t>
            </a:r>
            <a:r>
              <a:rPr lang="en-US" noProof="0" dirty="0" err="1"/>
              <a:t>nivå</a:t>
            </a:r>
            <a:endParaRPr lang="en-US" noProof="0" dirty="0"/>
          </a:p>
          <a:p>
            <a:pPr lvl="4"/>
            <a:r>
              <a:rPr lang="en-US" noProof="0" dirty="0" err="1"/>
              <a:t>Femte</a:t>
            </a:r>
            <a:r>
              <a:rPr lang="en-US" noProof="0" dirty="0"/>
              <a:t> </a:t>
            </a:r>
            <a:r>
              <a:rPr lang="en-US" noProof="0" dirty="0" err="1"/>
              <a:t>nivå</a:t>
            </a:r>
            <a:endParaRPr lang="en-US" noProof="0" dirty="0"/>
          </a:p>
        </p:txBody>
      </p:sp>
      <p:sp>
        <p:nvSpPr>
          <p:cNvPr id="4" name="Plassholder for dato 3"/>
          <p:cNvSpPr>
            <a:spLocks noGrp="1"/>
          </p:cNvSpPr>
          <p:nvPr>
            <p:ph type="dt" sz="half" idx="2"/>
          </p:nvPr>
        </p:nvSpPr>
        <p:spPr>
          <a:xfrm>
            <a:off x="712376" y="6356350"/>
            <a:ext cx="647649" cy="365125"/>
          </a:xfrm>
          <a:prstGeom prst="rect">
            <a:avLst/>
          </a:prstGeom>
        </p:spPr>
        <p:txBody>
          <a:bodyPr vert="horz" lIns="91440" tIns="45720" rIns="91440" bIns="45720" rtlCol="0" anchor="ctr"/>
          <a:lstStyle>
            <a:lvl1pPr algn="l">
              <a:defRPr sz="900">
                <a:solidFill>
                  <a:schemeClr val="tx1">
                    <a:tint val="75000"/>
                  </a:schemeClr>
                </a:solidFill>
                <a:latin typeface="Arial" pitchFamily="34" charset="0"/>
                <a:cs typeface="Arial" pitchFamily="34" charset="0"/>
              </a:defRPr>
            </a:lvl1pPr>
          </a:lstStyle>
          <a:p>
            <a:fld id="{8DF9E8F3-4849-FA48-B4C8-2D894E979956}" type="datetimeFigureOut">
              <a:rPr lang="en-US" smtClean="0"/>
              <a:pPr/>
              <a:t>4/20/2021</a:t>
            </a:fld>
            <a:endParaRPr lang="en-US"/>
          </a:p>
        </p:txBody>
      </p:sp>
      <p:sp>
        <p:nvSpPr>
          <p:cNvPr id="5" name="Plassholder for bunntekst 4"/>
          <p:cNvSpPr>
            <a:spLocks noGrp="1"/>
          </p:cNvSpPr>
          <p:nvPr>
            <p:ph type="ftr" sz="quarter" idx="3"/>
          </p:nvPr>
        </p:nvSpPr>
        <p:spPr>
          <a:xfrm>
            <a:off x="1491195" y="6356350"/>
            <a:ext cx="2895600" cy="365125"/>
          </a:xfrm>
          <a:prstGeom prst="rect">
            <a:avLst/>
          </a:prstGeom>
        </p:spPr>
        <p:txBody>
          <a:bodyPr vert="horz" lIns="91440" tIns="45720" rIns="91440" bIns="45720" rtlCol="0" anchor="ctr"/>
          <a:lstStyle>
            <a:lvl1pPr algn="l">
              <a:defRPr sz="1000">
                <a:solidFill>
                  <a:schemeClr val="tx1">
                    <a:tint val="75000"/>
                  </a:schemeClr>
                </a:solidFill>
                <a:latin typeface="Arial" pitchFamily="34" charset="0"/>
                <a:cs typeface="Arial" pitchFamily="34" charset="0"/>
              </a:defRPr>
            </a:lvl1pPr>
          </a:lstStyle>
          <a:p>
            <a:endParaRPr lang="en-US"/>
          </a:p>
        </p:txBody>
      </p:sp>
      <p:sp>
        <p:nvSpPr>
          <p:cNvPr id="6" name="Plassholder for lysbildenummer 5"/>
          <p:cNvSpPr>
            <a:spLocks noGrp="1"/>
          </p:cNvSpPr>
          <p:nvPr>
            <p:ph type="sldNum" sz="quarter" idx="4"/>
          </p:nvPr>
        </p:nvSpPr>
        <p:spPr>
          <a:xfrm>
            <a:off x="6553200" y="6356350"/>
            <a:ext cx="2005682"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cs typeface="Arial" pitchFamily="34" charset="0"/>
              </a:defRPr>
            </a:lvl1pPr>
          </a:lstStyle>
          <a:p>
            <a:fld id="{48967F36-0B61-F749-ACDB-F36D75792314}" type="slidenum">
              <a:rPr lang="en-US" smtClean="0"/>
              <a:pPr/>
              <a:t>‹#›</a:t>
            </a:fld>
            <a:endParaRPr lang="en-US"/>
          </a:p>
        </p:txBody>
      </p:sp>
      <p:cxnSp>
        <p:nvCxnSpPr>
          <p:cNvPr id="10" name="Rett linje 9"/>
          <p:cNvCxnSpPr/>
          <p:nvPr/>
        </p:nvCxnSpPr>
        <p:spPr>
          <a:xfrm rot="5400000">
            <a:off x="7719376" y="5433376"/>
            <a:ext cx="2085544" cy="763704"/>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2" name="Rett linje 11"/>
          <p:cNvCxnSpPr/>
          <p:nvPr/>
        </p:nvCxnSpPr>
        <p:spPr>
          <a:xfrm rot="10800000" flipV="1">
            <a:off x="6927456" y="5850106"/>
            <a:ext cx="2216545" cy="1007893"/>
          </a:xfrm>
          <a:prstGeom prst="line">
            <a:avLst/>
          </a:prstGeom>
          <a:ln>
            <a:solidFill>
              <a:schemeClr val="accent3">
                <a:alpha val="16000"/>
              </a:schemeClr>
            </a:solidFill>
          </a:ln>
          <a:effectLst/>
        </p:spPr>
        <p:style>
          <a:lnRef idx="2">
            <a:schemeClr val="accent1"/>
          </a:lnRef>
          <a:fillRef idx="0">
            <a:schemeClr val="accent1"/>
          </a:fillRef>
          <a:effectRef idx="1">
            <a:schemeClr val="accent1"/>
          </a:effectRef>
          <a:fontRef idx="minor">
            <a:schemeClr val="tx1"/>
          </a:fontRef>
        </p:style>
      </p:cxnSp>
      <p:cxnSp>
        <p:nvCxnSpPr>
          <p:cNvPr id="14" name="Rett linje 13"/>
          <p:cNvCxnSpPr/>
          <p:nvPr/>
        </p:nvCxnSpPr>
        <p:spPr>
          <a:xfrm rot="5400000">
            <a:off x="8334481" y="6048478"/>
            <a:ext cx="1161841" cy="457200"/>
          </a:xfrm>
          <a:prstGeom prst="line">
            <a:avLst/>
          </a:prstGeom>
          <a:ln w="19050" cap="flat" cmpd="sng" algn="ctr">
            <a:solidFill>
              <a:schemeClr val="accent1">
                <a:alpha val="6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6" name="Rett linje 15"/>
          <p:cNvCxnSpPr/>
          <p:nvPr/>
        </p:nvCxnSpPr>
        <p:spPr>
          <a:xfrm>
            <a:off x="770102" y="1603376"/>
            <a:ext cx="7788780" cy="1588"/>
          </a:xfrm>
          <a:prstGeom prst="line">
            <a:avLst/>
          </a:prstGeom>
          <a:ln w="127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 id="2147483656" r:id="rId6"/>
    <p:sldLayoutId id="2147483657" r:id="rId7"/>
    <p:sldLayoutId id="2147483658" r:id="rId8"/>
  </p:sldLayoutIdLst>
  <p:txStyles>
    <p:titleStyle>
      <a:lvl1pPr algn="l" defTabSz="457200" rtl="0" eaLnBrk="1" latinLnBrk="0" hangingPunct="1">
        <a:spcBef>
          <a:spcPct val="0"/>
        </a:spcBef>
        <a:buNone/>
        <a:defRPr sz="2600" b="1" i="0" kern="1200">
          <a:solidFill>
            <a:schemeClr val="tx1"/>
          </a:solidFill>
          <a:latin typeface="Arial" pitchFamily="34" charset="0"/>
          <a:ea typeface="+mj-ea"/>
          <a:cs typeface="Arial" pitchFamily="34" charset="0"/>
        </a:defRPr>
      </a:lvl1pPr>
    </p:titleStyle>
    <p:bodyStyle>
      <a:lvl1pPr marL="342900" indent="-342900" algn="l" defTabSz="457200" rtl="0" eaLnBrk="1" latinLnBrk="0" hangingPunct="1">
        <a:spcBef>
          <a:spcPct val="20000"/>
        </a:spcBef>
        <a:buFont typeface="Arial"/>
        <a:buChar char="•"/>
        <a:defRPr sz="1800" kern="1200">
          <a:solidFill>
            <a:schemeClr val="tx1"/>
          </a:solidFill>
          <a:latin typeface="Arial" pitchFamily="34" charset="0"/>
          <a:ea typeface="+mn-ea"/>
          <a:cs typeface="Arial" pitchFamily="34" charset="0"/>
        </a:defRPr>
      </a:lvl1pPr>
      <a:lvl2pPr marL="742950" indent="-285750" algn="l" defTabSz="457200" rtl="0" eaLnBrk="1" latinLnBrk="0" hangingPunct="1">
        <a:spcBef>
          <a:spcPct val="20000"/>
        </a:spcBef>
        <a:buFont typeface="Arial"/>
        <a:buChar char="–"/>
        <a:defRPr sz="1800" kern="1200">
          <a:solidFill>
            <a:schemeClr val="tx1"/>
          </a:solidFill>
          <a:latin typeface="Arial" pitchFamily="34" charset="0"/>
          <a:ea typeface="+mn-ea"/>
          <a:cs typeface="Arial" pitchFamily="34" charset="0"/>
        </a:defRPr>
      </a:lvl2pPr>
      <a:lvl3pPr marL="1143000" indent="-228600" algn="l" defTabSz="457200" rtl="0" eaLnBrk="1" latinLnBrk="0" hangingPunct="1">
        <a:spcBef>
          <a:spcPct val="20000"/>
        </a:spcBef>
        <a:buFont typeface="Arial"/>
        <a:buChar char="•"/>
        <a:defRPr sz="1400" kern="1200">
          <a:solidFill>
            <a:schemeClr val="tx1"/>
          </a:solidFill>
          <a:latin typeface="Arial" pitchFamily="34" charset="0"/>
          <a:ea typeface="+mn-ea"/>
          <a:cs typeface="Arial" pitchFamily="34" charset="0"/>
        </a:defRPr>
      </a:lvl3pPr>
      <a:lvl4pPr marL="1600200" indent="-228600" algn="l" defTabSz="457200" rtl="0" eaLnBrk="1" latinLnBrk="0" hangingPunct="1">
        <a:spcBef>
          <a:spcPct val="20000"/>
        </a:spcBef>
        <a:buFont typeface="Arial"/>
        <a:buChar char="–"/>
        <a:defRPr sz="1400" kern="1200">
          <a:solidFill>
            <a:schemeClr val="tx1"/>
          </a:solidFill>
          <a:latin typeface="Arial" pitchFamily="34" charset="0"/>
          <a:ea typeface="+mn-ea"/>
          <a:cs typeface="Arial" pitchFamily="34" charset="0"/>
        </a:defRPr>
      </a:lvl4pPr>
      <a:lvl5pPr marL="2057400" indent="-228600" algn="l" defTabSz="457200" rtl="0" eaLnBrk="1" latinLnBrk="0" hangingPunct="1">
        <a:spcBef>
          <a:spcPct val="20000"/>
        </a:spcBef>
        <a:buFont typeface="Arial"/>
        <a:buChar char="»"/>
        <a:defRPr sz="14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n-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image" Target="../media/image11.emf"/><Relationship Id="rId4" Type="http://schemas.openxmlformats.org/officeDocument/2006/relationships/image" Target="../media/image10.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5.(nul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8" Type="http://schemas.openxmlformats.org/officeDocument/2006/relationships/package" Target="../embeddings/Microsoft_Excel_Worksheet2.xlsx"/><Relationship Id="rId3" Type="http://schemas.openxmlformats.org/officeDocument/2006/relationships/notesSlide" Target="../notesSlides/notesSlide26.xml"/><Relationship Id="rId7" Type="http://schemas.openxmlformats.org/officeDocument/2006/relationships/image" Target="../media/image20.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package" Target="../embeddings/Microsoft_Excel_Worksheet1.xlsx"/><Relationship Id="rId5" Type="http://schemas.openxmlformats.org/officeDocument/2006/relationships/image" Target="../media/image19.emf"/><Relationship Id="rId4" Type="http://schemas.openxmlformats.org/officeDocument/2006/relationships/package" Target="../embeddings/Microsoft_Excel_Worksheet.xlsx"/><Relationship Id="rId9" Type="http://schemas.openxmlformats.org/officeDocument/2006/relationships/image" Target="../media/image21.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dagitty.ne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Bilde 12" descr="settinnegetbilde.png"/>
          <p:cNvPicPr>
            <a:picLocks noChangeAspect="1"/>
          </p:cNvPicPr>
          <p:nvPr/>
        </p:nvPicPr>
        <p:blipFill>
          <a:blip r:embed="rId3"/>
          <a:stretch>
            <a:fillRect/>
          </a:stretch>
        </p:blipFill>
        <p:spPr>
          <a:xfrm>
            <a:off x="158015" y="0"/>
            <a:ext cx="5212134" cy="3916340"/>
          </a:xfrm>
          <a:prstGeom prst="rect">
            <a:avLst/>
          </a:prstGeom>
        </p:spPr>
      </p:pic>
      <p:grpSp>
        <p:nvGrpSpPr>
          <p:cNvPr id="12" name="Gruppe 11"/>
          <p:cNvGrpSpPr/>
          <p:nvPr/>
        </p:nvGrpSpPr>
        <p:grpSpPr>
          <a:xfrm>
            <a:off x="0" y="30236"/>
            <a:ext cx="7210778" cy="6858000"/>
            <a:chOff x="79" y="-129789"/>
            <a:chExt cx="6974003" cy="7034143"/>
          </a:xfrm>
        </p:grpSpPr>
        <p:pic>
          <p:nvPicPr>
            <p:cNvPr id="15" name="Bilde 14" descr="Untitled-1.png"/>
            <p:cNvPicPr>
              <a:picLocks noChangeAspect="1"/>
            </p:cNvPicPr>
            <p:nvPr/>
          </p:nvPicPr>
          <p:blipFill>
            <a:blip r:embed="rId4"/>
            <a:stretch>
              <a:fillRect/>
            </a:stretch>
          </p:blipFill>
          <p:spPr>
            <a:xfrm>
              <a:off x="79" y="-129789"/>
              <a:ext cx="6974003" cy="6986918"/>
            </a:xfrm>
            <a:prstGeom prst="rect">
              <a:avLst/>
            </a:prstGeom>
          </p:spPr>
        </p:pic>
        <p:cxnSp>
          <p:nvCxnSpPr>
            <p:cNvPr id="17" name="Rett linje 16"/>
            <p:cNvCxnSpPr/>
            <p:nvPr/>
          </p:nvCxnSpPr>
          <p:spPr>
            <a:xfrm rot="5400000">
              <a:off x="2038799" y="2087286"/>
              <a:ext cx="7034143" cy="2599994"/>
            </a:xfrm>
            <a:prstGeom prst="line">
              <a:avLst/>
            </a:prstGeom>
            <a:ln w="101600"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sp>
        <p:nvSpPr>
          <p:cNvPr id="8" name="Tittel 7"/>
          <p:cNvSpPr>
            <a:spLocks noGrp="1"/>
          </p:cNvSpPr>
          <p:nvPr>
            <p:ph type="ctrTitle"/>
          </p:nvPr>
        </p:nvSpPr>
        <p:spPr>
          <a:xfrm>
            <a:off x="685800" y="1629077"/>
            <a:ext cx="5443562" cy="1751351"/>
          </a:xfrm>
        </p:spPr>
        <p:txBody>
          <a:bodyPr>
            <a:normAutofit/>
          </a:bodyPr>
          <a:lstStyle/>
          <a:p>
            <a:r>
              <a:rPr lang="en-US" dirty="0"/>
              <a:t>Introduction to </a:t>
            </a:r>
            <a:br>
              <a:rPr lang="en-US" dirty="0"/>
            </a:br>
            <a:r>
              <a:rPr lang="en-US" dirty="0"/>
              <a:t>Directed Acyclic Graphs (DAGs) in (</a:t>
            </a:r>
            <a:r>
              <a:rPr lang="en-US" dirty="0" err="1"/>
              <a:t>pharmaco</a:t>
            </a:r>
            <a:r>
              <a:rPr lang="en-US" dirty="0"/>
              <a:t>)epidemiology</a:t>
            </a:r>
          </a:p>
        </p:txBody>
      </p:sp>
      <p:sp>
        <p:nvSpPr>
          <p:cNvPr id="9" name="Undertittel 8"/>
          <p:cNvSpPr>
            <a:spLocks noGrp="1"/>
          </p:cNvSpPr>
          <p:nvPr>
            <p:ph type="subTitle" idx="1"/>
          </p:nvPr>
        </p:nvSpPr>
        <p:spPr>
          <a:xfrm>
            <a:off x="694366" y="4092222"/>
            <a:ext cx="4675782" cy="1266550"/>
          </a:xfrm>
        </p:spPr>
        <p:txBody>
          <a:bodyPr/>
          <a:lstStyle/>
          <a:p>
            <a:r>
              <a:rPr lang="en-US" dirty="0"/>
              <a:t>Lars Småbrekke</a:t>
            </a:r>
          </a:p>
          <a:p>
            <a:endParaRPr lang="en-US" sz="1200" dirty="0"/>
          </a:p>
          <a:p>
            <a:r>
              <a:rPr lang="en-US" sz="1200" dirty="0"/>
              <a:t>Department of Pharmacy</a:t>
            </a:r>
          </a:p>
          <a:p>
            <a:r>
              <a:rPr lang="en-US" sz="1200" dirty="0" err="1"/>
              <a:t>UiT</a:t>
            </a:r>
            <a:r>
              <a:rPr lang="en-US" sz="1200" dirty="0"/>
              <a:t> – The Arctic University of Norway</a:t>
            </a:r>
          </a:p>
        </p:txBody>
      </p:sp>
      <p:cxnSp>
        <p:nvCxnSpPr>
          <p:cNvPr id="10" name="Rett linje 9"/>
          <p:cNvCxnSpPr/>
          <p:nvPr/>
        </p:nvCxnSpPr>
        <p:spPr>
          <a:xfrm>
            <a:off x="790575" y="3490439"/>
            <a:ext cx="4579572" cy="1588"/>
          </a:xfrm>
          <a:prstGeom prst="line">
            <a:avLst/>
          </a:prstGeom>
          <a:ln w="12700"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11" name="Bilde 10" descr="LogoNorsk.png"/>
          <p:cNvPicPr>
            <a:picLocks noChangeAspect="1"/>
          </p:cNvPicPr>
          <p:nvPr/>
        </p:nvPicPr>
        <p:blipFill>
          <a:blip r:embed="rId5"/>
          <a:stretch>
            <a:fillRect/>
          </a:stretch>
        </p:blipFill>
        <p:spPr>
          <a:xfrm>
            <a:off x="8137228" y="5990616"/>
            <a:ext cx="532397" cy="532397"/>
          </a:xfrm>
          <a:prstGeom prst="rect">
            <a:avLst/>
          </a:prstGeom>
        </p:spPr>
      </p:pic>
      <p:pic>
        <p:nvPicPr>
          <p:cNvPr id="16" name="Bilde 15" descr="UiT_Navn_en_blaa1.png"/>
          <p:cNvPicPr>
            <a:picLocks noChangeAspect="1"/>
          </p:cNvPicPr>
          <p:nvPr/>
        </p:nvPicPr>
        <p:blipFill>
          <a:blip r:embed="rId6"/>
          <a:stretch>
            <a:fillRect/>
          </a:stretch>
        </p:blipFill>
        <p:spPr>
          <a:xfrm>
            <a:off x="0" y="0"/>
            <a:ext cx="1360025" cy="2286710"/>
          </a:xfrm>
          <a:prstGeom prst="rect">
            <a:avLst/>
          </a:prstGeom>
        </p:spPr>
      </p:pic>
      <p:pic>
        <p:nvPicPr>
          <p:cNvPr id="20" name="Bilde 27" descr="Diabetes and fractures.eps"/>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5254624" y="3119413"/>
            <a:ext cx="3889375" cy="340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br>
              <a:rPr lang="en-US" dirty="0"/>
            </a:br>
            <a:r>
              <a:rPr lang="en-US" dirty="0"/>
              <a:t>Data driven analysis</a:t>
            </a:r>
          </a:p>
        </p:txBody>
      </p:sp>
      <p:sp>
        <p:nvSpPr>
          <p:cNvPr id="5" name="Content Placeholder 4"/>
          <p:cNvSpPr>
            <a:spLocks noGrp="1"/>
          </p:cNvSpPr>
          <p:nvPr>
            <p:ph idx="1"/>
          </p:nvPr>
        </p:nvSpPr>
        <p:spPr/>
        <p:txBody>
          <a:bodyPr/>
          <a:lstStyle/>
          <a:p>
            <a:pPr marL="342900" lvl="1" indent="-342900">
              <a:buFont typeface="Arial"/>
              <a:buChar char="•"/>
            </a:pPr>
            <a:r>
              <a:rPr lang="en-US" dirty="0"/>
              <a:t>DAGs = non-parametric models that consists of nodes (=variables) and directed arrows</a:t>
            </a:r>
          </a:p>
          <a:p>
            <a:pPr marL="342900" lvl="1" indent="-342900">
              <a:buFont typeface="Arial"/>
              <a:buChar char="•"/>
            </a:pPr>
            <a:r>
              <a:rPr lang="en-US" dirty="0"/>
              <a:t>Assume this model on E(</a:t>
            </a:r>
            <a:r>
              <a:rPr lang="en-US" dirty="0" err="1"/>
              <a:t>xposure</a:t>
            </a:r>
            <a:r>
              <a:rPr lang="en-US" dirty="0"/>
              <a:t>) &amp; D(</a:t>
            </a:r>
            <a:r>
              <a:rPr lang="en-US" dirty="0" err="1"/>
              <a:t>isease</a:t>
            </a:r>
            <a:r>
              <a:rPr lang="en-US" dirty="0"/>
              <a:t>). (Arrow shows that E precedes D)</a:t>
            </a:r>
          </a:p>
          <a:p>
            <a:pPr marL="342900" lvl="1" indent="-342900">
              <a:buFont typeface="Arial"/>
              <a:buChar char="•"/>
            </a:pPr>
            <a:endParaRPr lang="en-US" dirty="0"/>
          </a:p>
          <a:p>
            <a:endParaRPr lang="en-US" dirty="0"/>
          </a:p>
          <a:p>
            <a:endParaRPr lang="en-US" dirty="0"/>
          </a:p>
          <a:p>
            <a:endParaRPr lang="en-US" dirty="0"/>
          </a:p>
          <a:p>
            <a:r>
              <a:rPr lang="en-US" dirty="0"/>
              <a:t>Building blocks of a DAG</a:t>
            </a:r>
          </a:p>
          <a:p>
            <a:pPr lvl="1"/>
            <a:r>
              <a:rPr lang="en-US" dirty="0"/>
              <a:t>Chain: 	E </a:t>
            </a:r>
            <a:r>
              <a:rPr lang="en-US" dirty="0">
                <a:sym typeface="Symbol"/>
              </a:rPr>
              <a:t> </a:t>
            </a:r>
            <a:r>
              <a:rPr lang="en-US" dirty="0"/>
              <a:t>B </a:t>
            </a:r>
            <a:r>
              <a:rPr lang="en-US" dirty="0">
                <a:sym typeface="Symbol"/>
              </a:rPr>
              <a:t> D</a:t>
            </a:r>
            <a:endParaRPr lang="en-US" dirty="0"/>
          </a:p>
          <a:p>
            <a:pPr lvl="1"/>
            <a:r>
              <a:rPr lang="en-US" dirty="0"/>
              <a:t>Fork:		E </a:t>
            </a:r>
            <a:r>
              <a:rPr lang="en-US" dirty="0">
                <a:sym typeface="Symbol" panose="05050102010706020507" pitchFamily="18" charset="2"/>
              </a:rPr>
              <a:t></a:t>
            </a:r>
            <a:r>
              <a:rPr lang="en-US" dirty="0">
                <a:sym typeface="Symbol"/>
              </a:rPr>
              <a:t> </a:t>
            </a:r>
            <a:r>
              <a:rPr lang="en-US" dirty="0"/>
              <a:t>B </a:t>
            </a:r>
            <a:r>
              <a:rPr lang="en-US" dirty="0">
                <a:sym typeface="Symbol"/>
              </a:rPr>
              <a:t> D</a:t>
            </a:r>
            <a:r>
              <a:rPr lang="en-US" dirty="0"/>
              <a:t> </a:t>
            </a:r>
          </a:p>
          <a:p>
            <a:pPr lvl="1"/>
            <a:r>
              <a:rPr lang="en-US" dirty="0"/>
              <a:t>Collider:	E </a:t>
            </a:r>
            <a:r>
              <a:rPr lang="en-US" dirty="0">
                <a:sym typeface="Symbol"/>
              </a:rPr>
              <a:t> </a:t>
            </a:r>
            <a:r>
              <a:rPr lang="en-US" dirty="0"/>
              <a:t>B </a:t>
            </a:r>
            <a:r>
              <a:rPr lang="en-US" dirty="0">
                <a:sym typeface="Symbol" panose="05050102010706020507" pitchFamily="18" charset="2"/>
              </a:rPr>
              <a:t></a:t>
            </a:r>
            <a:r>
              <a:rPr lang="en-US" dirty="0"/>
              <a:t> D</a:t>
            </a:r>
          </a:p>
        </p:txBody>
      </p:sp>
      <p:sp>
        <p:nvSpPr>
          <p:cNvPr id="9" name="TextBox 8"/>
          <p:cNvSpPr txBox="1"/>
          <p:nvPr/>
        </p:nvSpPr>
        <p:spPr>
          <a:xfrm flipH="1">
            <a:off x="1313022" y="3135822"/>
            <a:ext cx="272392" cy="461665"/>
          </a:xfrm>
          <a:prstGeom prst="rect">
            <a:avLst/>
          </a:prstGeom>
          <a:noFill/>
        </p:spPr>
        <p:txBody>
          <a:bodyPr wrap="square" rtlCol="0">
            <a:spAutoFit/>
          </a:bodyPr>
          <a:lstStyle/>
          <a:p>
            <a:r>
              <a:rPr lang="en-US" sz="2400" dirty="0"/>
              <a:t>E</a:t>
            </a:r>
          </a:p>
        </p:txBody>
      </p:sp>
      <p:sp>
        <p:nvSpPr>
          <p:cNvPr id="10" name="TextBox 9"/>
          <p:cNvSpPr txBox="1"/>
          <p:nvPr/>
        </p:nvSpPr>
        <p:spPr>
          <a:xfrm>
            <a:off x="2960476" y="3135822"/>
            <a:ext cx="374021" cy="461665"/>
          </a:xfrm>
          <a:prstGeom prst="rect">
            <a:avLst/>
          </a:prstGeom>
          <a:noFill/>
        </p:spPr>
        <p:txBody>
          <a:bodyPr wrap="none" rtlCol="0">
            <a:spAutoFit/>
          </a:bodyPr>
          <a:lstStyle/>
          <a:p>
            <a:r>
              <a:rPr lang="en-US" sz="2400" dirty="0"/>
              <a:t>D</a:t>
            </a:r>
          </a:p>
        </p:txBody>
      </p:sp>
      <p:cxnSp>
        <p:nvCxnSpPr>
          <p:cNvPr id="12" name="Straight Arrow Connector 11"/>
          <p:cNvCxnSpPr/>
          <p:nvPr/>
        </p:nvCxnSpPr>
        <p:spPr>
          <a:xfrm>
            <a:off x="1705675" y="3366655"/>
            <a:ext cx="1231841"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 name="TextBox 2"/>
          <p:cNvSpPr txBox="1"/>
          <p:nvPr/>
        </p:nvSpPr>
        <p:spPr>
          <a:xfrm flipH="1">
            <a:off x="3797898" y="2943895"/>
            <a:ext cx="4442357" cy="923330"/>
          </a:xfrm>
          <a:prstGeom prst="rect">
            <a:avLst/>
          </a:prstGeom>
          <a:noFill/>
        </p:spPr>
        <p:txBody>
          <a:bodyPr wrap="square" rtlCol="0">
            <a:spAutoFit/>
          </a:bodyPr>
          <a:lstStyle/>
          <a:p>
            <a:r>
              <a:rPr lang="en-US" dirty="0"/>
              <a:t>By introducing an arrow between E&amp;D we have made an assumption on causality, and that a change in E causes a change in D</a:t>
            </a:r>
          </a:p>
        </p:txBody>
      </p:sp>
      <p:sp>
        <p:nvSpPr>
          <p:cNvPr id="4" name="Left Brace 3"/>
          <p:cNvSpPr/>
          <p:nvPr/>
        </p:nvSpPr>
        <p:spPr>
          <a:xfrm>
            <a:off x="3419395" y="2999841"/>
            <a:ext cx="452207" cy="811439"/>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 name="Left Brace 15"/>
          <p:cNvSpPr/>
          <p:nvPr/>
        </p:nvSpPr>
        <p:spPr>
          <a:xfrm>
            <a:off x="3904124" y="4552050"/>
            <a:ext cx="452207" cy="1015773"/>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 name="TextBox 17"/>
          <p:cNvSpPr txBox="1"/>
          <p:nvPr/>
        </p:nvSpPr>
        <p:spPr>
          <a:xfrm flipH="1">
            <a:off x="4323837" y="4618333"/>
            <a:ext cx="4442357" cy="923330"/>
          </a:xfrm>
          <a:prstGeom prst="rect">
            <a:avLst/>
          </a:prstGeom>
          <a:noFill/>
        </p:spPr>
        <p:txBody>
          <a:bodyPr wrap="square" rtlCol="0">
            <a:spAutoFit/>
          </a:bodyPr>
          <a:lstStyle/>
          <a:p>
            <a:r>
              <a:rPr lang="en-US" dirty="0"/>
              <a:t>The presence of either may affect the association of interest, and inclusion in regression may change the effect estimates</a:t>
            </a:r>
          </a:p>
        </p:txBody>
      </p:sp>
      <p:sp>
        <p:nvSpPr>
          <p:cNvPr id="11" name="TextBox 10"/>
          <p:cNvSpPr txBox="1"/>
          <p:nvPr/>
        </p:nvSpPr>
        <p:spPr>
          <a:xfrm flipH="1">
            <a:off x="2106047" y="3597487"/>
            <a:ext cx="396358" cy="461665"/>
          </a:xfrm>
          <a:prstGeom prst="rect">
            <a:avLst/>
          </a:prstGeom>
          <a:noFill/>
        </p:spPr>
        <p:txBody>
          <a:bodyPr wrap="square" rtlCol="0">
            <a:spAutoFit/>
          </a:bodyPr>
          <a:lstStyle/>
          <a:p>
            <a:r>
              <a:rPr lang="en-US" sz="2400" dirty="0"/>
              <a:t>B</a:t>
            </a:r>
          </a:p>
        </p:txBody>
      </p:sp>
    </p:spTree>
    <p:extLst>
      <p:ext uri="{BB962C8B-B14F-4D97-AF65-F5344CB8AC3E}">
        <p14:creationId xmlns:p14="http://schemas.microsoft.com/office/powerpoint/2010/main" val="507707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129553" y="123305"/>
            <a:ext cx="5354638" cy="1217612"/>
          </a:xfrm>
        </p:spPr>
        <p:txBody>
          <a:bodyPr/>
          <a:lstStyle/>
          <a:p>
            <a:r>
              <a:rPr lang="en-US" dirty="0"/>
              <a:t>Definitions &amp; terminology</a:t>
            </a:r>
          </a:p>
        </p:txBody>
      </p:sp>
      <p:sp>
        <p:nvSpPr>
          <p:cNvPr id="3" name="Content Placeholder 2"/>
          <p:cNvSpPr>
            <a:spLocks noGrp="1"/>
          </p:cNvSpPr>
          <p:nvPr>
            <p:ph idx="4294967295"/>
          </p:nvPr>
        </p:nvSpPr>
        <p:spPr>
          <a:xfrm>
            <a:off x="825407" y="1803855"/>
            <a:ext cx="7888287" cy="4537075"/>
          </a:xfrm>
        </p:spPr>
        <p:txBody>
          <a:bodyPr>
            <a:normAutofit/>
          </a:bodyPr>
          <a:lstStyle/>
          <a:p>
            <a:r>
              <a:rPr lang="en-US" dirty="0"/>
              <a:t>A node has at least two values</a:t>
            </a:r>
          </a:p>
          <a:p>
            <a:r>
              <a:rPr lang="en-US" dirty="0"/>
              <a:t>Path = any trail from E to D with out repeating itself (= “acyclic”)</a:t>
            </a:r>
          </a:p>
          <a:p>
            <a:pPr lvl="2"/>
            <a:r>
              <a:rPr lang="en-US" dirty="0">
                <a:solidFill>
                  <a:srgbClr val="FF0000"/>
                </a:solidFill>
              </a:rPr>
              <a:t>What would be the interpretation of a circular path?</a:t>
            </a:r>
          </a:p>
          <a:p>
            <a:pPr lvl="2"/>
            <a:r>
              <a:rPr lang="en-US" dirty="0">
                <a:solidFill>
                  <a:srgbClr val="FF0000"/>
                </a:solidFill>
              </a:rPr>
              <a:t>A logic consequence - a path cannot pass twice through the same node</a:t>
            </a:r>
          </a:p>
          <a:p>
            <a:pPr lvl="2"/>
            <a:r>
              <a:rPr lang="en-US" dirty="0">
                <a:solidFill>
                  <a:srgbClr val="FF0000"/>
                </a:solidFill>
              </a:rPr>
              <a:t>But different paths can pass through the same node</a:t>
            </a:r>
          </a:p>
          <a:p>
            <a:pPr lvl="1"/>
            <a:r>
              <a:rPr lang="en-US" dirty="0"/>
              <a:t>Variables connected with an arrow (or several variables with arrows in the same direction) = </a:t>
            </a:r>
            <a:r>
              <a:rPr lang="en-US" dirty="0">
                <a:solidFill>
                  <a:srgbClr val="FF0000"/>
                </a:solidFill>
              </a:rPr>
              <a:t>a causal path</a:t>
            </a:r>
          </a:p>
          <a:p>
            <a:pPr lvl="2"/>
            <a:r>
              <a:rPr lang="en-US" dirty="0"/>
              <a:t>Almost any causal definition will work</a:t>
            </a:r>
          </a:p>
          <a:p>
            <a:pPr lvl="1"/>
            <a:r>
              <a:rPr lang="en-US" dirty="0"/>
              <a:t>Variables connected with arrows in different directions = </a:t>
            </a:r>
            <a:r>
              <a:rPr lang="en-US" dirty="0">
                <a:solidFill>
                  <a:srgbClr val="FF0000"/>
                </a:solidFill>
              </a:rPr>
              <a:t>a non-causal path</a:t>
            </a:r>
          </a:p>
          <a:p>
            <a:pPr lvl="1"/>
            <a:r>
              <a:rPr lang="en-US" dirty="0"/>
              <a:t>No path = </a:t>
            </a:r>
            <a:r>
              <a:rPr lang="en-US" dirty="0">
                <a:solidFill>
                  <a:srgbClr val="FF0000"/>
                </a:solidFill>
              </a:rPr>
              <a:t>independency</a:t>
            </a:r>
          </a:p>
          <a:p>
            <a:pPr lvl="1"/>
            <a:r>
              <a:rPr lang="en-US" dirty="0"/>
              <a:t>The dose response can be linear, threshold, U-shaped or any other (DAGs are non-parametric)</a:t>
            </a:r>
            <a:endParaRPr lang="nb-NO" dirty="0"/>
          </a:p>
          <a:p>
            <a:pPr lvl="1"/>
            <a:endParaRPr lang="en-US" dirty="0">
              <a:solidFill>
                <a:srgbClr val="FF0000"/>
              </a:solidFill>
            </a:endParaRPr>
          </a:p>
        </p:txBody>
      </p:sp>
      <p:pic>
        <p:nvPicPr>
          <p:cNvPr id="4" name="Bilde 27" descr="Diabetes and fractures.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668390" y="-38666"/>
            <a:ext cx="2045304" cy="17898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140993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 &amp; terminology</a:t>
            </a:r>
          </a:p>
        </p:txBody>
      </p:sp>
      <p:sp>
        <p:nvSpPr>
          <p:cNvPr id="3" name="Content Placeholder 2"/>
          <p:cNvSpPr>
            <a:spLocks noGrp="1"/>
          </p:cNvSpPr>
          <p:nvPr>
            <p:ph idx="1"/>
          </p:nvPr>
        </p:nvSpPr>
        <p:spPr/>
        <p:txBody>
          <a:bodyPr>
            <a:normAutofit fontScale="62500" lnSpcReduction="20000"/>
          </a:bodyPr>
          <a:lstStyle/>
          <a:p>
            <a:r>
              <a:rPr lang="en-US" sz="2900" dirty="0"/>
              <a:t>A path can be open or closed</a:t>
            </a:r>
          </a:p>
          <a:p>
            <a:endParaRPr lang="en-US" sz="2900" dirty="0"/>
          </a:p>
          <a:p>
            <a:r>
              <a:rPr lang="en-US" sz="2900" dirty="0"/>
              <a:t>Conditioning on a variable (=adjusting, stratifying or restricting) is denoted by a parenthesis (or a box) in a diagram</a:t>
            </a:r>
          </a:p>
          <a:p>
            <a:pPr lvl="1"/>
            <a:r>
              <a:rPr lang="en-US" sz="2600" dirty="0"/>
              <a:t>E </a:t>
            </a:r>
            <a:r>
              <a:rPr lang="en-US" sz="2600" dirty="0">
                <a:sym typeface="Symbol" panose="05050102010706020507" pitchFamily="18" charset="2"/>
              </a:rPr>
              <a:t></a:t>
            </a:r>
            <a:r>
              <a:rPr lang="en-US" sz="2600" dirty="0">
                <a:sym typeface="Wingdings"/>
              </a:rPr>
              <a:t> [B] </a:t>
            </a:r>
            <a:r>
              <a:rPr lang="en-US" sz="2600" dirty="0">
                <a:sym typeface="Symbol" panose="05050102010706020507" pitchFamily="18" charset="2"/>
              </a:rPr>
              <a:t> </a:t>
            </a:r>
            <a:r>
              <a:rPr lang="en-US" sz="2600" dirty="0">
                <a:sym typeface="Wingdings"/>
              </a:rPr>
              <a:t>D</a:t>
            </a:r>
          </a:p>
          <a:p>
            <a:endParaRPr lang="en-US" sz="2600" dirty="0">
              <a:sym typeface="Wingdings"/>
            </a:endParaRPr>
          </a:p>
          <a:p>
            <a:r>
              <a:rPr lang="en-US" sz="2900" dirty="0">
                <a:sym typeface="Wingdings"/>
              </a:rPr>
              <a:t>Conditioning may close or open a path</a:t>
            </a:r>
          </a:p>
          <a:p>
            <a:endParaRPr lang="en-US" sz="2600" dirty="0"/>
          </a:p>
          <a:p>
            <a:r>
              <a:rPr lang="en-US" sz="2900" dirty="0"/>
              <a:t>Sequence of connected variables</a:t>
            </a:r>
          </a:p>
          <a:p>
            <a:pPr lvl="1"/>
            <a:r>
              <a:rPr lang="en-US" sz="2900" dirty="0"/>
              <a:t>Parent to child E </a:t>
            </a:r>
            <a:r>
              <a:rPr lang="en-US" sz="2900" dirty="0">
                <a:sym typeface="Symbol" panose="05050102010706020507" pitchFamily="18" charset="2"/>
              </a:rPr>
              <a:t></a:t>
            </a:r>
            <a:r>
              <a:rPr lang="en-US" sz="2900" dirty="0">
                <a:sym typeface="Wingdings"/>
              </a:rPr>
              <a:t> D</a:t>
            </a:r>
            <a:endParaRPr lang="en-US" sz="2900" dirty="0"/>
          </a:p>
          <a:p>
            <a:pPr lvl="1"/>
            <a:r>
              <a:rPr lang="en-US" sz="2900" dirty="0"/>
              <a:t>Ancestors </a:t>
            </a:r>
            <a:r>
              <a:rPr lang="en-US" sz="2900" dirty="0">
                <a:sym typeface="Symbol" panose="05050102010706020507" pitchFamily="18" charset="2"/>
              </a:rPr>
              <a:t>  </a:t>
            </a:r>
            <a:r>
              <a:rPr lang="en-US" sz="2900" dirty="0">
                <a:sym typeface="Wingdings"/>
              </a:rPr>
              <a:t> Descendants</a:t>
            </a:r>
          </a:p>
          <a:p>
            <a:endParaRPr lang="en-US" sz="2600" dirty="0">
              <a:sym typeface="Wingdings"/>
            </a:endParaRPr>
          </a:p>
          <a:p>
            <a:r>
              <a:rPr lang="en-US" sz="2900" dirty="0">
                <a:sym typeface="Wingdings"/>
              </a:rPr>
              <a:t>Exogenous variables = variables with no parents </a:t>
            </a:r>
          </a:p>
          <a:p>
            <a:endParaRPr lang="en-US" sz="2900" dirty="0">
              <a:sym typeface="Wingdings"/>
            </a:endParaRPr>
          </a:p>
          <a:p>
            <a:r>
              <a:rPr lang="en-US" sz="2900" dirty="0">
                <a:sym typeface="Wingdings"/>
              </a:rPr>
              <a:t>See references for a more comprehensive overview of terminology</a:t>
            </a:r>
          </a:p>
          <a:p>
            <a:pPr lvl="1"/>
            <a:r>
              <a:rPr lang="en-US" sz="2900" dirty="0">
                <a:sym typeface="Wingdings"/>
              </a:rPr>
              <a:t>E.g. “back doors”, “front doors”, “d-separation” </a:t>
            </a:r>
          </a:p>
          <a:p>
            <a:endParaRPr lang="en-US" dirty="0"/>
          </a:p>
          <a:p>
            <a:pPr marL="0" indent="0">
              <a:buNone/>
            </a:pPr>
            <a:endParaRPr lang="en-US" dirty="0">
              <a:solidFill>
                <a:srgbClr val="FF0000"/>
              </a:solidFill>
            </a:endParaRPr>
          </a:p>
        </p:txBody>
      </p:sp>
    </p:spTree>
    <p:extLst>
      <p:ext uri="{BB962C8B-B14F-4D97-AF65-F5344CB8AC3E}">
        <p14:creationId xmlns:p14="http://schemas.microsoft.com/office/powerpoint/2010/main" val="2001753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a:t>Identifying</a:t>
            </a:r>
            <a:r>
              <a:rPr lang="nb-NO" dirty="0"/>
              <a:t> </a:t>
            </a:r>
            <a:r>
              <a:rPr lang="nb-NO" dirty="0" err="1"/>
              <a:t>causal</a:t>
            </a:r>
            <a:r>
              <a:rPr lang="nb-NO" dirty="0"/>
              <a:t> </a:t>
            </a:r>
            <a:r>
              <a:rPr lang="nb-NO" dirty="0" err="1"/>
              <a:t>effects</a:t>
            </a:r>
            <a:r>
              <a:rPr lang="nb-NO" dirty="0"/>
              <a:t> from </a:t>
            </a:r>
            <a:r>
              <a:rPr lang="nb-NO" dirty="0" err="1"/>
              <a:t>observational</a:t>
            </a:r>
            <a:r>
              <a:rPr lang="nb-NO" dirty="0"/>
              <a:t> data</a:t>
            </a:r>
          </a:p>
        </p:txBody>
      </p:sp>
      <p:sp>
        <p:nvSpPr>
          <p:cNvPr id="3" name="Plassholder for innhold 2"/>
          <p:cNvSpPr>
            <a:spLocks noGrp="1"/>
          </p:cNvSpPr>
          <p:nvPr>
            <p:ph idx="1"/>
          </p:nvPr>
        </p:nvSpPr>
        <p:spPr/>
        <p:txBody>
          <a:bodyPr/>
          <a:lstStyle/>
          <a:p>
            <a:r>
              <a:rPr lang="nb-NO" sz="2400" dirty="0"/>
              <a:t>Three general </a:t>
            </a:r>
            <a:r>
              <a:rPr lang="nb-NO" sz="2400" dirty="0" err="1"/>
              <a:t>causal</a:t>
            </a:r>
            <a:r>
              <a:rPr lang="nb-NO" sz="2400" dirty="0"/>
              <a:t> </a:t>
            </a:r>
            <a:r>
              <a:rPr lang="nb-NO" sz="2400" dirty="0" err="1"/>
              <a:t>assumptions</a:t>
            </a:r>
            <a:endParaRPr lang="nb-NO" sz="2400" dirty="0"/>
          </a:p>
          <a:p>
            <a:pPr lvl="1"/>
            <a:endParaRPr lang="nb-NO" dirty="0"/>
          </a:p>
          <a:p>
            <a:pPr lvl="1"/>
            <a:r>
              <a:rPr lang="nb-NO" dirty="0" err="1"/>
              <a:t>Exchangability</a:t>
            </a:r>
            <a:endParaRPr lang="nb-NO" dirty="0"/>
          </a:p>
          <a:p>
            <a:pPr lvl="1"/>
            <a:r>
              <a:rPr lang="nb-NO" dirty="0"/>
              <a:t>A positive </a:t>
            </a:r>
            <a:r>
              <a:rPr lang="nb-NO" dirty="0" err="1"/>
              <a:t>probability</a:t>
            </a:r>
            <a:r>
              <a:rPr lang="nb-NO" dirty="0"/>
              <a:t> for </a:t>
            </a:r>
            <a:r>
              <a:rPr lang="nb-NO" dirty="0" err="1"/>
              <a:t>receiving</a:t>
            </a:r>
            <a:r>
              <a:rPr lang="nb-NO" dirty="0"/>
              <a:t> </a:t>
            </a:r>
            <a:r>
              <a:rPr lang="nb-NO" dirty="0" err="1"/>
              <a:t>the</a:t>
            </a:r>
            <a:r>
              <a:rPr lang="nb-NO" dirty="0"/>
              <a:t> </a:t>
            </a:r>
            <a:r>
              <a:rPr lang="nb-NO" dirty="0" err="1"/>
              <a:t>intervention</a:t>
            </a:r>
            <a:r>
              <a:rPr lang="nb-NO" dirty="0"/>
              <a:t> for </a:t>
            </a:r>
            <a:r>
              <a:rPr lang="nb-NO" dirty="0" err="1"/>
              <a:t>everyone</a:t>
            </a:r>
            <a:r>
              <a:rPr lang="nb-NO" dirty="0"/>
              <a:t> in </a:t>
            </a:r>
            <a:r>
              <a:rPr lang="nb-NO" dirty="0" err="1"/>
              <a:t>the</a:t>
            </a:r>
            <a:r>
              <a:rPr lang="nb-NO" dirty="0"/>
              <a:t> </a:t>
            </a:r>
            <a:r>
              <a:rPr lang="nb-NO" dirty="0" err="1"/>
              <a:t>population</a:t>
            </a:r>
            <a:endParaRPr lang="nb-NO" dirty="0"/>
          </a:p>
          <a:p>
            <a:pPr lvl="1"/>
            <a:r>
              <a:rPr lang="nb-NO" dirty="0"/>
              <a:t>A </a:t>
            </a:r>
            <a:r>
              <a:rPr lang="nb-NO" dirty="0" err="1"/>
              <a:t>well</a:t>
            </a:r>
            <a:r>
              <a:rPr lang="nb-NO" dirty="0"/>
              <a:t> </a:t>
            </a:r>
            <a:r>
              <a:rPr lang="nb-NO" dirty="0" err="1"/>
              <a:t>defined</a:t>
            </a:r>
            <a:r>
              <a:rPr lang="nb-NO" dirty="0"/>
              <a:t> </a:t>
            </a:r>
            <a:r>
              <a:rPr lang="nb-NO" dirty="0" err="1"/>
              <a:t>intervention</a:t>
            </a:r>
            <a:r>
              <a:rPr lang="nb-NO" dirty="0"/>
              <a:t> (e.g. not multiple </a:t>
            </a:r>
            <a:r>
              <a:rPr lang="nb-NO" dirty="0" err="1"/>
              <a:t>versions</a:t>
            </a:r>
            <a:r>
              <a:rPr lang="nb-NO" dirty="0"/>
              <a:t> </a:t>
            </a:r>
            <a:r>
              <a:rPr lang="nb-NO" dirty="0" err="1"/>
              <a:t>of</a:t>
            </a:r>
            <a:r>
              <a:rPr lang="nb-NO" dirty="0"/>
              <a:t> </a:t>
            </a:r>
            <a:r>
              <a:rPr lang="nb-NO" dirty="0" err="1"/>
              <a:t>treatment</a:t>
            </a:r>
            <a:r>
              <a:rPr lang="nb-NO" dirty="0"/>
              <a:t>). If not met, </a:t>
            </a:r>
            <a:r>
              <a:rPr lang="nb-NO" dirty="0" err="1"/>
              <a:t>the</a:t>
            </a:r>
            <a:r>
              <a:rPr lang="nb-NO" dirty="0"/>
              <a:t> magnitude </a:t>
            </a:r>
            <a:r>
              <a:rPr lang="nb-NO" dirty="0" err="1"/>
              <a:t>of</a:t>
            </a:r>
            <a:r>
              <a:rPr lang="nb-NO" dirty="0"/>
              <a:t> </a:t>
            </a:r>
            <a:r>
              <a:rPr lang="nb-NO" dirty="0" err="1"/>
              <a:t>effect</a:t>
            </a:r>
            <a:r>
              <a:rPr lang="nb-NO" dirty="0"/>
              <a:t> </a:t>
            </a:r>
            <a:r>
              <a:rPr lang="nb-NO" dirty="0" err="1"/>
              <a:t>will</a:t>
            </a:r>
            <a:r>
              <a:rPr lang="nb-NO" dirty="0"/>
              <a:t> </a:t>
            </a:r>
            <a:r>
              <a:rPr lang="nb-NO" dirty="0" err="1"/>
              <a:t>depend</a:t>
            </a:r>
            <a:r>
              <a:rPr lang="nb-NO" dirty="0"/>
              <a:t> </a:t>
            </a:r>
            <a:r>
              <a:rPr lang="nb-NO" dirty="0" err="1"/>
              <a:t>on</a:t>
            </a:r>
            <a:r>
              <a:rPr lang="nb-NO" dirty="0"/>
              <a:t> </a:t>
            </a:r>
            <a:r>
              <a:rPr lang="nb-NO" dirty="0" err="1"/>
              <a:t>the</a:t>
            </a:r>
            <a:r>
              <a:rPr lang="nb-NO" dirty="0"/>
              <a:t> </a:t>
            </a:r>
            <a:r>
              <a:rPr lang="nb-NO" dirty="0" err="1"/>
              <a:t>proportion</a:t>
            </a:r>
            <a:r>
              <a:rPr lang="nb-NO" dirty="0"/>
              <a:t> </a:t>
            </a:r>
            <a:r>
              <a:rPr lang="nb-NO" dirty="0" err="1"/>
              <a:t>receiving</a:t>
            </a:r>
            <a:r>
              <a:rPr lang="nb-NO" dirty="0"/>
              <a:t> </a:t>
            </a:r>
            <a:r>
              <a:rPr lang="nb-NO" dirty="0" err="1"/>
              <a:t>each</a:t>
            </a:r>
            <a:r>
              <a:rPr lang="nb-NO" dirty="0"/>
              <a:t> </a:t>
            </a:r>
            <a:r>
              <a:rPr lang="nb-NO" dirty="0" err="1"/>
              <a:t>version</a:t>
            </a:r>
            <a:r>
              <a:rPr lang="nb-NO" dirty="0"/>
              <a:t> </a:t>
            </a:r>
            <a:r>
              <a:rPr lang="nb-NO" dirty="0" err="1"/>
              <a:t>of</a:t>
            </a:r>
            <a:r>
              <a:rPr lang="nb-NO" dirty="0"/>
              <a:t> </a:t>
            </a:r>
            <a:r>
              <a:rPr lang="nb-NO" dirty="0" err="1"/>
              <a:t>the</a:t>
            </a:r>
            <a:r>
              <a:rPr lang="nb-NO" dirty="0"/>
              <a:t> </a:t>
            </a:r>
            <a:r>
              <a:rPr lang="nb-NO" dirty="0" err="1"/>
              <a:t>intervention</a:t>
            </a:r>
            <a:endParaRPr lang="nb-NO" dirty="0"/>
          </a:p>
        </p:txBody>
      </p:sp>
    </p:spTree>
    <p:extLst>
      <p:ext uri="{BB962C8B-B14F-4D97-AF65-F5344CB8AC3E}">
        <p14:creationId xmlns:p14="http://schemas.microsoft.com/office/powerpoint/2010/main" val="38817484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a:t>Causal</a:t>
            </a:r>
            <a:r>
              <a:rPr lang="nb-NO" dirty="0"/>
              <a:t> diagrams</a:t>
            </a:r>
            <a:br>
              <a:rPr lang="nb-NO" dirty="0"/>
            </a:br>
            <a:r>
              <a:rPr lang="nb-NO" dirty="0" err="1"/>
              <a:t>Directed</a:t>
            </a:r>
            <a:r>
              <a:rPr lang="nb-NO" dirty="0"/>
              <a:t> </a:t>
            </a:r>
            <a:r>
              <a:rPr lang="nb-NO" dirty="0" err="1"/>
              <a:t>Acyclic</a:t>
            </a:r>
            <a:r>
              <a:rPr lang="nb-NO" dirty="0"/>
              <a:t> Graphs (DAGs)</a:t>
            </a:r>
          </a:p>
        </p:txBody>
      </p:sp>
      <p:sp>
        <p:nvSpPr>
          <p:cNvPr id="3" name="Content Placeholder 2"/>
          <p:cNvSpPr>
            <a:spLocks noGrp="1"/>
          </p:cNvSpPr>
          <p:nvPr>
            <p:ph idx="1"/>
          </p:nvPr>
        </p:nvSpPr>
        <p:spPr/>
        <p:txBody>
          <a:bodyPr/>
          <a:lstStyle/>
          <a:p>
            <a:r>
              <a:rPr lang="nb-NO" dirty="0"/>
              <a:t>For a diagram to </a:t>
            </a:r>
            <a:r>
              <a:rPr lang="en-US" dirty="0"/>
              <a:t>represent</a:t>
            </a:r>
            <a:r>
              <a:rPr lang="nb-NO" dirty="0"/>
              <a:t> a </a:t>
            </a:r>
            <a:r>
              <a:rPr lang="nb-NO" dirty="0" err="1"/>
              <a:t>causal</a:t>
            </a:r>
            <a:r>
              <a:rPr lang="nb-NO" dirty="0"/>
              <a:t> </a:t>
            </a:r>
            <a:r>
              <a:rPr lang="en-US" dirty="0"/>
              <a:t>system, all common causes of any pair of variables must be included </a:t>
            </a:r>
            <a:r>
              <a:rPr lang="nb-NO" dirty="0"/>
              <a:t>in </a:t>
            </a:r>
            <a:r>
              <a:rPr lang="nb-NO" dirty="0" err="1"/>
              <a:t>the</a:t>
            </a:r>
            <a:r>
              <a:rPr lang="nb-NO" dirty="0"/>
              <a:t> diagram</a:t>
            </a:r>
          </a:p>
          <a:p>
            <a:pPr lvl="1"/>
            <a:r>
              <a:rPr lang="nb-NO" dirty="0"/>
              <a:t>This is huge undertaking!!!</a:t>
            </a:r>
          </a:p>
          <a:p>
            <a:pPr lvl="1"/>
            <a:r>
              <a:rPr lang="nb-NO" dirty="0"/>
              <a:t>It </a:t>
            </a:r>
            <a:r>
              <a:rPr lang="nb-NO" dirty="0" err="1"/>
              <a:t>can</a:t>
            </a:r>
            <a:r>
              <a:rPr lang="nb-NO" dirty="0"/>
              <a:t> be </a:t>
            </a:r>
            <a:r>
              <a:rPr lang="nb-NO" dirty="0" err="1"/>
              <a:t>difficult</a:t>
            </a:r>
            <a:r>
              <a:rPr lang="nb-NO" dirty="0"/>
              <a:t> to </a:t>
            </a:r>
            <a:r>
              <a:rPr lang="nb-NO" dirty="0" err="1"/>
              <a:t>identify</a:t>
            </a:r>
            <a:r>
              <a:rPr lang="nb-NO" dirty="0"/>
              <a:t> «</a:t>
            </a:r>
            <a:r>
              <a:rPr lang="nb-NO" dirty="0" err="1"/>
              <a:t>the</a:t>
            </a:r>
            <a:r>
              <a:rPr lang="nb-NO" dirty="0"/>
              <a:t> </a:t>
            </a:r>
            <a:r>
              <a:rPr lang="nb-NO" dirty="0" err="1"/>
              <a:t>correct</a:t>
            </a:r>
            <a:r>
              <a:rPr lang="nb-NO" dirty="0"/>
              <a:t> </a:t>
            </a:r>
            <a:r>
              <a:rPr lang="nb-NO" dirty="0" err="1"/>
              <a:t>model</a:t>
            </a:r>
            <a:r>
              <a:rPr lang="nb-NO" dirty="0"/>
              <a:t>»</a:t>
            </a:r>
          </a:p>
          <a:p>
            <a:pPr lvl="2"/>
            <a:r>
              <a:rPr lang="nb-NO" sz="1600" dirty="0"/>
              <a:t>Divergent </a:t>
            </a:r>
            <a:r>
              <a:rPr lang="nb-NO" sz="1600" dirty="0" err="1"/>
              <a:t>information</a:t>
            </a:r>
            <a:r>
              <a:rPr lang="nb-NO" sz="1600" dirty="0"/>
              <a:t> </a:t>
            </a:r>
            <a:r>
              <a:rPr lang="nb-NO" sz="1600" dirty="0" err="1"/>
              <a:t>on</a:t>
            </a:r>
            <a:r>
              <a:rPr lang="nb-NO" sz="1600" dirty="0"/>
              <a:t> </a:t>
            </a:r>
            <a:r>
              <a:rPr lang="nb-NO" sz="1600" dirty="0" err="1"/>
              <a:t>causal</a:t>
            </a:r>
            <a:r>
              <a:rPr lang="nb-NO" sz="1600" dirty="0"/>
              <a:t> relationships </a:t>
            </a:r>
            <a:r>
              <a:rPr lang="nb-NO" sz="1600" dirty="0" err="1"/>
              <a:t>between</a:t>
            </a:r>
            <a:r>
              <a:rPr lang="nb-NO" sz="1600" dirty="0"/>
              <a:t> variables (i.e. </a:t>
            </a:r>
            <a:r>
              <a:rPr lang="nb-NO" sz="1600" dirty="0" err="1"/>
              <a:t>what</a:t>
            </a:r>
            <a:r>
              <a:rPr lang="nb-NO" sz="1600" dirty="0"/>
              <a:t> is </a:t>
            </a:r>
            <a:r>
              <a:rPr lang="nb-NO" sz="1600" dirty="0" err="1"/>
              <a:t>the</a:t>
            </a:r>
            <a:r>
              <a:rPr lang="nb-NO" sz="1600" dirty="0"/>
              <a:t> </a:t>
            </a:r>
            <a:r>
              <a:rPr lang="nb-NO" sz="1600" dirty="0" err="1"/>
              <a:t>direction</a:t>
            </a:r>
            <a:r>
              <a:rPr lang="nb-NO" sz="1600" dirty="0"/>
              <a:t> of an </a:t>
            </a:r>
            <a:r>
              <a:rPr lang="nb-NO" sz="1600" dirty="0" err="1"/>
              <a:t>arrow</a:t>
            </a:r>
            <a:r>
              <a:rPr lang="nb-NO" sz="1600" dirty="0"/>
              <a:t>)</a:t>
            </a:r>
          </a:p>
          <a:p>
            <a:pPr lvl="3"/>
            <a:r>
              <a:rPr lang="en-US" sz="1600" dirty="0"/>
              <a:t>Consequence</a:t>
            </a:r>
            <a:r>
              <a:rPr lang="nb-NO" sz="1600" dirty="0"/>
              <a:t>: Draw and run </a:t>
            </a:r>
            <a:r>
              <a:rPr lang="nb-NO" sz="1600" dirty="0" err="1"/>
              <a:t>several</a:t>
            </a:r>
            <a:r>
              <a:rPr lang="nb-NO" sz="1600" dirty="0"/>
              <a:t> </a:t>
            </a:r>
            <a:r>
              <a:rPr lang="nb-NO" sz="1600" dirty="0" err="1"/>
              <a:t>models</a:t>
            </a:r>
            <a:r>
              <a:rPr lang="nb-NO" sz="1600" dirty="0"/>
              <a:t>!	</a:t>
            </a:r>
          </a:p>
        </p:txBody>
      </p:sp>
    </p:spTree>
    <p:extLst>
      <p:ext uri="{BB962C8B-B14F-4D97-AF65-F5344CB8AC3E}">
        <p14:creationId xmlns:p14="http://schemas.microsoft.com/office/powerpoint/2010/main" val="10130323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 &amp; terminology</a:t>
            </a:r>
          </a:p>
        </p:txBody>
      </p:sp>
      <p:sp>
        <p:nvSpPr>
          <p:cNvPr id="3" name="Content Placeholder 2"/>
          <p:cNvSpPr>
            <a:spLocks noGrp="1"/>
          </p:cNvSpPr>
          <p:nvPr>
            <p:ph idx="1"/>
          </p:nvPr>
        </p:nvSpPr>
        <p:spPr/>
        <p:txBody>
          <a:bodyPr>
            <a:normAutofit/>
          </a:bodyPr>
          <a:lstStyle/>
          <a:p>
            <a:endParaRPr lang="en-US" dirty="0">
              <a:sym typeface="Wingdings"/>
            </a:endParaRPr>
          </a:p>
          <a:p>
            <a:endParaRPr lang="en-US" dirty="0"/>
          </a:p>
          <a:p>
            <a:pPr marL="0" indent="0">
              <a:buNone/>
            </a:pPr>
            <a:r>
              <a:rPr lang="en-US" dirty="0"/>
              <a:t>	</a:t>
            </a:r>
            <a:r>
              <a:rPr lang="en-US" dirty="0">
                <a:solidFill>
                  <a:srgbClr val="FF0000"/>
                </a:solidFill>
              </a:rPr>
              <a:t>In statistical modeling</a:t>
            </a:r>
          </a:p>
          <a:p>
            <a:pPr lvl="1"/>
            <a:r>
              <a:rPr lang="en-US" dirty="0">
                <a:solidFill>
                  <a:srgbClr val="FF0000"/>
                </a:solidFill>
              </a:rPr>
              <a:t>A causal path will not induce bias – keep open</a:t>
            </a:r>
          </a:p>
          <a:p>
            <a:pPr lvl="1"/>
            <a:r>
              <a:rPr lang="en-US" dirty="0">
                <a:solidFill>
                  <a:srgbClr val="FF0000"/>
                </a:solidFill>
              </a:rPr>
              <a:t>A non-causal path will induce bias – try to close</a:t>
            </a:r>
          </a:p>
          <a:p>
            <a:pPr lvl="1"/>
            <a:endParaRPr lang="en-US" dirty="0">
              <a:solidFill>
                <a:srgbClr val="FF0000"/>
              </a:solidFill>
            </a:endParaRPr>
          </a:p>
          <a:p>
            <a:pPr lvl="1"/>
            <a:r>
              <a:rPr lang="en-US" dirty="0">
                <a:solidFill>
                  <a:srgbClr val="FF0000"/>
                </a:solidFill>
              </a:rPr>
              <a:t>Adjusting, stratifying or restricting (= Conditioning in DAG terminology) on a variable can close or open a path depending on the status of the variable</a:t>
            </a:r>
          </a:p>
        </p:txBody>
      </p:sp>
      <p:sp>
        <p:nvSpPr>
          <p:cNvPr id="4" name="Rectangle 3"/>
          <p:cNvSpPr/>
          <p:nvPr/>
        </p:nvSpPr>
        <p:spPr>
          <a:xfrm>
            <a:off x="670300" y="2132317"/>
            <a:ext cx="7563555" cy="2836333"/>
          </a:xfrm>
          <a:prstGeom prst="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670300" y="5357004"/>
            <a:ext cx="7563555" cy="369332"/>
          </a:xfrm>
          <a:prstGeom prst="rect">
            <a:avLst/>
          </a:prstGeom>
          <a:noFill/>
        </p:spPr>
        <p:txBody>
          <a:bodyPr wrap="square" rtlCol="0">
            <a:spAutoFit/>
          </a:bodyPr>
          <a:lstStyle/>
          <a:p>
            <a:r>
              <a:rPr lang="nb-NO" dirty="0" err="1"/>
              <a:t>What</a:t>
            </a:r>
            <a:r>
              <a:rPr lang="nb-NO" dirty="0"/>
              <a:t> is «</a:t>
            </a:r>
            <a:r>
              <a:rPr lang="nb-NO" dirty="0" err="1"/>
              <a:t>the</a:t>
            </a:r>
            <a:r>
              <a:rPr lang="nb-NO" dirty="0"/>
              <a:t> status </a:t>
            </a:r>
            <a:r>
              <a:rPr lang="nb-NO" dirty="0" err="1"/>
              <a:t>of</a:t>
            </a:r>
            <a:r>
              <a:rPr lang="nb-NO" dirty="0"/>
              <a:t> </a:t>
            </a:r>
            <a:r>
              <a:rPr lang="nb-NO" dirty="0" err="1"/>
              <a:t>the</a:t>
            </a:r>
            <a:r>
              <a:rPr lang="nb-NO" dirty="0"/>
              <a:t> variable» in a </a:t>
            </a:r>
            <a:r>
              <a:rPr lang="nb-NO" dirty="0" err="1"/>
              <a:t>statistical</a:t>
            </a:r>
            <a:r>
              <a:rPr lang="nb-NO" dirty="0"/>
              <a:t> </a:t>
            </a:r>
            <a:r>
              <a:rPr lang="nb-NO" dirty="0" err="1"/>
              <a:t>model</a:t>
            </a:r>
            <a:r>
              <a:rPr lang="nb-NO" dirty="0"/>
              <a:t>?</a:t>
            </a:r>
          </a:p>
        </p:txBody>
      </p:sp>
    </p:spTree>
    <p:extLst>
      <p:ext uri="{BB962C8B-B14F-4D97-AF65-F5344CB8AC3E}">
        <p14:creationId xmlns:p14="http://schemas.microsoft.com/office/powerpoint/2010/main" val="36104967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a:t>
            </a:r>
            <a:br>
              <a:rPr lang="en-US" dirty="0"/>
            </a:br>
            <a:r>
              <a:rPr lang="en-US" sz="2000" dirty="0"/>
              <a:t>Association and cause - basics</a:t>
            </a:r>
          </a:p>
        </p:txBody>
      </p:sp>
      <p:sp>
        <p:nvSpPr>
          <p:cNvPr id="7" name="TextBox 6"/>
          <p:cNvSpPr txBox="1"/>
          <p:nvPr/>
        </p:nvSpPr>
        <p:spPr>
          <a:xfrm rot="10800000" flipV="1">
            <a:off x="1368777" y="2265536"/>
            <a:ext cx="2173111" cy="369332"/>
          </a:xfrm>
          <a:prstGeom prst="rect">
            <a:avLst/>
          </a:prstGeom>
          <a:noFill/>
        </p:spPr>
        <p:txBody>
          <a:bodyPr wrap="square" rtlCol="0">
            <a:spAutoFit/>
          </a:bodyPr>
          <a:lstStyle/>
          <a:p>
            <a:r>
              <a:rPr lang="en-US" dirty="0"/>
              <a:t>A common cause </a:t>
            </a:r>
          </a:p>
        </p:txBody>
      </p:sp>
      <p:sp>
        <p:nvSpPr>
          <p:cNvPr id="9" name="TextBox 8"/>
          <p:cNvSpPr txBox="1"/>
          <p:nvPr/>
        </p:nvSpPr>
        <p:spPr>
          <a:xfrm rot="10800000" flipV="1">
            <a:off x="5084511" y="2280667"/>
            <a:ext cx="2476430" cy="369332"/>
          </a:xfrm>
          <a:prstGeom prst="rect">
            <a:avLst/>
          </a:prstGeom>
          <a:noFill/>
        </p:spPr>
        <p:txBody>
          <a:bodyPr wrap="square" rtlCol="0">
            <a:spAutoFit/>
          </a:bodyPr>
          <a:lstStyle/>
          <a:p>
            <a:r>
              <a:rPr lang="en-US" dirty="0"/>
              <a:t>Condition on smoking </a:t>
            </a:r>
          </a:p>
        </p:txBody>
      </p:sp>
      <p:sp>
        <p:nvSpPr>
          <p:cNvPr id="10" name="TextBox 9"/>
          <p:cNvSpPr txBox="1"/>
          <p:nvPr/>
        </p:nvSpPr>
        <p:spPr>
          <a:xfrm rot="10800000" flipV="1">
            <a:off x="1749777" y="2968270"/>
            <a:ext cx="1792110" cy="369332"/>
          </a:xfrm>
          <a:prstGeom prst="rect">
            <a:avLst/>
          </a:prstGeom>
          <a:noFill/>
        </p:spPr>
        <p:txBody>
          <a:bodyPr wrap="square" rtlCol="0">
            <a:spAutoFit/>
          </a:bodyPr>
          <a:lstStyle/>
          <a:p>
            <a:r>
              <a:rPr lang="en-US" dirty="0"/>
              <a:t>Smoking</a:t>
            </a:r>
          </a:p>
        </p:txBody>
      </p:sp>
      <p:sp>
        <p:nvSpPr>
          <p:cNvPr id="11" name="TextBox 10"/>
          <p:cNvSpPr txBox="1"/>
          <p:nvPr/>
        </p:nvSpPr>
        <p:spPr>
          <a:xfrm rot="10800000" flipV="1">
            <a:off x="5729109" y="2968270"/>
            <a:ext cx="1690509" cy="369332"/>
          </a:xfrm>
          <a:prstGeom prst="rect">
            <a:avLst/>
          </a:prstGeom>
          <a:noFill/>
        </p:spPr>
        <p:txBody>
          <a:bodyPr wrap="square" rtlCol="0">
            <a:spAutoFit/>
          </a:bodyPr>
          <a:lstStyle/>
          <a:p>
            <a:r>
              <a:rPr lang="en-US" dirty="0"/>
              <a:t>Smoking</a:t>
            </a:r>
          </a:p>
        </p:txBody>
      </p:sp>
      <p:sp>
        <p:nvSpPr>
          <p:cNvPr id="12" name="Rectangle 11"/>
          <p:cNvSpPr/>
          <p:nvPr/>
        </p:nvSpPr>
        <p:spPr>
          <a:xfrm>
            <a:off x="5729110" y="2968270"/>
            <a:ext cx="931334" cy="369332"/>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 name="Straight Arrow Connector 13"/>
          <p:cNvCxnSpPr/>
          <p:nvPr/>
        </p:nvCxnSpPr>
        <p:spPr>
          <a:xfrm flipH="1">
            <a:off x="1368776" y="3556000"/>
            <a:ext cx="592668" cy="64911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a:off x="2243667" y="3556000"/>
            <a:ext cx="543277" cy="64911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931333" y="4318000"/>
            <a:ext cx="818443" cy="369332"/>
          </a:xfrm>
          <a:prstGeom prst="rect">
            <a:avLst/>
          </a:prstGeom>
          <a:noFill/>
        </p:spPr>
        <p:txBody>
          <a:bodyPr wrap="square" rtlCol="0">
            <a:spAutoFit/>
          </a:bodyPr>
          <a:lstStyle/>
          <a:p>
            <a:r>
              <a:rPr lang="en-US" dirty="0"/>
              <a:t>YF</a:t>
            </a:r>
          </a:p>
        </p:txBody>
      </p:sp>
      <p:sp>
        <p:nvSpPr>
          <p:cNvPr id="19" name="TextBox 18"/>
          <p:cNvSpPr txBox="1"/>
          <p:nvPr/>
        </p:nvSpPr>
        <p:spPr>
          <a:xfrm>
            <a:off x="2786944" y="4318000"/>
            <a:ext cx="493889" cy="369332"/>
          </a:xfrm>
          <a:prstGeom prst="rect">
            <a:avLst/>
          </a:prstGeom>
          <a:noFill/>
        </p:spPr>
        <p:txBody>
          <a:bodyPr wrap="square" rtlCol="0">
            <a:spAutoFit/>
          </a:bodyPr>
          <a:lstStyle/>
          <a:p>
            <a:r>
              <a:rPr lang="en-US" dirty="0"/>
              <a:t>LC</a:t>
            </a:r>
          </a:p>
        </p:txBody>
      </p:sp>
      <p:grpSp>
        <p:nvGrpSpPr>
          <p:cNvPr id="23" name="Group 40"/>
          <p:cNvGrpSpPr>
            <a:grpSpLocks/>
          </p:cNvGrpSpPr>
          <p:nvPr/>
        </p:nvGrpSpPr>
        <p:grpSpPr bwMode="auto">
          <a:xfrm>
            <a:off x="1210730" y="4701769"/>
            <a:ext cx="1823159" cy="598487"/>
            <a:chOff x="645" y="2019"/>
            <a:chExt cx="1373" cy="377"/>
          </a:xfrm>
        </p:grpSpPr>
        <p:cxnSp>
          <p:nvCxnSpPr>
            <p:cNvPr id="24" name="AutoShape 34"/>
            <p:cNvCxnSpPr>
              <a:cxnSpLocks noChangeShapeType="1"/>
            </p:cNvCxnSpPr>
            <p:nvPr/>
          </p:nvCxnSpPr>
          <p:spPr bwMode="auto">
            <a:xfrm rot="16200000" flipH="1">
              <a:off x="1331" y="1333"/>
              <a:ext cx="1" cy="1373"/>
            </a:xfrm>
            <a:prstGeom prst="curvedConnector3">
              <a:avLst>
                <a:gd name="adj1" fmla="val 32300009"/>
              </a:avLst>
            </a:prstGeom>
            <a:noFill/>
            <a:ln w="19050">
              <a:solidFill>
                <a:schemeClr val="tx1"/>
              </a:solidFill>
              <a:prstDash val="sysDot"/>
              <a:round/>
              <a:headEnd type="arrow" w="lg" len="med"/>
              <a:tailEnd type="arrow" w="lg" len="med"/>
            </a:ln>
            <a:extLst>
              <a:ext uri="{909E8E84-426E-40dd-AFC4-6F175D3DCCD1}">
                <a14:hiddenFill xmlns:a14="http://schemas.microsoft.com/office/drawing/2010/main" xmlns="">
                  <a:noFill/>
                </a14:hiddenFill>
              </a:ext>
            </a:extLst>
          </p:spPr>
        </p:cxnSp>
        <p:sp>
          <p:nvSpPr>
            <p:cNvPr id="25" name="TextBox 47"/>
            <p:cNvSpPr txBox="1">
              <a:spLocks noChangeArrowheads="1"/>
            </p:cNvSpPr>
            <p:nvPr/>
          </p:nvSpPr>
          <p:spPr bwMode="auto">
            <a:xfrm>
              <a:off x="1216" y="2069"/>
              <a:ext cx="244" cy="3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prstDash val="sysDot"/>
                  <a:miter lim="800000"/>
                  <a:headEnd/>
                  <a:tailEnd/>
                </a14:hiddenLine>
              </a:ext>
            </a:extLst>
          </p:spPr>
          <p:txBody>
            <a:bodyPr wrap="none">
              <a:spAutoFit/>
            </a:bodyPr>
            <a:lstStyle>
              <a:lvl1pPr algn="ctr" eaLnBrk="0" hangingPunct="0">
                <a:defRPr sz="2400">
                  <a:solidFill>
                    <a:srgbClr val="154987"/>
                  </a:solidFill>
                  <a:latin typeface="Arial" pitchFamily="34" charset="0"/>
                </a:defRPr>
              </a:lvl1pPr>
              <a:lvl2pPr marL="742950" indent="-285750" algn="ctr" eaLnBrk="0" hangingPunct="0">
                <a:defRPr sz="2400">
                  <a:solidFill>
                    <a:srgbClr val="154987"/>
                  </a:solidFill>
                  <a:latin typeface="Arial" pitchFamily="34" charset="0"/>
                </a:defRPr>
              </a:lvl2pPr>
              <a:lvl3pPr marL="1143000" indent="-228600" algn="ctr" eaLnBrk="0" hangingPunct="0">
                <a:defRPr sz="2400">
                  <a:solidFill>
                    <a:srgbClr val="154987"/>
                  </a:solidFill>
                  <a:latin typeface="Arial" pitchFamily="34" charset="0"/>
                </a:defRPr>
              </a:lvl3pPr>
              <a:lvl4pPr marL="1600200" indent="-228600" algn="ctr" eaLnBrk="0" hangingPunct="0">
                <a:defRPr sz="2400">
                  <a:solidFill>
                    <a:srgbClr val="154987"/>
                  </a:solidFill>
                  <a:latin typeface="Arial" pitchFamily="34" charset="0"/>
                </a:defRPr>
              </a:lvl4pPr>
              <a:lvl5pPr marL="2057400" indent="-228600" algn="ctr" eaLnBrk="0" hangingPunct="0">
                <a:defRPr sz="2400">
                  <a:solidFill>
                    <a:srgbClr val="154987"/>
                  </a:solidFill>
                  <a:latin typeface="Arial" pitchFamily="34" charset="0"/>
                </a:defRPr>
              </a:lvl5pPr>
              <a:lvl6pPr marL="2514600" indent="-228600" algn="ctr" eaLnBrk="0" fontAlgn="base" hangingPunct="0">
                <a:spcBef>
                  <a:spcPct val="0"/>
                </a:spcBef>
                <a:spcAft>
                  <a:spcPct val="0"/>
                </a:spcAft>
                <a:defRPr sz="2400">
                  <a:solidFill>
                    <a:srgbClr val="154987"/>
                  </a:solidFill>
                  <a:latin typeface="Arial" pitchFamily="34" charset="0"/>
                </a:defRPr>
              </a:lvl6pPr>
              <a:lvl7pPr marL="2971800" indent="-228600" algn="ctr" eaLnBrk="0" fontAlgn="base" hangingPunct="0">
                <a:spcBef>
                  <a:spcPct val="0"/>
                </a:spcBef>
                <a:spcAft>
                  <a:spcPct val="0"/>
                </a:spcAft>
                <a:defRPr sz="2400">
                  <a:solidFill>
                    <a:srgbClr val="154987"/>
                  </a:solidFill>
                  <a:latin typeface="Arial" pitchFamily="34" charset="0"/>
                </a:defRPr>
              </a:lvl7pPr>
              <a:lvl8pPr marL="3429000" indent="-228600" algn="ctr" eaLnBrk="0" fontAlgn="base" hangingPunct="0">
                <a:spcBef>
                  <a:spcPct val="0"/>
                </a:spcBef>
                <a:spcAft>
                  <a:spcPct val="0"/>
                </a:spcAft>
                <a:defRPr sz="2400">
                  <a:solidFill>
                    <a:srgbClr val="154987"/>
                  </a:solidFill>
                  <a:latin typeface="Arial" pitchFamily="34" charset="0"/>
                </a:defRPr>
              </a:lvl8pPr>
              <a:lvl9pPr marL="3886200" indent="-228600" algn="ctr" eaLnBrk="0" fontAlgn="base" hangingPunct="0">
                <a:spcBef>
                  <a:spcPct val="0"/>
                </a:spcBef>
                <a:spcAft>
                  <a:spcPct val="0"/>
                </a:spcAft>
                <a:defRPr sz="2400">
                  <a:solidFill>
                    <a:srgbClr val="154987"/>
                  </a:solidFill>
                  <a:latin typeface="Arial" pitchFamily="34" charset="0"/>
                </a:defRPr>
              </a:lvl9pPr>
            </a:lstStyle>
            <a:p>
              <a:pPr algn="l"/>
              <a:r>
                <a:rPr lang="en-US" sz="2800" b="1" dirty="0">
                  <a:solidFill>
                    <a:srgbClr val="FF0000"/>
                  </a:solidFill>
                  <a:latin typeface="Times New Roman" pitchFamily="18" charset="0"/>
                </a:rPr>
                <a:t>+</a:t>
              </a:r>
            </a:p>
          </p:txBody>
        </p:sp>
      </p:grpSp>
      <p:sp>
        <p:nvSpPr>
          <p:cNvPr id="26" name="TextBox 47"/>
          <p:cNvSpPr txBox="1">
            <a:spLocks noChangeArrowheads="1"/>
          </p:cNvSpPr>
          <p:nvPr/>
        </p:nvSpPr>
        <p:spPr bwMode="auto">
          <a:xfrm>
            <a:off x="1196618" y="3371769"/>
            <a:ext cx="323999"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prstDash val="sysDot"/>
                <a:miter lim="800000"/>
                <a:headEnd/>
                <a:tailEnd/>
              </a14:hiddenLine>
            </a:ext>
          </a:extLst>
        </p:spPr>
        <p:txBody>
          <a:bodyPr wrap="none">
            <a:spAutoFit/>
          </a:bodyPr>
          <a:lstStyle>
            <a:lvl1pPr algn="ctr" eaLnBrk="0" hangingPunct="0">
              <a:defRPr sz="2400">
                <a:solidFill>
                  <a:srgbClr val="154987"/>
                </a:solidFill>
                <a:latin typeface="Arial" pitchFamily="34" charset="0"/>
              </a:defRPr>
            </a:lvl1pPr>
            <a:lvl2pPr marL="742950" indent="-285750" algn="ctr" eaLnBrk="0" hangingPunct="0">
              <a:defRPr sz="2400">
                <a:solidFill>
                  <a:srgbClr val="154987"/>
                </a:solidFill>
                <a:latin typeface="Arial" pitchFamily="34" charset="0"/>
              </a:defRPr>
            </a:lvl2pPr>
            <a:lvl3pPr marL="1143000" indent="-228600" algn="ctr" eaLnBrk="0" hangingPunct="0">
              <a:defRPr sz="2400">
                <a:solidFill>
                  <a:srgbClr val="154987"/>
                </a:solidFill>
                <a:latin typeface="Arial" pitchFamily="34" charset="0"/>
              </a:defRPr>
            </a:lvl3pPr>
            <a:lvl4pPr marL="1600200" indent="-228600" algn="ctr" eaLnBrk="0" hangingPunct="0">
              <a:defRPr sz="2400">
                <a:solidFill>
                  <a:srgbClr val="154987"/>
                </a:solidFill>
                <a:latin typeface="Arial" pitchFamily="34" charset="0"/>
              </a:defRPr>
            </a:lvl4pPr>
            <a:lvl5pPr marL="2057400" indent="-228600" algn="ctr" eaLnBrk="0" hangingPunct="0">
              <a:defRPr sz="2400">
                <a:solidFill>
                  <a:srgbClr val="154987"/>
                </a:solidFill>
                <a:latin typeface="Arial" pitchFamily="34" charset="0"/>
              </a:defRPr>
            </a:lvl5pPr>
            <a:lvl6pPr marL="2514600" indent="-228600" algn="ctr" eaLnBrk="0" fontAlgn="base" hangingPunct="0">
              <a:spcBef>
                <a:spcPct val="0"/>
              </a:spcBef>
              <a:spcAft>
                <a:spcPct val="0"/>
              </a:spcAft>
              <a:defRPr sz="2400">
                <a:solidFill>
                  <a:srgbClr val="154987"/>
                </a:solidFill>
                <a:latin typeface="Arial" pitchFamily="34" charset="0"/>
              </a:defRPr>
            </a:lvl6pPr>
            <a:lvl7pPr marL="2971800" indent="-228600" algn="ctr" eaLnBrk="0" fontAlgn="base" hangingPunct="0">
              <a:spcBef>
                <a:spcPct val="0"/>
              </a:spcBef>
              <a:spcAft>
                <a:spcPct val="0"/>
              </a:spcAft>
              <a:defRPr sz="2400">
                <a:solidFill>
                  <a:srgbClr val="154987"/>
                </a:solidFill>
                <a:latin typeface="Arial" pitchFamily="34" charset="0"/>
              </a:defRPr>
            </a:lvl7pPr>
            <a:lvl8pPr marL="3429000" indent="-228600" algn="ctr" eaLnBrk="0" fontAlgn="base" hangingPunct="0">
              <a:spcBef>
                <a:spcPct val="0"/>
              </a:spcBef>
              <a:spcAft>
                <a:spcPct val="0"/>
              </a:spcAft>
              <a:defRPr sz="2400">
                <a:solidFill>
                  <a:srgbClr val="154987"/>
                </a:solidFill>
                <a:latin typeface="Arial" pitchFamily="34" charset="0"/>
              </a:defRPr>
            </a:lvl8pPr>
            <a:lvl9pPr marL="3886200" indent="-228600" algn="ctr" eaLnBrk="0" fontAlgn="base" hangingPunct="0">
              <a:spcBef>
                <a:spcPct val="0"/>
              </a:spcBef>
              <a:spcAft>
                <a:spcPct val="0"/>
              </a:spcAft>
              <a:defRPr sz="2400">
                <a:solidFill>
                  <a:srgbClr val="154987"/>
                </a:solidFill>
                <a:latin typeface="Arial" pitchFamily="34" charset="0"/>
              </a:defRPr>
            </a:lvl9pPr>
          </a:lstStyle>
          <a:p>
            <a:pPr algn="l"/>
            <a:r>
              <a:rPr lang="en-US" sz="2800" b="1" dirty="0">
                <a:solidFill>
                  <a:srgbClr val="FF0000"/>
                </a:solidFill>
                <a:latin typeface="Times New Roman" pitchFamily="18" charset="0"/>
              </a:rPr>
              <a:t>+</a:t>
            </a:r>
          </a:p>
        </p:txBody>
      </p:sp>
      <p:sp>
        <p:nvSpPr>
          <p:cNvPr id="27" name="TextBox 47"/>
          <p:cNvSpPr txBox="1">
            <a:spLocks noChangeArrowheads="1"/>
          </p:cNvSpPr>
          <p:nvPr/>
        </p:nvSpPr>
        <p:spPr bwMode="auto">
          <a:xfrm>
            <a:off x="2709890" y="3371769"/>
            <a:ext cx="323999"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prstDash val="sysDot"/>
                <a:miter lim="800000"/>
                <a:headEnd/>
                <a:tailEnd/>
              </a14:hiddenLine>
            </a:ext>
          </a:extLst>
        </p:spPr>
        <p:txBody>
          <a:bodyPr wrap="none">
            <a:spAutoFit/>
          </a:bodyPr>
          <a:lstStyle>
            <a:lvl1pPr algn="ctr" eaLnBrk="0" hangingPunct="0">
              <a:defRPr sz="2400">
                <a:solidFill>
                  <a:srgbClr val="154987"/>
                </a:solidFill>
                <a:latin typeface="Arial" pitchFamily="34" charset="0"/>
              </a:defRPr>
            </a:lvl1pPr>
            <a:lvl2pPr marL="742950" indent="-285750" algn="ctr" eaLnBrk="0" hangingPunct="0">
              <a:defRPr sz="2400">
                <a:solidFill>
                  <a:srgbClr val="154987"/>
                </a:solidFill>
                <a:latin typeface="Arial" pitchFamily="34" charset="0"/>
              </a:defRPr>
            </a:lvl2pPr>
            <a:lvl3pPr marL="1143000" indent="-228600" algn="ctr" eaLnBrk="0" hangingPunct="0">
              <a:defRPr sz="2400">
                <a:solidFill>
                  <a:srgbClr val="154987"/>
                </a:solidFill>
                <a:latin typeface="Arial" pitchFamily="34" charset="0"/>
              </a:defRPr>
            </a:lvl3pPr>
            <a:lvl4pPr marL="1600200" indent="-228600" algn="ctr" eaLnBrk="0" hangingPunct="0">
              <a:defRPr sz="2400">
                <a:solidFill>
                  <a:srgbClr val="154987"/>
                </a:solidFill>
                <a:latin typeface="Arial" pitchFamily="34" charset="0"/>
              </a:defRPr>
            </a:lvl4pPr>
            <a:lvl5pPr marL="2057400" indent="-228600" algn="ctr" eaLnBrk="0" hangingPunct="0">
              <a:defRPr sz="2400">
                <a:solidFill>
                  <a:srgbClr val="154987"/>
                </a:solidFill>
                <a:latin typeface="Arial" pitchFamily="34" charset="0"/>
              </a:defRPr>
            </a:lvl5pPr>
            <a:lvl6pPr marL="2514600" indent="-228600" algn="ctr" eaLnBrk="0" fontAlgn="base" hangingPunct="0">
              <a:spcBef>
                <a:spcPct val="0"/>
              </a:spcBef>
              <a:spcAft>
                <a:spcPct val="0"/>
              </a:spcAft>
              <a:defRPr sz="2400">
                <a:solidFill>
                  <a:srgbClr val="154987"/>
                </a:solidFill>
                <a:latin typeface="Arial" pitchFamily="34" charset="0"/>
              </a:defRPr>
            </a:lvl6pPr>
            <a:lvl7pPr marL="2971800" indent="-228600" algn="ctr" eaLnBrk="0" fontAlgn="base" hangingPunct="0">
              <a:spcBef>
                <a:spcPct val="0"/>
              </a:spcBef>
              <a:spcAft>
                <a:spcPct val="0"/>
              </a:spcAft>
              <a:defRPr sz="2400">
                <a:solidFill>
                  <a:srgbClr val="154987"/>
                </a:solidFill>
                <a:latin typeface="Arial" pitchFamily="34" charset="0"/>
              </a:defRPr>
            </a:lvl7pPr>
            <a:lvl8pPr marL="3429000" indent="-228600" algn="ctr" eaLnBrk="0" fontAlgn="base" hangingPunct="0">
              <a:spcBef>
                <a:spcPct val="0"/>
              </a:spcBef>
              <a:spcAft>
                <a:spcPct val="0"/>
              </a:spcAft>
              <a:defRPr sz="2400">
                <a:solidFill>
                  <a:srgbClr val="154987"/>
                </a:solidFill>
                <a:latin typeface="Arial" pitchFamily="34" charset="0"/>
              </a:defRPr>
            </a:lvl8pPr>
            <a:lvl9pPr marL="3886200" indent="-228600" algn="ctr" eaLnBrk="0" fontAlgn="base" hangingPunct="0">
              <a:spcBef>
                <a:spcPct val="0"/>
              </a:spcBef>
              <a:spcAft>
                <a:spcPct val="0"/>
              </a:spcAft>
              <a:defRPr sz="2400">
                <a:solidFill>
                  <a:srgbClr val="154987"/>
                </a:solidFill>
                <a:latin typeface="Arial" pitchFamily="34" charset="0"/>
              </a:defRPr>
            </a:lvl9pPr>
          </a:lstStyle>
          <a:p>
            <a:pPr algn="l"/>
            <a:r>
              <a:rPr lang="en-US" sz="2800" b="1" dirty="0">
                <a:solidFill>
                  <a:srgbClr val="FF0000"/>
                </a:solidFill>
                <a:latin typeface="Times New Roman" pitchFamily="18" charset="0"/>
              </a:rPr>
              <a:t>+</a:t>
            </a:r>
          </a:p>
        </p:txBody>
      </p:sp>
      <p:cxnSp>
        <p:nvCxnSpPr>
          <p:cNvPr id="28" name="Straight Arrow Connector 27"/>
          <p:cNvCxnSpPr/>
          <p:nvPr/>
        </p:nvCxnSpPr>
        <p:spPr>
          <a:xfrm flipH="1">
            <a:off x="5432776" y="3608659"/>
            <a:ext cx="592668" cy="64911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a:off x="6258279" y="3594548"/>
            <a:ext cx="543277" cy="64911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5246511" y="4369805"/>
            <a:ext cx="620886" cy="369332"/>
          </a:xfrm>
          <a:prstGeom prst="rect">
            <a:avLst/>
          </a:prstGeom>
          <a:noFill/>
        </p:spPr>
        <p:txBody>
          <a:bodyPr wrap="square" rtlCol="0">
            <a:spAutoFit/>
          </a:bodyPr>
          <a:lstStyle/>
          <a:p>
            <a:r>
              <a:rPr lang="en-US" dirty="0"/>
              <a:t>YF</a:t>
            </a:r>
          </a:p>
        </p:txBody>
      </p:sp>
      <p:sp>
        <p:nvSpPr>
          <p:cNvPr id="31" name="TextBox 30"/>
          <p:cNvSpPr txBox="1"/>
          <p:nvPr/>
        </p:nvSpPr>
        <p:spPr>
          <a:xfrm>
            <a:off x="6554611" y="4411812"/>
            <a:ext cx="493889" cy="369332"/>
          </a:xfrm>
          <a:prstGeom prst="rect">
            <a:avLst/>
          </a:prstGeom>
          <a:noFill/>
        </p:spPr>
        <p:txBody>
          <a:bodyPr wrap="square" rtlCol="0">
            <a:spAutoFit/>
          </a:bodyPr>
          <a:lstStyle/>
          <a:p>
            <a:r>
              <a:rPr lang="en-US" dirty="0"/>
              <a:t>LC</a:t>
            </a:r>
          </a:p>
        </p:txBody>
      </p:sp>
      <p:sp>
        <p:nvSpPr>
          <p:cNvPr id="32" name="TextBox 31"/>
          <p:cNvSpPr txBox="1"/>
          <p:nvPr/>
        </p:nvSpPr>
        <p:spPr>
          <a:xfrm>
            <a:off x="670300" y="5300256"/>
            <a:ext cx="7768144" cy="1095685"/>
          </a:xfrm>
          <a:prstGeom prst="rect">
            <a:avLst/>
          </a:prstGeom>
          <a:noFill/>
        </p:spPr>
        <p:txBody>
          <a:bodyPr wrap="square" rtlCol="0">
            <a:spAutoFit/>
          </a:bodyPr>
          <a:lstStyle/>
          <a:p>
            <a:pPr marL="285750" indent="-285750">
              <a:lnSpc>
                <a:spcPct val="90000"/>
              </a:lnSpc>
              <a:spcBef>
                <a:spcPct val="0"/>
              </a:spcBef>
              <a:buFont typeface="Arial"/>
              <a:buChar char="•"/>
            </a:pPr>
            <a:r>
              <a:rPr lang="en-US" sz="2400" dirty="0">
                <a:solidFill>
                  <a:srgbClr val="000000"/>
                </a:solidFill>
              </a:rPr>
              <a:t>A confounder induces an association between its effects</a:t>
            </a:r>
          </a:p>
          <a:p>
            <a:pPr marL="285750" indent="-285750">
              <a:lnSpc>
                <a:spcPct val="90000"/>
              </a:lnSpc>
              <a:spcBef>
                <a:spcPct val="0"/>
              </a:spcBef>
              <a:buFont typeface="Arial"/>
              <a:buChar char="•"/>
            </a:pPr>
            <a:r>
              <a:rPr lang="en-US" sz="2400" dirty="0">
                <a:solidFill>
                  <a:srgbClr val="000000"/>
                </a:solidFill>
              </a:rPr>
              <a:t>Conditioning (= restrict, stratify, adjust) on a confounder removes the association</a:t>
            </a:r>
          </a:p>
        </p:txBody>
      </p:sp>
      <p:sp>
        <p:nvSpPr>
          <p:cNvPr id="33" name="TextBox 47"/>
          <p:cNvSpPr txBox="1">
            <a:spLocks noChangeArrowheads="1"/>
          </p:cNvSpPr>
          <p:nvPr/>
        </p:nvSpPr>
        <p:spPr bwMode="auto">
          <a:xfrm>
            <a:off x="5084511" y="3371769"/>
            <a:ext cx="323999"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prstDash val="sysDot"/>
                <a:miter lim="800000"/>
                <a:headEnd/>
                <a:tailEnd/>
              </a14:hiddenLine>
            </a:ext>
          </a:extLst>
        </p:spPr>
        <p:txBody>
          <a:bodyPr wrap="none">
            <a:spAutoFit/>
          </a:bodyPr>
          <a:lstStyle>
            <a:lvl1pPr algn="ctr" eaLnBrk="0" hangingPunct="0">
              <a:defRPr sz="2400">
                <a:solidFill>
                  <a:srgbClr val="154987"/>
                </a:solidFill>
                <a:latin typeface="Arial" pitchFamily="34" charset="0"/>
              </a:defRPr>
            </a:lvl1pPr>
            <a:lvl2pPr marL="742950" indent="-285750" algn="ctr" eaLnBrk="0" hangingPunct="0">
              <a:defRPr sz="2400">
                <a:solidFill>
                  <a:srgbClr val="154987"/>
                </a:solidFill>
                <a:latin typeface="Arial" pitchFamily="34" charset="0"/>
              </a:defRPr>
            </a:lvl2pPr>
            <a:lvl3pPr marL="1143000" indent="-228600" algn="ctr" eaLnBrk="0" hangingPunct="0">
              <a:defRPr sz="2400">
                <a:solidFill>
                  <a:srgbClr val="154987"/>
                </a:solidFill>
                <a:latin typeface="Arial" pitchFamily="34" charset="0"/>
              </a:defRPr>
            </a:lvl3pPr>
            <a:lvl4pPr marL="1600200" indent="-228600" algn="ctr" eaLnBrk="0" hangingPunct="0">
              <a:defRPr sz="2400">
                <a:solidFill>
                  <a:srgbClr val="154987"/>
                </a:solidFill>
                <a:latin typeface="Arial" pitchFamily="34" charset="0"/>
              </a:defRPr>
            </a:lvl4pPr>
            <a:lvl5pPr marL="2057400" indent="-228600" algn="ctr" eaLnBrk="0" hangingPunct="0">
              <a:defRPr sz="2400">
                <a:solidFill>
                  <a:srgbClr val="154987"/>
                </a:solidFill>
                <a:latin typeface="Arial" pitchFamily="34" charset="0"/>
              </a:defRPr>
            </a:lvl5pPr>
            <a:lvl6pPr marL="2514600" indent="-228600" algn="ctr" eaLnBrk="0" fontAlgn="base" hangingPunct="0">
              <a:spcBef>
                <a:spcPct val="0"/>
              </a:spcBef>
              <a:spcAft>
                <a:spcPct val="0"/>
              </a:spcAft>
              <a:defRPr sz="2400">
                <a:solidFill>
                  <a:srgbClr val="154987"/>
                </a:solidFill>
                <a:latin typeface="Arial" pitchFamily="34" charset="0"/>
              </a:defRPr>
            </a:lvl6pPr>
            <a:lvl7pPr marL="2971800" indent="-228600" algn="ctr" eaLnBrk="0" fontAlgn="base" hangingPunct="0">
              <a:spcBef>
                <a:spcPct val="0"/>
              </a:spcBef>
              <a:spcAft>
                <a:spcPct val="0"/>
              </a:spcAft>
              <a:defRPr sz="2400">
                <a:solidFill>
                  <a:srgbClr val="154987"/>
                </a:solidFill>
                <a:latin typeface="Arial" pitchFamily="34" charset="0"/>
              </a:defRPr>
            </a:lvl7pPr>
            <a:lvl8pPr marL="3429000" indent="-228600" algn="ctr" eaLnBrk="0" fontAlgn="base" hangingPunct="0">
              <a:spcBef>
                <a:spcPct val="0"/>
              </a:spcBef>
              <a:spcAft>
                <a:spcPct val="0"/>
              </a:spcAft>
              <a:defRPr sz="2400">
                <a:solidFill>
                  <a:srgbClr val="154987"/>
                </a:solidFill>
                <a:latin typeface="Arial" pitchFamily="34" charset="0"/>
              </a:defRPr>
            </a:lvl8pPr>
            <a:lvl9pPr marL="3886200" indent="-228600" algn="ctr" eaLnBrk="0" fontAlgn="base" hangingPunct="0">
              <a:spcBef>
                <a:spcPct val="0"/>
              </a:spcBef>
              <a:spcAft>
                <a:spcPct val="0"/>
              </a:spcAft>
              <a:defRPr sz="2400">
                <a:solidFill>
                  <a:srgbClr val="154987"/>
                </a:solidFill>
                <a:latin typeface="Arial" pitchFamily="34" charset="0"/>
              </a:defRPr>
            </a:lvl9pPr>
          </a:lstStyle>
          <a:p>
            <a:pPr algn="l"/>
            <a:r>
              <a:rPr lang="en-US" sz="2800" b="1" dirty="0">
                <a:solidFill>
                  <a:srgbClr val="FF0000"/>
                </a:solidFill>
                <a:latin typeface="Times New Roman" pitchFamily="18" charset="0"/>
              </a:rPr>
              <a:t>+</a:t>
            </a:r>
          </a:p>
        </p:txBody>
      </p:sp>
      <p:sp>
        <p:nvSpPr>
          <p:cNvPr id="34" name="TextBox 47"/>
          <p:cNvSpPr txBox="1">
            <a:spLocks noChangeArrowheads="1"/>
          </p:cNvSpPr>
          <p:nvPr/>
        </p:nvSpPr>
        <p:spPr bwMode="auto">
          <a:xfrm>
            <a:off x="6886500" y="3337603"/>
            <a:ext cx="323999"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prstDash val="sysDot"/>
                <a:miter lim="800000"/>
                <a:headEnd/>
                <a:tailEnd/>
              </a14:hiddenLine>
            </a:ext>
          </a:extLst>
        </p:spPr>
        <p:txBody>
          <a:bodyPr wrap="none">
            <a:spAutoFit/>
          </a:bodyPr>
          <a:lstStyle>
            <a:lvl1pPr algn="ctr" eaLnBrk="0" hangingPunct="0">
              <a:defRPr sz="2400">
                <a:solidFill>
                  <a:srgbClr val="154987"/>
                </a:solidFill>
                <a:latin typeface="Arial" pitchFamily="34" charset="0"/>
              </a:defRPr>
            </a:lvl1pPr>
            <a:lvl2pPr marL="742950" indent="-285750" algn="ctr" eaLnBrk="0" hangingPunct="0">
              <a:defRPr sz="2400">
                <a:solidFill>
                  <a:srgbClr val="154987"/>
                </a:solidFill>
                <a:latin typeface="Arial" pitchFamily="34" charset="0"/>
              </a:defRPr>
            </a:lvl2pPr>
            <a:lvl3pPr marL="1143000" indent="-228600" algn="ctr" eaLnBrk="0" hangingPunct="0">
              <a:defRPr sz="2400">
                <a:solidFill>
                  <a:srgbClr val="154987"/>
                </a:solidFill>
                <a:latin typeface="Arial" pitchFamily="34" charset="0"/>
              </a:defRPr>
            </a:lvl3pPr>
            <a:lvl4pPr marL="1600200" indent="-228600" algn="ctr" eaLnBrk="0" hangingPunct="0">
              <a:defRPr sz="2400">
                <a:solidFill>
                  <a:srgbClr val="154987"/>
                </a:solidFill>
                <a:latin typeface="Arial" pitchFamily="34" charset="0"/>
              </a:defRPr>
            </a:lvl4pPr>
            <a:lvl5pPr marL="2057400" indent="-228600" algn="ctr" eaLnBrk="0" hangingPunct="0">
              <a:defRPr sz="2400">
                <a:solidFill>
                  <a:srgbClr val="154987"/>
                </a:solidFill>
                <a:latin typeface="Arial" pitchFamily="34" charset="0"/>
              </a:defRPr>
            </a:lvl5pPr>
            <a:lvl6pPr marL="2514600" indent="-228600" algn="ctr" eaLnBrk="0" fontAlgn="base" hangingPunct="0">
              <a:spcBef>
                <a:spcPct val="0"/>
              </a:spcBef>
              <a:spcAft>
                <a:spcPct val="0"/>
              </a:spcAft>
              <a:defRPr sz="2400">
                <a:solidFill>
                  <a:srgbClr val="154987"/>
                </a:solidFill>
                <a:latin typeface="Arial" pitchFamily="34" charset="0"/>
              </a:defRPr>
            </a:lvl6pPr>
            <a:lvl7pPr marL="2971800" indent="-228600" algn="ctr" eaLnBrk="0" fontAlgn="base" hangingPunct="0">
              <a:spcBef>
                <a:spcPct val="0"/>
              </a:spcBef>
              <a:spcAft>
                <a:spcPct val="0"/>
              </a:spcAft>
              <a:defRPr sz="2400">
                <a:solidFill>
                  <a:srgbClr val="154987"/>
                </a:solidFill>
                <a:latin typeface="Arial" pitchFamily="34" charset="0"/>
              </a:defRPr>
            </a:lvl7pPr>
            <a:lvl8pPr marL="3429000" indent="-228600" algn="ctr" eaLnBrk="0" fontAlgn="base" hangingPunct="0">
              <a:spcBef>
                <a:spcPct val="0"/>
              </a:spcBef>
              <a:spcAft>
                <a:spcPct val="0"/>
              </a:spcAft>
              <a:defRPr sz="2400">
                <a:solidFill>
                  <a:srgbClr val="154987"/>
                </a:solidFill>
                <a:latin typeface="Arial" pitchFamily="34" charset="0"/>
              </a:defRPr>
            </a:lvl8pPr>
            <a:lvl9pPr marL="3886200" indent="-228600" algn="ctr" eaLnBrk="0" fontAlgn="base" hangingPunct="0">
              <a:spcBef>
                <a:spcPct val="0"/>
              </a:spcBef>
              <a:spcAft>
                <a:spcPct val="0"/>
              </a:spcAft>
              <a:defRPr sz="2400">
                <a:solidFill>
                  <a:srgbClr val="154987"/>
                </a:solidFill>
                <a:latin typeface="Arial" pitchFamily="34" charset="0"/>
              </a:defRPr>
            </a:lvl9pPr>
          </a:lstStyle>
          <a:p>
            <a:pPr algn="l"/>
            <a:r>
              <a:rPr lang="en-US" sz="2800" b="1" dirty="0">
                <a:solidFill>
                  <a:srgbClr val="FF0000"/>
                </a:solidFill>
                <a:latin typeface="Times New Roman" pitchFamily="18" charset="0"/>
              </a:rPr>
              <a:t>+</a:t>
            </a:r>
          </a:p>
        </p:txBody>
      </p:sp>
    </p:spTree>
    <p:extLst>
      <p:ext uri="{BB962C8B-B14F-4D97-AF65-F5344CB8AC3E}">
        <p14:creationId xmlns:p14="http://schemas.microsoft.com/office/powerpoint/2010/main" val="5874484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Example </a:t>
            </a:r>
            <a:br>
              <a:rPr lang="en-US" dirty="0"/>
            </a:br>
            <a:r>
              <a:rPr lang="en-US" sz="2000" dirty="0"/>
              <a:t>Association and cause - basics</a:t>
            </a:r>
          </a:p>
        </p:txBody>
      </p:sp>
      <p:sp>
        <p:nvSpPr>
          <p:cNvPr id="5" name="Content Placeholder 4"/>
          <p:cNvSpPr>
            <a:spLocks noGrp="1"/>
          </p:cNvSpPr>
          <p:nvPr>
            <p:ph idx="1"/>
          </p:nvPr>
        </p:nvSpPr>
        <p:spPr/>
        <p:txBody>
          <a:bodyPr/>
          <a:lstStyle/>
          <a:p>
            <a:r>
              <a:rPr lang="en-US" dirty="0"/>
              <a:t>Mediating variable. A part of the effect of DM on MI is caused by the effect of DM on CHL</a:t>
            </a:r>
          </a:p>
          <a:p>
            <a:pPr lvl="1"/>
            <a:r>
              <a:rPr lang="en-US" dirty="0"/>
              <a:t>Assessing the total effect of DM on MI = No adjustment</a:t>
            </a:r>
          </a:p>
          <a:p>
            <a:pPr lvl="1"/>
            <a:r>
              <a:rPr lang="en-US" dirty="0"/>
              <a:t>Assessing the direct effect of DM on MI = Adjust for CHL</a:t>
            </a:r>
          </a:p>
          <a:p>
            <a:endParaRPr lang="en-US" dirty="0"/>
          </a:p>
          <a:p>
            <a:pPr marL="0" indent="0">
              <a:buNone/>
            </a:pPr>
            <a:endParaRPr lang="en-US" dirty="0"/>
          </a:p>
          <a:p>
            <a:pPr marL="0" indent="0">
              <a:buNone/>
            </a:pPr>
            <a:endParaRPr lang="en-US" dirty="0"/>
          </a:p>
          <a:p>
            <a:pPr marL="0" indent="0">
              <a:buNone/>
            </a:pPr>
            <a:endParaRPr lang="en-US" dirty="0"/>
          </a:p>
        </p:txBody>
      </p:sp>
      <p:pic>
        <p:nvPicPr>
          <p:cNvPr id="2" name="Picture 1"/>
          <p:cNvPicPr>
            <a:picLocks noChangeAspect="1"/>
          </p:cNvPicPr>
          <p:nvPr/>
        </p:nvPicPr>
        <p:blipFill>
          <a:blip r:embed="rId2"/>
          <a:stretch>
            <a:fillRect/>
          </a:stretch>
        </p:blipFill>
        <p:spPr>
          <a:xfrm>
            <a:off x="2183905" y="3786995"/>
            <a:ext cx="4085448" cy="2216989"/>
          </a:xfrm>
          <a:prstGeom prst="rect">
            <a:avLst/>
          </a:prstGeom>
        </p:spPr>
      </p:pic>
    </p:spTree>
    <p:extLst>
      <p:ext uri="{BB962C8B-B14F-4D97-AF65-F5344CB8AC3E}">
        <p14:creationId xmlns:p14="http://schemas.microsoft.com/office/powerpoint/2010/main" val="33734296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Example </a:t>
            </a:r>
            <a:br>
              <a:rPr lang="en-US" dirty="0"/>
            </a:br>
            <a:r>
              <a:rPr lang="en-US" sz="2000" dirty="0"/>
              <a:t>Association and cause - basics</a:t>
            </a:r>
          </a:p>
        </p:txBody>
      </p:sp>
      <p:sp>
        <p:nvSpPr>
          <p:cNvPr id="5" name="Content Placeholder 4"/>
          <p:cNvSpPr>
            <a:spLocks noGrp="1"/>
          </p:cNvSpPr>
          <p:nvPr>
            <p:ph idx="1"/>
          </p:nvPr>
        </p:nvSpPr>
        <p:spPr>
          <a:xfrm>
            <a:off x="670299" y="1751183"/>
            <a:ext cx="8068851" cy="4374980"/>
          </a:xfrm>
        </p:spPr>
        <p:txBody>
          <a:bodyPr/>
          <a:lstStyle/>
          <a:p>
            <a:r>
              <a:rPr lang="en-US" dirty="0"/>
              <a:t>Collider variable (two parents of one variable on the same path)</a:t>
            </a:r>
          </a:p>
          <a:p>
            <a:r>
              <a:rPr lang="en-US" dirty="0"/>
              <a:t>Adjusting for e.g. age among those with erectile dysfunction opens a path between CCI and alcoholism, induces spurious correlations and bias</a:t>
            </a:r>
          </a:p>
          <a:p>
            <a:r>
              <a:rPr lang="en-US" dirty="0"/>
              <a:t>True also if you condition on any children of the collider</a:t>
            </a:r>
          </a:p>
          <a:p>
            <a:r>
              <a:rPr lang="en-US" dirty="0"/>
              <a:t>Conditioning on a collider is considered a rudimentary analytical mistake</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pic>
        <p:nvPicPr>
          <p:cNvPr id="4" name="Bilde 3"/>
          <p:cNvPicPr>
            <a:picLocks noChangeAspect="1"/>
          </p:cNvPicPr>
          <p:nvPr/>
        </p:nvPicPr>
        <p:blipFill>
          <a:blip r:embed="rId3"/>
          <a:stretch>
            <a:fillRect/>
          </a:stretch>
        </p:blipFill>
        <p:spPr>
          <a:xfrm>
            <a:off x="2017264" y="3381764"/>
            <a:ext cx="5500360" cy="2921313"/>
          </a:xfrm>
          <a:prstGeom prst="rect">
            <a:avLst/>
          </a:prstGeom>
        </p:spPr>
      </p:pic>
    </p:spTree>
    <p:extLst>
      <p:ext uri="{BB962C8B-B14F-4D97-AF65-F5344CB8AC3E}">
        <p14:creationId xmlns:p14="http://schemas.microsoft.com/office/powerpoint/2010/main" val="41963838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0300" y="300207"/>
            <a:ext cx="4623999" cy="1216926"/>
          </a:xfrm>
        </p:spPr>
        <p:txBody>
          <a:bodyPr/>
          <a:lstStyle/>
          <a:p>
            <a:r>
              <a:rPr lang="en-US" dirty="0"/>
              <a:t>Four simple rules </a:t>
            </a:r>
            <a:r>
              <a:rPr lang="en-US" sz="1600" dirty="0"/>
              <a:t>(From </a:t>
            </a:r>
            <a:r>
              <a:rPr lang="en-US" sz="1600" dirty="0" err="1"/>
              <a:t>Stigum</a:t>
            </a:r>
            <a:r>
              <a:rPr lang="en-US" sz="1600" dirty="0"/>
              <a:t>)</a:t>
            </a:r>
          </a:p>
        </p:txBody>
      </p:sp>
      <p:sp>
        <p:nvSpPr>
          <p:cNvPr id="3" name="Text Box 48"/>
          <p:cNvSpPr txBox="1">
            <a:spLocks noChangeArrowheads="1"/>
          </p:cNvSpPr>
          <p:nvPr/>
        </p:nvSpPr>
        <p:spPr bwMode="auto">
          <a:xfrm>
            <a:off x="553249" y="2059694"/>
            <a:ext cx="5524821" cy="44012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type="none" w="lg" len="lg"/>
              </a14:hiddenLine>
            </a:ext>
          </a:extLst>
        </p:spPr>
        <p:txBody>
          <a:bodyPr wrap="square">
            <a:spAutoFit/>
          </a:bodyPr>
          <a:lstStyle>
            <a:lvl1pPr algn="ctr" eaLnBrk="0" hangingPunct="0">
              <a:defRPr sz="2400">
                <a:solidFill>
                  <a:srgbClr val="154987"/>
                </a:solidFill>
                <a:latin typeface="Arial" pitchFamily="34" charset="0"/>
              </a:defRPr>
            </a:lvl1pPr>
            <a:lvl2pPr marL="742950" indent="-285750" algn="ctr" eaLnBrk="0" hangingPunct="0">
              <a:defRPr sz="2400">
                <a:solidFill>
                  <a:srgbClr val="154987"/>
                </a:solidFill>
                <a:latin typeface="Arial" pitchFamily="34" charset="0"/>
              </a:defRPr>
            </a:lvl2pPr>
            <a:lvl3pPr marL="1143000" indent="-228600" algn="ctr" eaLnBrk="0" hangingPunct="0">
              <a:defRPr sz="2400">
                <a:solidFill>
                  <a:srgbClr val="154987"/>
                </a:solidFill>
                <a:latin typeface="Arial" pitchFamily="34" charset="0"/>
              </a:defRPr>
            </a:lvl3pPr>
            <a:lvl4pPr marL="1600200" indent="-228600" algn="ctr" eaLnBrk="0" hangingPunct="0">
              <a:defRPr sz="2400">
                <a:solidFill>
                  <a:srgbClr val="154987"/>
                </a:solidFill>
                <a:latin typeface="Arial" pitchFamily="34" charset="0"/>
              </a:defRPr>
            </a:lvl4pPr>
            <a:lvl5pPr marL="2057400" indent="-228600" algn="ctr" eaLnBrk="0" hangingPunct="0">
              <a:defRPr sz="2400">
                <a:solidFill>
                  <a:srgbClr val="154987"/>
                </a:solidFill>
                <a:latin typeface="Arial" pitchFamily="34" charset="0"/>
              </a:defRPr>
            </a:lvl5pPr>
            <a:lvl6pPr marL="2514600" indent="-228600" algn="ctr" eaLnBrk="0" fontAlgn="base" hangingPunct="0">
              <a:spcBef>
                <a:spcPct val="0"/>
              </a:spcBef>
              <a:spcAft>
                <a:spcPct val="0"/>
              </a:spcAft>
              <a:defRPr sz="2400">
                <a:solidFill>
                  <a:srgbClr val="154987"/>
                </a:solidFill>
                <a:latin typeface="Arial" pitchFamily="34" charset="0"/>
              </a:defRPr>
            </a:lvl6pPr>
            <a:lvl7pPr marL="2971800" indent="-228600" algn="ctr" eaLnBrk="0" fontAlgn="base" hangingPunct="0">
              <a:spcBef>
                <a:spcPct val="0"/>
              </a:spcBef>
              <a:spcAft>
                <a:spcPct val="0"/>
              </a:spcAft>
              <a:defRPr sz="2400">
                <a:solidFill>
                  <a:srgbClr val="154987"/>
                </a:solidFill>
                <a:latin typeface="Arial" pitchFamily="34" charset="0"/>
              </a:defRPr>
            </a:lvl7pPr>
            <a:lvl8pPr marL="3429000" indent="-228600" algn="ctr" eaLnBrk="0" fontAlgn="base" hangingPunct="0">
              <a:spcBef>
                <a:spcPct val="0"/>
              </a:spcBef>
              <a:spcAft>
                <a:spcPct val="0"/>
              </a:spcAft>
              <a:defRPr sz="2400">
                <a:solidFill>
                  <a:srgbClr val="154987"/>
                </a:solidFill>
                <a:latin typeface="Arial" pitchFamily="34" charset="0"/>
              </a:defRPr>
            </a:lvl8pPr>
            <a:lvl9pPr marL="3886200" indent="-228600" algn="ctr" eaLnBrk="0" fontAlgn="base" hangingPunct="0">
              <a:spcBef>
                <a:spcPct val="0"/>
              </a:spcBef>
              <a:spcAft>
                <a:spcPct val="0"/>
              </a:spcAft>
              <a:defRPr sz="2400">
                <a:solidFill>
                  <a:srgbClr val="154987"/>
                </a:solidFill>
                <a:latin typeface="Arial" pitchFamily="34" charset="0"/>
              </a:defRPr>
            </a:lvl9pPr>
          </a:lstStyle>
          <a:p>
            <a:pPr marL="457200" indent="-457200" algn="l">
              <a:buFont typeface="+mj-lt"/>
              <a:buAutoNum type="arabicPeriod"/>
            </a:pPr>
            <a:r>
              <a:rPr lang="en-US" sz="2000" dirty="0">
                <a:solidFill>
                  <a:srgbClr val="000000"/>
                </a:solidFill>
              </a:rPr>
              <a:t>A causal path = </a:t>
            </a:r>
            <a:r>
              <a:rPr lang="en-US" sz="2000" dirty="0">
                <a:solidFill>
                  <a:srgbClr val="000000"/>
                </a:solidFill>
                <a:sym typeface="Symbol" pitchFamily="18" charset="2"/>
              </a:rPr>
              <a:t>all arrows in the same direction: </a:t>
            </a:r>
            <a:r>
              <a:rPr lang="en-US" sz="2000" dirty="0">
                <a:solidFill>
                  <a:srgbClr val="000000"/>
                </a:solidFill>
              </a:rPr>
              <a:t>E</a:t>
            </a:r>
            <a:r>
              <a:rPr lang="en-US" sz="2000" dirty="0">
                <a:solidFill>
                  <a:srgbClr val="000000"/>
                </a:solidFill>
                <a:sym typeface="Symbol" pitchFamily="18" charset="2"/>
              </a:rPr>
              <a:t>D (Open path)</a:t>
            </a:r>
          </a:p>
          <a:p>
            <a:pPr marL="457200" indent="-457200" algn="l">
              <a:buFont typeface="+mj-lt"/>
              <a:buAutoNum type="arabicPeriod"/>
            </a:pPr>
            <a:r>
              <a:rPr lang="en-US" sz="2000" dirty="0">
                <a:solidFill>
                  <a:srgbClr val="000000"/>
                </a:solidFill>
                <a:sym typeface="Symbol" pitchFamily="18" charset="2"/>
              </a:rPr>
              <a:t>A non-causal path = arrows in different directions</a:t>
            </a:r>
          </a:p>
          <a:p>
            <a:pPr marL="1200150" lvl="1" indent="-457200" algn="l">
              <a:buFont typeface="+mj-lt"/>
              <a:buAutoNum type="alphaLcParenR"/>
            </a:pPr>
            <a:r>
              <a:rPr lang="en-US" sz="2000" dirty="0">
                <a:solidFill>
                  <a:srgbClr val="000000"/>
                </a:solidFill>
                <a:sym typeface="Symbol" pitchFamily="18" charset="2"/>
              </a:rPr>
              <a:t>Confounder: C (Open path)</a:t>
            </a:r>
          </a:p>
          <a:p>
            <a:pPr marL="1200150" lvl="1" indent="-457200" algn="l">
              <a:buFont typeface="+mj-lt"/>
              <a:buAutoNum type="alphaLcParenR"/>
            </a:pPr>
            <a:r>
              <a:rPr lang="en-US" sz="2000" dirty="0">
                <a:solidFill>
                  <a:srgbClr val="000000"/>
                </a:solidFill>
                <a:sym typeface="Symbol" pitchFamily="18" charset="2"/>
              </a:rPr>
              <a:t>Collider: K (</a:t>
            </a:r>
            <a:r>
              <a:rPr lang="en-US" sz="2000" dirty="0">
                <a:solidFill>
                  <a:srgbClr val="000000"/>
                </a:solidFill>
              </a:rPr>
              <a:t>Closed path</a:t>
            </a:r>
            <a:r>
              <a:rPr lang="en-US" sz="2000" dirty="0">
                <a:solidFill>
                  <a:srgbClr val="000000"/>
                </a:solidFill>
                <a:sym typeface="Symbol" pitchFamily="18" charset="2"/>
              </a:rPr>
              <a:t>)</a:t>
            </a:r>
          </a:p>
          <a:p>
            <a:pPr marL="457200" indent="-457200" algn="l">
              <a:buFont typeface="+mj-lt"/>
              <a:buAutoNum type="arabicPeriod"/>
            </a:pPr>
            <a:r>
              <a:rPr lang="en-US" sz="2000" dirty="0">
                <a:solidFill>
                  <a:srgbClr val="000000"/>
                </a:solidFill>
                <a:sym typeface="Symbol" pitchFamily="18" charset="2"/>
              </a:rPr>
              <a:t>Conditioning on a non-collider closes the path: [M] or [C]</a:t>
            </a:r>
          </a:p>
          <a:p>
            <a:pPr marL="457200" indent="-457200" algn="l">
              <a:buFont typeface="+mj-lt"/>
              <a:buAutoNum type="arabicPeriod"/>
            </a:pPr>
            <a:r>
              <a:rPr lang="en-US" sz="2000" dirty="0">
                <a:solidFill>
                  <a:srgbClr val="000000"/>
                </a:solidFill>
                <a:sym typeface="Symbol" pitchFamily="18" charset="2"/>
              </a:rPr>
              <a:t>Conditioning on a collider (or a descendant) opens the path:</a:t>
            </a:r>
            <a:r>
              <a:rPr lang="en-US" sz="2000" dirty="0">
                <a:solidFill>
                  <a:srgbClr val="000000"/>
                </a:solidFill>
              </a:rPr>
              <a:t> </a:t>
            </a:r>
            <a:r>
              <a:rPr lang="en-US" sz="2000" dirty="0">
                <a:solidFill>
                  <a:srgbClr val="000000"/>
                </a:solidFill>
                <a:sym typeface="Symbol" pitchFamily="18" charset="2"/>
              </a:rPr>
              <a:t>[K] (=bias)</a:t>
            </a:r>
          </a:p>
          <a:p>
            <a:pPr algn="l"/>
            <a:endParaRPr lang="en-US" sz="2000" dirty="0">
              <a:solidFill>
                <a:srgbClr val="000000"/>
              </a:solidFill>
              <a:sym typeface="Symbol" pitchFamily="18" charset="2"/>
            </a:endParaRPr>
          </a:p>
          <a:p>
            <a:pPr marL="457200" indent="-457200" algn="l">
              <a:buFont typeface="+mj-lt"/>
              <a:buAutoNum type="arabicPeriod"/>
            </a:pPr>
            <a:endParaRPr lang="en-US" sz="2000" dirty="0">
              <a:solidFill>
                <a:srgbClr val="000000"/>
              </a:solidFill>
              <a:sym typeface="Symbol" pitchFamily="18" charset="2"/>
            </a:endParaRPr>
          </a:p>
          <a:p>
            <a:pPr algn="l"/>
            <a:r>
              <a:rPr lang="en-US" sz="2000" dirty="0">
                <a:solidFill>
                  <a:srgbClr val="000000"/>
                </a:solidFill>
                <a:sym typeface="Symbol" pitchFamily="18" charset="2"/>
              </a:rPr>
              <a:t>      </a:t>
            </a:r>
            <a:endParaRPr lang="en-US" b="1" dirty="0">
              <a:solidFill>
                <a:srgbClr val="000000"/>
              </a:solidFill>
              <a:sym typeface="Symbol" pitchFamily="18" charset="2"/>
            </a:endParaRPr>
          </a:p>
        </p:txBody>
      </p:sp>
      <p:pic>
        <p:nvPicPr>
          <p:cNvPr id="4" name="Bilde 56" descr="DAGs Path def 2.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21633" y="745685"/>
            <a:ext cx="2360399" cy="1822537"/>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pic>
      <p:pic>
        <p:nvPicPr>
          <p:cNvPr id="6" name="Bilde 58" descr="DAGs Path def 3.eps"/>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458657" y="2829631"/>
            <a:ext cx="2289316" cy="206579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pic>
      <p:pic>
        <p:nvPicPr>
          <p:cNvPr id="8" name="Bilde 60" descr="DAGs Path def 4.eps"/>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604000" y="5096385"/>
            <a:ext cx="1946416" cy="1755129"/>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922918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828" y="347901"/>
            <a:ext cx="8122024" cy="1216926"/>
          </a:xfrm>
        </p:spPr>
        <p:txBody>
          <a:bodyPr/>
          <a:lstStyle/>
          <a:p>
            <a:r>
              <a:rPr lang="en-US" dirty="0"/>
              <a:t>Why bother with Directed Acyclic Graphs (DAGs)?</a:t>
            </a:r>
          </a:p>
        </p:txBody>
      </p:sp>
      <p:sp>
        <p:nvSpPr>
          <p:cNvPr id="3" name="Content Placeholder 2"/>
          <p:cNvSpPr>
            <a:spLocks noGrp="1"/>
          </p:cNvSpPr>
          <p:nvPr>
            <p:ph idx="1"/>
          </p:nvPr>
        </p:nvSpPr>
        <p:spPr/>
        <p:txBody>
          <a:bodyPr>
            <a:normAutofit/>
          </a:bodyPr>
          <a:lstStyle/>
          <a:p>
            <a:r>
              <a:rPr lang="en-US" dirty="0"/>
              <a:t>Our problem</a:t>
            </a:r>
          </a:p>
          <a:p>
            <a:pPr lvl="1"/>
            <a:r>
              <a:rPr lang="en-US" dirty="0"/>
              <a:t>Observational data and experimental data are different</a:t>
            </a:r>
          </a:p>
          <a:p>
            <a:pPr lvl="1"/>
            <a:endParaRPr lang="en-US" dirty="0"/>
          </a:p>
          <a:p>
            <a:pPr lvl="1"/>
            <a:r>
              <a:rPr lang="en-US" dirty="0"/>
              <a:t>We face many pitfalls in the analysis of observational data</a:t>
            </a:r>
          </a:p>
          <a:p>
            <a:pPr lvl="2"/>
            <a:r>
              <a:rPr lang="en-US" dirty="0"/>
              <a:t>Confounding, colliding, conditioning on the outcome, regression to the mean, mathematical coupling bias, composite variable bias……..</a:t>
            </a:r>
          </a:p>
          <a:p>
            <a:pPr lvl="1"/>
            <a:endParaRPr lang="en-US" dirty="0"/>
          </a:p>
          <a:p>
            <a:pPr lvl="1"/>
            <a:r>
              <a:rPr lang="en-US" dirty="0"/>
              <a:t>What about RCT’s? Biased?</a:t>
            </a:r>
          </a:p>
          <a:p>
            <a:endParaRPr lang="en-US" dirty="0"/>
          </a:p>
          <a:p>
            <a:pPr marL="914400" lvl="2" indent="0">
              <a:buNone/>
            </a:pPr>
            <a:endParaRPr lang="en-US" dirty="0"/>
          </a:p>
        </p:txBody>
      </p:sp>
    </p:spTree>
    <p:extLst>
      <p:ext uri="{BB962C8B-B14F-4D97-AF65-F5344CB8AC3E}">
        <p14:creationId xmlns:p14="http://schemas.microsoft.com/office/powerpoint/2010/main" val="8278385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DAG – example &amp; comments </a:t>
            </a:r>
            <a:br>
              <a:rPr lang="en-US" dirty="0"/>
            </a:br>
            <a:r>
              <a:rPr lang="en-US" sz="1600" dirty="0"/>
              <a:t>(Example from </a:t>
            </a:r>
            <a:r>
              <a:rPr lang="en-US" sz="1600" dirty="0" err="1"/>
              <a:t>Stigum</a:t>
            </a:r>
            <a:r>
              <a:rPr lang="en-US" sz="1600" dirty="0"/>
              <a:t>)</a:t>
            </a:r>
          </a:p>
        </p:txBody>
      </p:sp>
      <p:pic>
        <p:nvPicPr>
          <p:cNvPr id="3" name="Bilde 25" descr="Vitamin and birth defects.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0300" y="1700690"/>
            <a:ext cx="2076869" cy="13941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TextBox 38"/>
          <p:cNvSpPr txBox="1">
            <a:spLocks noChangeArrowheads="1"/>
          </p:cNvSpPr>
          <p:nvPr/>
        </p:nvSpPr>
        <p:spPr bwMode="auto">
          <a:xfrm>
            <a:off x="4535664" y="1811136"/>
            <a:ext cx="3664428" cy="28623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lgn="ctr" eaLnBrk="0" hangingPunct="0">
              <a:defRPr sz="2400">
                <a:solidFill>
                  <a:srgbClr val="154987"/>
                </a:solidFill>
                <a:latin typeface="Arial" pitchFamily="34" charset="0"/>
              </a:defRPr>
            </a:lvl1pPr>
            <a:lvl2pPr marL="742950" indent="-285750" algn="ctr" eaLnBrk="0" hangingPunct="0">
              <a:defRPr sz="2400">
                <a:solidFill>
                  <a:srgbClr val="154987"/>
                </a:solidFill>
                <a:latin typeface="Arial" pitchFamily="34" charset="0"/>
              </a:defRPr>
            </a:lvl2pPr>
            <a:lvl3pPr marL="1143000" indent="-228600" algn="ctr" eaLnBrk="0" hangingPunct="0">
              <a:defRPr sz="2400">
                <a:solidFill>
                  <a:srgbClr val="154987"/>
                </a:solidFill>
                <a:latin typeface="Arial" pitchFamily="34" charset="0"/>
              </a:defRPr>
            </a:lvl3pPr>
            <a:lvl4pPr marL="1600200" indent="-228600" algn="ctr" eaLnBrk="0" hangingPunct="0">
              <a:defRPr sz="2400">
                <a:solidFill>
                  <a:srgbClr val="154987"/>
                </a:solidFill>
                <a:latin typeface="Arial" pitchFamily="34" charset="0"/>
              </a:defRPr>
            </a:lvl4pPr>
            <a:lvl5pPr marL="2057400" indent="-228600" algn="ctr" eaLnBrk="0" hangingPunct="0">
              <a:defRPr sz="2400">
                <a:solidFill>
                  <a:srgbClr val="154987"/>
                </a:solidFill>
                <a:latin typeface="Arial" pitchFamily="34" charset="0"/>
              </a:defRPr>
            </a:lvl5pPr>
            <a:lvl6pPr marL="2514600" indent="-228600" algn="ctr" eaLnBrk="0" fontAlgn="base" hangingPunct="0">
              <a:spcBef>
                <a:spcPct val="0"/>
              </a:spcBef>
              <a:spcAft>
                <a:spcPct val="0"/>
              </a:spcAft>
              <a:defRPr sz="2400">
                <a:solidFill>
                  <a:srgbClr val="154987"/>
                </a:solidFill>
                <a:latin typeface="Arial" pitchFamily="34" charset="0"/>
              </a:defRPr>
            </a:lvl6pPr>
            <a:lvl7pPr marL="2971800" indent="-228600" algn="ctr" eaLnBrk="0" fontAlgn="base" hangingPunct="0">
              <a:spcBef>
                <a:spcPct val="0"/>
              </a:spcBef>
              <a:spcAft>
                <a:spcPct val="0"/>
              </a:spcAft>
              <a:defRPr sz="2400">
                <a:solidFill>
                  <a:srgbClr val="154987"/>
                </a:solidFill>
                <a:latin typeface="Arial" pitchFamily="34" charset="0"/>
              </a:defRPr>
            </a:lvl7pPr>
            <a:lvl8pPr marL="3429000" indent="-228600" algn="ctr" eaLnBrk="0" fontAlgn="base" hangingPunct="0">
              <a:spcBef>
                <a:spcPct val="0"/>
              </a:spcBef>
              <a:spcAft>
                <a:spcPct val="0"/>
              </a:spcAft>
              <a:defRPr sz="2400">
                <a:solidFill>
                  <a:srgbClr val="154987"/>
                </a:solidFill>
                <a:latin typeface="Arial" pitchFamily="34" charset="0"/>
              </a:defRPr>
            </a:lvl8pPr>
            <a:lvl9pPr marL="3886200" indent="-228600" algn="ctr" eaLnBrk="0" fontAlgn="base" hangingPunct="0">
              <a:spcBef>
                <a:spcPct val="0"/>
              </a:spcBef>
              <a:spcAft>
                <a:spcPct val="0"/>
              </a:spcAft>
              <a:defRPr sz="2400">
                <a:solidFill>
                  <a:srgbClr val="154987"/>
                </a:solidFill>
                <a:latin typeface="Arial" pitchFamily="34" charset="0"/>
              </a:defRPr>
            </a:lvl9pPr>
          </a:lstStyle>
          <a:p>
            <a:pPr marL="457200" indent="-457200" algn="l">
              <a:buFont typeface="+mj-lt"/>
              <a:buAutoNum type="arabicPeriod"/>
            </a:pPr>
            <a:r>
              <a:rPr lang="en-US" sz="2000" dirty="0">
                <a:solidFill>
                  <a:schemeClr val="tx1"/>
                </a:solidFill>
              </a:rPr>
              <a:t>Is the total effect of E on D biased?</a:t>
            </a:r>
          </a:p>
          <a:p>
            <a:pPr marL="457200" indent="-457200" algn="l">
              <a:buFont typeface="+mj-lt"/>
              <a:buAutoNum type="arabicPeriod"/>
            </a:pPr>
            <a:r>
              <a:rPr lang="en-US" sz="2000" dirty="0">
                <a:solidFill>
                  <a:schemeClr val="tx1"/>
                </a:solidFill>
              </a:rPr>
              <a:t>Should we adjust for C?</a:t>
            </a:r>
          </a:p>
          <a:p>
            <a:pPr marL="457200" indent="-457200" algn="l">
              <a:buFont typeface="+mj-lt"/>
              <a:buAutoNum type="arabicPeriod"/>
            </a:pPr>
            <a:r>
              <a:rPr lang="en-US" sz="2000" dirty="0">
                <a:solidFill>
                  <a:schemeClr val="tx1"/>
                </a:solidFill>
              </a:rPr>
              <a:t>What happens if C also has a direct effect on D?</a:t>
            </a:r>
          </a:p>
          <a:p>
            <a:pPr marL="457200" indent="-457200" algn="l">
              <a:buFont typeface="+mj-lt"/>
              <a:buAutoNum type="arabicPeriod"/>
            </a:pPr>
            <a:r>
              <a:rPr lang="en-US" sz="2000" dirty="0">
                <a:solidFill>
                  <a:schemeClr val="tx1"/>
                </a:solidFill>
              </a:rPr>
              <a:t>Is it a problem if U is unmeasured?</a:t>
            </a:r>
          </a:p>
          <a:p>
            <a:pPr marL="457200" indent="-457200" algn="l">
              <a:buFont typeface="+mj-lt"/>
              <a:buAutoNum type="arabicPeriod"/>
            </a:pPr>
            <a:endParaRPr lang="en-US" sz="2000" dirty="0">
              <a:solidFill>
                <a:schemeClr val="tx1"/>
              </a:solidFill>
            </a:endParaRPr>
          </a:p>
          <a:p>
            <a:pPr algn="l"/>
            <a:r>
              <a:rPr lang="en-US" sz="2000" dirty="0">
                <a:solidFill>
                  <a:srgbClr val="FF0000"/>
                </a:solidFill>
              </a:rPr>
              <a:t>2 min</a:t>
            </a:r>
          </a:p>
        </p:txBody>
      </p:sp>
    </p:spTree>
    <p:extLst>
      <p:ext uri="{BB962C8B-B14F-4D97-AF65-F5344CB8AC3E}">
        <p14:creationId xmlns:p14="http://schemas.microsoft.com/office/powerpoint/2010/main" val="30640014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DAG – example &amp; comments</a:t>
            </a:r>
          </a:p>
        </p:txBody>
      </p:sp>
      <p:pic>
        <p:nvPicPr>
          <p:cNvPr id="3" name="Bilde 25" descr="Vitamin and birth defects.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0300" y="1700690"/>
            <a:ext cx="2076869" cy="13941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 name="TextBox 38"/>
          <p:cNvSpPr txBox="1">
            <a:spLocks noChangeArrowheads="1"/>
          </p:cNvSpPr>
          <p:nvPr/>
        </p:nvSpPr>
        <p:spPr bwMode="auto">
          <a:xfrm>
            <a:off x="4535664" y="1811136"/>
            <a:ext cx="3664428" cy="163121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lgn="ctr" eaLnBrk="0" hangingPunct="0">
              <a:defRPr sz="2400">
                <a:solidFill>
                  <a:srgbClr val="154987"/>
                </a:solidFill>
                <a:latin typeface="Arial" pitchFamily="34" charset="0"/>
              </a:defRPr>
            </a:lvl1pPr>
            <a:lvl2pPr marL="742950" indent="-285750" algn="ctr" eaLnBrk="0" hangingPunct="0">
              <a:defRPr sz="2400">
                <a:solidFill>
                  <a:srgbClr val="154987"/>
                </a:solidFill>
                <a:latin typeface="Arial" pitchFamily="34" charset="0"/>
              </a:defRPr>
            </a:lvl2pPr>
            <a:lvl3pPr marL="1143000" indent="-228600" algn="ctr" eaLnBrk="0" hangingPunct="0">
              <a:defRPr sz="2400">
                <a:solidFill>
                  <a:srgbClr val="154987"/>
                </a:solidFill>
                <a:latin typeface="Arial" pitchFamily="34" charset="0"/>
              </a:defRPr>
            </a:lvl3pPr>
            <a:lvl4pPr marL="1600200" indent="-228600" algn="ctr" eaLnBrk="0" hangingPunct="0">
              <a:defRPr sz="2400">
                <a:solidFill>
                  <a:srgbClr val="154987"/>
                </a:solidFill>
                <a:latin typeface="Arial" pitchFamily="34" charset="0"/>
              </a:defRPr>
            </a:lvl4pPr>
            <a:lvl5pPr marL="2057400" indent="-228600" algn="ctr" eaLnBrk="0" hangingPunct="0">
              <a:defRPr sz="2400">
                <a:solidFill>
                  <a:srgbClr val="154987"/>
                </a:solidFill>
                <a:latin typeface="Arial" pitchFamily="34" charset="0"/>
              </a:defRPr>
            </a:lvl5pPr>
            <a:lvl6pPr marL="2514600" indent="-228600" algn="ctr" eaLnBrk="0" fontAlgn="base" hangingPunct="0">
              <a:spcBef>
                <a:spcPct val="0"/>
              </a:spcBef>
              <a:spcAft>
                <a:spcPct val="0"/>
              </a:spcAft>
              <a:defRPr sz="2400">
                <a:solidFill>
                  <a:srgbClr val="154987"/>
                </a:solidFill>
                <a:latin typeface="Arial" pitchFamily="34" charset="0"/>
              </a:defRPr>
            </a:lvl6pPr>
            <a:lvl7pPr marL="2971800" indent="-228600" algn="ctr" eaLnBrk="0" fontAlgn="base" hangingPunct="0">
              <a:spcBef>
                <a:spcPct val="0"/>
              </a:spcBef>
              <a:spcAft>
                <a:spcPct val="0"/>
              </a:spcAft>
              <a:defRPr sz="2400">
                <a:solidFill>
                  <a:srgbClr val="154987"/>
                </a:solidFill>
                <a:latin typeface="Arial" pitchFamily="34" charset="0"/>
              </a:defRPr>
            </a:lvl7pPr>
            <a:lvl8pPr marL="3429000" indent="-228600" algn="ctr" eaLnBrk="0" fontAlgn="base" hangingPunct="0">
              <a:spcBef>
                <a:spcPct val="0"/>
              </a:spcBef>
              <a:spcAft>
                <a:spcPct val="0"/>
              </a:spcAft>
              <a:defRPr sz="2400">
                <a:solidFill>
                  <a:srgbClr val="154987"/>
                </a:solidFill>
                <a:latin typeface="Arial" pitchFamily="34" charset="0"/>
              </a:defRPr>
            </a:lvl8pPr>
            <a:lvl9pPr marL="3886200" indent="-228600" algn="ctr" eaLnBrk="0" fontAlgn="base" hangingPunct="0">
              <a:spcBef>
                <a:spcPct val="0"/>
              </a:spcBef>
              <a:spcAft>
                <a:spcPct val="0"/>
              </a:spcAft>
              <a:defRPr sz="2400">
                <a:solidFill>
                  <a:srgbClr val="154987"/>
                </a:solidFill>
                <a:latin typeface="Arial" pitchFamily="34" charset="0"/>
              </a:defRPr>
            </a:lvl9pPr>
          </a:lstStyle>
          <a:p>
            <a:pPr marL="457200" indent="-457200" algn="l">
              <a:buFont typeface="+mj-lt"/>
              <a:buAutoNum type="arabicPeriod"/>
            </a:pPr>
            <a:r>
              <a:rPr lang="en-US" sz="2000" dirty="0">
                <a:solidFill>
                  <a:schemeClr val="tx1"/>
                </a:solidFill>
              </a:rPr>
              <a:t>Is the total effect of E on D biased?</a:t>
            </a:r>
          </a:p>
          <a:p>
            <a:pPr marL="457200" indent="-457200" algn="l">
              <a:buFont typeface="+mj-lt"/>
              <a:buAutoNum type="arabicPeriod"/>
            </a:pPr>
            <a:r>
              <a:rPr lang="en-US" sz="2000" dirty="0">
                <a:solidFill>
                  <a:schemeClr val="tx1"/>
                </a:solidFill>
              </a:rPr>
              <a:t>Should we adjust for C?</a:t>
            </a:r>
          </a:p>
          <a:p>
            <a:pPr marL="457200" indent="-457200" algn="l">
              <a:buFont typeface="+mj-lt"/>
              <a:buAutoNum type="arabicPeriod"/>
            </a:pPr>
            <a:r>
              <a:rPr lang="en-US" sz="2000" dirty="0">
                <a:solidFill>
                  <a:srgbClr val="FF0000"/>
                </a:solidFill>
              </a:rPr>
              <a:t>What happens if C also has a direct effect on D?</a:t>
            </a:r>
          </a:p>
        </p:txBody>
      </p:sp>
      <p:graphicFrame>
        <p:nvGraphicFramePr>
          <p:cNvPr id="10" name="Table 9"/>
          <p:cNvGraphicFramePr>
            <a:graphicFrameLocks noGrp="1"/>
          </p:cNvGraphicFramePr>
          <p:nvPr>
            <p:extLst/>
          </p:nvPr>
        </p:nvGraphicFramePr>
        <p:xfrm>
          <a:off x="670300" y="3661140"/>
          <a:ext cx="6096000" cy="2966720"/>
        </p:xfrm>
        <a:graphic>
          <a:graphicData uri="http://schemas.openxmlformats.org/drawingml/2006/table">
            <a:tbl>
              <a:tblPr firstRow="1" bandRow="1">
                <a:tableStyleId>{2D5ABB26-0587-4C30-8999-92F81FD0307C}</a:tableStyleId>
              </a:tblPr>
              <a:tblGrid>
                <a:gridCol w="1676528">
                  <a:extLst>
                    <a:ext uri="{9D8B030D-6E8A-4147-A177-3AD203B41FA5}">
                      <a16:colId xmlns:a16="http://schemas.microsoft.com/office/drawing/2014/main" val="20000"/>
                    </a:ext>
                  </a:extLst>
                </a:gridCol>
                <a:gridCol w="1371472">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tblGrid>
              <a:tr h="370840">
                <a:tc>
                  <a:txBody>
                    <a:bodyPr/>
                    <a:lstStyle/>
                    <a:p>
                      <a:r>
                        <a:rPr lang="en-US" b="1" dirty="0"/>
                        <a:t>Path</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r>
                        <a:rPr lang="en-US" b="1" dirty="0"/>
                        <a:t>Type</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r>
                        <a:rPr lang="en-US" b="1" dirty="0"/>
                        <a:t>Status</a:t>
                      </a:r>
                    </a:p>
                  </a:txBody>
                  <a:tcPr>
                    <a:lnB w="12700" cap="flat" cmpd="sng" algn="ctr">
                      <a:solidFill>
                        <a:scrgbClr r="0" g="0" b="0"/>
                      </a:solidFill>
                      <a:prstDash val="solid"/>
                      <a:round/>
                      <a:headEnd type="none" w="med" len="med"/>
                      <a:tailEnd type="none" w="med" len="med"/>
                    </a:lnB>
                  </a:tcPr>
                </a:tc>
                <a:tc>
                  <a:txBody>
                    <a:bodyPr/>
                    <a:lstStyle/>
                    <a:p>
                      <a:r>
                        <a:rPr lang="en-US" b="1" dirty="0"/>
                        <a:t>Consequence</a:t>
                      </a:r>
                    </a:p>
                  </a:txBody>
                  <a:tcP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US" dirty="0"/>
                        <a:t>E</a:t>
                      </a:r>
                      <a:r>
                        <a:rPr lang="en-US" dirty="0">
                          <a:latin typeface="Wingdings"/>
                          <a:ea typeface="Wingdings"/>
                          <a:cs typeface="Wingdings"/>
                          <a:sym typeface="Wingdings"/>
                        </a:rPr>
                        <a:t></a:t>
                      </a:r>
                      <a:r>
                        <a:rPr lang="en-US" sz="1800" kern="1200" dirty="0">
                          <a:solidFill>
                            <a:schemeClr val="tx1"/>
                          </a:solidFill>
                          <a:latin typeface="+mn-lt"/>
                          <a:ea typeface="+mn-ea"/>
                          <a:cs typeface="+mn-cs"/>
                          <a:sym typeface="Wingdings"/>
                        </a:rPr>
                        <a:t>D</a:t>
                      </a:r>
                      <a:endParaRPr lang="en-US"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r>
                        <a:rPr lang="en-US" dirty="0"/>
                        <a:t>Causal</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r>
                        <a:rPr lang="en-US" dirty="0"/>
                        <a:t>Open</a:t>
                      </a:r>
                    </a:p>
                  </a:txBody>
                  <a:tcPr>
                    <a:lnT w="12700" cap="flat" cmpd="sng" algn="ctr">
                      <a:solidFill>
                        <a:scrgbClr r="0" g="0" b="0"/>
                      </a:solidFill>
                      <a:prstDash val="solid"/>
                      <a:round/>
                      <a:headEnd type="none" w="med" len="med"/>
                      <a:tailEnd type="none" w="med" len="med"/>
                    </a:lnT>
                  </a:tcPr>
                </a:tc>
                <a:tc>
                  <a:txBody>
                    <a:bodyPr/>
                    <a:lstStyle/>
                    <a:p>
                      <a:endParaRPr lang="en-US" dirty="0"/>
                    </a:p>
                  </a:txBody>
                  <a:tcP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1"/>
                  </a:ext>
                </a:extLst>
              </a:tr>
              <a:tr h="370840">
                <a:tc>
                  <a:txBody>
                    <a:bodyPr/>
                    <a:lstStyle/>
                    <a:p>
                      <a:r>
                        <a:rPr lang="en-US" dirty="0"/>
                        <a:t>E</a:t>
                      </a:r>
                      <a:r>
                        <a:rPr lang="en-US" dirty="0">
                          <a:latin typeface="Wingdings"/>
                          <a:ea typeface="Wingdings"/>
                          <a:cs typeface="Wingdings"/>
                          <a:sym typeface="Wingdings"/>
                        </a:rPr>
                        <a:t></a:t>
                      </a:r>
                      <a:r>
                        <a:rPr lang="en-US" sz="1800" kern="1200" dirty="0">
                          <a:solidFill>
                            <a:schemeClr val="tx1"/>
                          </a:solidFill>
                          <a:latin typeface="+mn-lt"/>
                          <a:ea typeface="+mn-ea"/>
                          <a:cs typeface="+mn-cs"/>
                          <a:sym typeface="Wingdings"/>
                        </a:rPr>
                        <a:t>C</a:t>
                      </a:r>
                      <a:r>
                        <a:rPr lang="en-US" sz="1800" kern="1200" dirty="0">
                          <a:solidFill>
                            <a:schemeClr val="tx1"/>
                          </a:solidFill>
                          <a:latin typeface="Wingdings"/>
                          <a:ea typeface="Wingdings"/>
                          <a:cs typeface="Wingdings"/>
                          <a:sym typeface="Wingdings"/>
                        </a:rPr>
                        <a:t></a:t>
                      </a:r>
                      <a:r>
                        <a:rPr lang="en-US" sz="1800" kern="1200" dirty="0">
                          <a:solidFill>
                            <a:schemeClr val="tx1"/>
                          </a:solidFill>
                          <a:latin typeface="+mn-lt"/>
                          <a:ea typeface="+mn-ea"/>
                          <a:cs typeface="+mn-cs"/>
                          <a:sym typeface="Wingdings"/>
                        </a:rPr>
                        <a:t>U</a:t>
                      </a:r>
                      <a:r>
                        <a:rPr lang="en-US" sz="1800" kern="1200" dirty="0">
                          <a:solidFill>
                            <a:schemeClr val="tx1"/>
                          </a:solidFill>
                          <a:latin typeface="Wingdings"/>
                          <a:ea typeface="Wingdings"/>
                          <a:cs typeface="Wingdings"/>
                          <a:sym typeface="Wingdings"/>
                        </a:rPr>
                        <a:t></a:t>
                      </a:r>
                      <a:r>
                        <a:rPr lang="en-US" sz="1800" kern="1200" dirty="0">
                          <a:solidFill>
                            <a:schemeClr val="tx1"/>
                          </a:solidFill>
                          <a:latin typeface="+mn-lt"/>
                          <a:ea typeface="+mn-ea"/>
                          <a:cs typeface="+mn-cs"/>
                          <a:sym typeface="Wingdings"/>
                        </a:rPr>
                        <a:t>D</a:t>
                      </a:r>
                      <a:endParaRPr lang="en-US" dirty="0"/>
                    </a:p>
                  </a:txBody>
                  <a:tcPr>
                    <a:lnR w="12700" cap="flat" cmpd="sng" algn="ctr">
                      <a:solidFill>
                        <a:scrgbClr r="0" g="0" b="0"/>
                      </a:solidFill>
                      <a:prstDash val="solid"/>
                      <a:round/>
                      <a:headEnd type="none" w="med" len="med"/>
                      <a:tailEnd type="none" w="med" len="med"/>
                    </a:lnR>
                  </a:tcPr>
                </a:tc>
                <a:tc>
                  <a:txBody>
                    <a:bodyPr/>
                    <a:lstStyle/>
                    <a:p>
                      <a:r>
                        <a:rPr lang="en-US" dirty="0"/>
                        <a:t>Non-causal</a:t>
                      </a:r>
                    </a:p>
                  </a:txBody>
                  <a:tcPr>
                    <a:lnL w="12700" cap="flat" cmpd="sng" algn="ctr">
                      <a:solidFill>
                        <a:scrgbClr r="0" g="0" b="0"/>
                      </a:solidFill>
                      <a:prstDash val="solid"/>
                      <a:round/>
                      <a:headEnd type="none" w="med" len="med"/>
                      <a:tailEnd type="none" w="med" len="med"/>
                    </a:lnL>
                  </a:tcPr>
                </a:tc>
                <a:tc>
                  <a:txBody>
                    <a:bodyPr/>
                    <a:lstStyle/>
                    <a:p>
                      <a:r>
                        <a:rPr lang="en-US" dirty="0"/>
                        <a:t>Open</a:t>
                      </a:r>
                    </a:p>
                  </a:txBody>
                  <a:tcPr/>
                </a:tc>
                <a:tc>
                  <a:txBody>
                    <a:bodyPr/>
                    <a:lstStyle/>
                    <a:p>
                      <a:r>
                        <a:rPr lang="en-US" dirty="0"/>
                        <a:t>Bias</a:t>
                      </a:r>
                    </a:p>
                  </a:txBody>
                  <a:tcPr/>
                </a:tc>
                <a:extLst>
                  <a:ext uri="{0D108BD9-81ED-4DB2-BD59-A6C34878D82A}">
                    <a16:rowId xmlns:a16="http://schemas.microsoft.com/office/drawing/2014/main" val="10002"/>
                  </a:ext>
                </a:extLst>
              </a:tr>
              <a:tr h="370840">
                <a:tc>
                  <a:txBody>
                    <a:bodyPr/>
                    <a:lstStyle/>
                    <a:p>
                      <a:r>
                        <a:rPr lang="en-US" dirty="0">
                          <a:solidFill>
                            <a:srgbClr val="FF0000"/>
                          </a:solidFill>
                        </a:rPr>
                        <a:t>E</a:t>
                      </a:r>
                      <a:r>
                        <a:rPr lang="en-US" dirty="0">
                          <a:solidFill>
                            <a:srgbClr val="FF0000"/>
                          </a:solidFill>
                          <a:latin typeface="Wingdings"/>
                          <a:ea typeface="Wingdings"/>
                          <a:cs typeface="Wingdings"/>
                          <a:sym typeface="Wingdings"/>
                        </a:rPr>
                        <a:t></a:t>
                      </a:r>
                      <a:r>
                        <a:rPr lang="en-US" sz="1800" kern="1200" dirty="0">
                          <a:solidFill>
                            <a:srgbClr val="FF0000"/>
                          </a:solidFill>
                          <a:latin typeface="+mn-lt"/>
                          <a:ea typeface="+mn-ea"/>
                          <a:cs typeface="+mn-cs"/>
                          <a:sym typeface="Wingdings"/>
                        </a:rPr>
                        <a:t>C</a:t>
                      </a:r>
                      <a:r>
                        <a:rPr lang="en-US" sz="1800" kern="1200" dirty="0">
                          <a:solidFill>
                            <a:srgbClr val="FF0000"/>
                          </a:solidFill>
                          <a:latin typeface="Wingdings"/>
                          <a:ea typeface="Wingdings"/>
                          <a:cs typeface="Wingdings"/>
                          <a:sym typeface="Wingdings"/>
                        </a:rPr>
                        <a:t></a:t>
                      </a:r>
                      <a:r>
                        <a:rPr lang="en-US" sz="1800" kern="1200" dirty="0">
                          <a:solidFill>
                            <a:srgbClr val="FF0000"/>
                          </a:solidFill>
                          <a:latin typeface="+mn-lt"/>
                          <a:ea typeface="+mn-ea"/>
                          <a:cs typeface="+mn-cs"/>
                          <a:sym typeface="Wingdings"/>
                        </a:rPr>
                        <a:t>D</a:t>
                      </a:r>
                      <a:endParaRPr lang="en-US" dirty="0">
                        <a:solidFill>
                          <a:srgbClr val="FF0000"/>
                        </a:solidFill>
                      </a:endParaRP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r>
                        <a:rPr lang="en-US" dirty="0">
                          <a:solidFill>
                            <a:srgbClr val="FF0000"/>
                          </a:solidFill>
                        </a:rPr>
                        <a:t>Non-causal</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r>
                        <a:rPr lang="en-US" dirty="0">
                          <a:solidFill>
                            <a:srgbClr val="FF0000"/>
                          </a:solidFill>
                        </a:rPr>
                        <a:t>Open</a:t>
                      </a:r>
                    </a:p>
                  </a:txBody>
                  <a:tcPr>
                    <a:lnB w="12700" cap="flat" cmpd="sng" algn="ctr">
                      <a:solidFill>
                        <a:scrgbClr r="0" g="0" b="0"/>
                      </a:solidFill>
                      <a:prstDash val="solid"/>
                      <a:round/>
                      <a:headEnd type="none" w="med" len="med"/>
                      <a:tailEnd type="none" w="med" len="med"/>
                    </a:lnB>
                  </a:tcPr>
                </a:tc>
                <a:tc>
                  <a:txBody>
                    <a:bodyPr/>
                    <a:lstStyle/>
                    <a:p>
                      <a:r>
                        <a:rPr lang="en-US" dirty="0">
                          <a:solidFill>
                            <a:srgbClr val="FF0000"/>
                          </a:solidFill>
                        </a:rPr>
                        <a:t>Bias</a:t>
                      </a:r>
                    </a:p>
                  </a:txBody>
                  <a:tcP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r>
                        <a:rPr lang="en-US" b="1" dirty="0"/>
                        <a:t>Adjusting</a:t>
                      </a:r>
                      <a:r>
                        <a:rPr lang="en-US" b="1" baseline="0" dirty="0"/>
                        <a:t> for C</a:t>
                      </a:r>
                      <a:endParaRPr lang="en-US" b="1"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b="1"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r>
                        <a:rPr lang="en-US" dirty="0"/>
                        <a:t>E</a:t>
                      </a:r>
                      <a:r>
                        <a:rPr lang="en-US" dirty="0">
                          <a:latin typeface="Wingdings"/>
                          <a:ea typeface="Wingdings"/>
                          <a:cs typeface="Wingdings"/>
                          <a:sym typeface="Wingdings"/>
                        </a:rPr>
                        <a:t></a:t>
                      </a:r>
                      <a:r>
                        <a:rPr lang="en-US" sz="1800" kern="1200" dirty="0">
                          <a:solidFill>
                            <a:schemeClr val="tx1"/>
                          </a:solidFill>
                          <a:latin typeface="+mn-lt"/>
                          <a:ea typeface="+mn-ea"/>
                          <a:cs typeface="+mn-cs"/>
                          <a:sym typeface="Wingdings"/>
                        </a:rPr>
                        <a:t>D</a:t>
                      </a:r>
                      <a:endParaRPr lang="en-US"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r>
                        <a:rPr lang="en-US" dirty="0"/>
                        <a:t>Causal</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r>
                        <a:rPr lang="en-US" dirty="0"/>
                        <a:t>Open</a:t>
                      </a:r>
                    </a:p>
                  </a:txBody>
                  <a:tcPr>
                    <a:lnT w="12700" cap="flat" cmpd="sng" algn="ctr">
                      <a:solidFill>
                        <a:scrgbClr r="0" g="0" b="0"/>
                      </a:solidFill>
                      <a:prstDash val="solid"/>
                      <a:round/>
                      <a:headEnd type="none" w="med" len="med"/>
                      <a:tailEnd type="none" w="med" len="med"/>
                    </a:lnT>
                  </a:tcPr>
                </a:tc>
                <a:tc>
                  <a:txBody>
                    <a:bodyPr/>
                    <a:lstStyle/>
                    <a:p>
                      <a:endParaRPr lang="en-US"/>
                    </a:p>
                  </a:txBody>
                  <a:tcP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5"/>
                  </a:ext>
                </a:extLst>
              </a:tr>
              <a:tr h="370840">
                <a:tc>
                  <a:txBody>
                    <a:bodyPr/>
                    <a:lstStyle/>
                    <a:p>
                      <a:r>
                        <a:rPr lang="en-US" dirty="0"/>
                        <a:t>E</a:t>
                      </a:r>
                      <a:r>
                        <a:rPr lang="en-US" dirty="0">
                          <a:latin typeface="Wingdings"/>
                          <a:ea typeface="Wingdings"/>
                          <a:cs typeface="Wingdings"/>
                          <a:sym typeface="Wingdings"/>
                        </a:rPr>
                        <a:t></a:t>
                      </a:r>
                      <a:r>
                        <a:rPr lang="en-US" sz="1800" kern="1200" dirty="0">
                          <a:solidFill>
                            <a:schemeClr val="tx1"/>
                          </a:solidFill>
                          <a:latin typeface="+mn-lt"/>
                          <a:ea typeface="+mn-ea"/>
                          <a:cs typeface="+mn-cs"/>
                          <a:sym typeface="Wingdings"/>
                        </a:rPr>
                        <a:t>[C]</a:t>
                      </a:r>
                      <a:r>
                        <a:rPr lang="en-US" sz="1800" kern="1200" dirty="0">
                          <a:solidFill>
                            <a:schemeClr val="tx1"/>
                          </a:solidFill>
                          <a:latin typeface="Wingdings"/>
                          <a:ea typeface="Wingdings"/>
                          <a:cs typeface="Wingdings"/>
                          <a:sym typeface="Wingdings"/>
                        </a:rPr>
                        <a:t></a:t>
                      </a:r>
                      <a:r>
                        <a:rPr lang="en-US" sz="1800" kern="1200" dirty="0">
                          <a:solidFill>
                            <a:schemeClr val="tx1"/>
                          </a:solidFill>
                          <a:latin typeface="+mn-lt"/>
                          <a:ea typeface="+mn-ea"/>
                          <a:cs typeface="+mn-cs"/>
                          <a:sym typeface="Wingdings"/>
                        </a:rPr>
                        <a:t>U</a:t>
                      </a:r>
                      <a:r>
                        <a:rPr lang="en-US" sz="1800" kern="1200" dirty="0">
                          <a:solidFill>
                            <a:schemeClr val="tx1"/>
                          </a:solidFill>
                          <a:latin typeface="Wingdings"/>
                          <a:ea typeface="Wingdings"/>
                          <a:cs typeface="Wingdings"/>
                          <a:sym typeface="Wingdings"/>
                        </a:rPr>
                        <a:t></a:t>
                      </a:r>
                      <a:r>
                        <a:rPr lang="en-US" sz="1800" kern="1200" dirty="0">
                          <a:solidFill>
                            <a:schemeClr val="tx1"/>
                          </a:solidFill>
                          <a:latin typeface="+mn-lt"/>
                          <a:ea typeface="+mn-ea"/>
                          <a:cs typeface="+mn-cs"/>
                          <a:sym typeface="Wingdings"/>
                        </a:rPr>
                        <a:t>D</a:t>
                      </a:r>
                      <a:endParaRPr lang="en-US" dirty="0"/>
                    </a:p>
                  </a:txBody>
                  <a:tcPr>
                    <a:lnR w="12700" cap="flat" cmpd="sng" algn="ctr">
                      <a:solidFill>
                        <a:scrgbClr r="0" g="0" b="0"/>
                      </a:solidFill>
                      <a:prstDash val="solid"/>
                      <a:round/>
                      <a:headEnd type="none" w="med" len="med"/>
                      <a:tailEnd type="none" w="med" len="med"/>
                    </a:lnR>
                  </a:tcPr>
                </a:tc>
                <a:tc>
                  <a:txBody>
                    <a:bodyPr/>
                    <a:lstStyle/>
                    <a:p>
                      <a:r>
                        <a:rPr lang="en-US" dirty="0"/>
                        <a:t>Non-causal</a:t>
                      </a:r>
                    </a:p>
                  </a:txBody>
                  <a:tcPr>
                    <a:lnL w="12700" cap="flat" cmpd="sng" algn="ctr">
                      <a:solidFill>
                        <a:scrgbClr r="0" g="0" b="0"/>
                      </a:solidFill>
                      <a:prstDash val="solid"/>
                      <a:round/>
                      <a:headEnd type="none" w="med" len="med"/>
                      <a:tailEnd type="none" w="med" len="med"/>
                    </a:lnL>
                  </a:tcPr>
                </a:tc>
                <a:tc>
                  <a:txBody>
                    <a:bodyPr/>
                    <a:lstStyle/>
                    <a:p>
                      <a:r>
                        <a:rPr lang="en-US" dirty="0"/>
                        <a:t>Closed</a:t>
                      </a:r>
                    </a:p>
                  </a:txBody>
                  <a:tcPr/>
                </a:tc>
                <a:tc>
                  <a:txBody>
                    <a:bodyPr/>
                    <a:lstStyle/>
                    <a:p>
                      <a:r>
                        <a:rPr lang="en-US" dirty="0"/>
                        <a:t>No bias</a:t>
                      </a:r>
                    </a:p>
                  </a:txBody>
                  <a:tcPr/>
                </a:tc>
                <a:extLst>
                  <a:ext uri="{0D108BD9-81ED-4DB2-BD59-A6C34878D82A}">
                    <a16:rowId xmlns:a16="http://schemas.microsoft.com/office/drawing/2014/main" val="10006"/>
                  </a:ext>
                </a:extLst>
              </a:tr>
              <a:tr h="370840">
                <a:tc>
                  <a:txBody>
                    <a:bodyPr/>
                    <a:lstStyle/>
                    <a:p>
                      <a:r>
                        <a:rPr lang="en-US" dirty="0"/>
                        <a:t>E</a:t>
                      </a:r>
                      <a:r>
                        <a:rPr lang="en-US" dirty="0">
                          <a:latin typeface="Wingdings"/>
                          <a:ea typeface="Wingdings"/>
                          <a:cs typeface="Wingdings"/>
                          <a:sym typeface="Wingdings"/>
                        </a:rPr>
                        <a:t></a:t>
                      </a:r>
                      <a:r>
                        <a:rPr lang="en-US" sz="1800" kern="1200" dirty="0">
                          <a:solidFill>
                            <a:schemeClr val="tx1"/>
                          </a:solidFill>
                          <a:latin typeface="+mn-lt"/>
                          <a:ea typeface="+mn-ea"/>
                          <a:cs typeface="+mn-cs"/>
                          <a:sym typeface="Wingdings"/>
                        </a:rPr>
                        <a:t>[C]</a:t>
                      </a:r>
                      <a:r>
                        <a:rPr lang="en-US" sz="1800" kern="1200" dirty="0">
                          <a:solidFill>
                            <a:schemeClr val="tx1"/>
                          </a:solidFill>
                          <a:latin typeface="Wingdings"/>
                          <a:ea typeface="Wingdings"/>
                          <a:cs typeface="Wingdings"/>
                          <a:sym typeface="Wingdings"/>
                        </a:rPr>
                        <a:t></a:t>
                      </a:r>
                      <a:r>
                        <a:rPr lang="en-US" sz="1800" kern="1200" dirty="0">
                          <a:solidFill>
                            <a:schemeClr val="tx1"/>
                          </a:solidFill>
                          <a:latin typeface="+mn-lt"/>
                          <a:ea typeface="+mn-ea"/>
                          <a:cs typeface="+mn-cs"/>
                          <a:sym typeface="Wingdings"/>
                        </a:rPr>
                        <a:t>D</a:t>
                      </a:r>
                      <a:endParaRPr lang="en-US" dirty="0"/>
                    </a:p>
                  </a:txBody>
                  <a:tcPr>
                    <a:lnR w="12700" cap="flat" cmpd="sng" algn="ctr">
                      <a:solidFill>
                        <a:scrgbClr r="0" g="0" b="0"/>
                      </a:solidFill>
                      <a:prstDash val="solid"/>
                      <a:round/>
                      <a:headEnd type="none" w="med" len="med"/>
                      <a:tailEnd type="none" w="med" len="med"/>
                    </a:lnR>
                  </a:tcPr>
                </a:tc>
                <a:tc>
                  <a:txBody>
                    <a:bodyPr/>
                    <a:lstStyle/>
                    <a:p>
                      <a:r>
                        <a:rPr lang="en-US" dirty="0"/>
                        <a:t>Non-causal</a:t>
                      </a:r>
                    </a:p>
                  </a:txBody>
                  <a:tcPr>
                    <a:lnL w="12700" cap="flat" cmpd="sng" algn="ctr">
                      <a:solidFill>
                        <a:scrgbClr r="0" g="0" b="0"/>
                      </a:solidFill>
                      <a:prstDash val="solid"/>
                      <a:round/>
                      <a:headEnd type="none" w="med" len="med"/>
                      <a:tailEnd type="none" w="med" len="med"/>
                    </a:lnL>
                  </a:tcPr>
                </a:tc>
                <a:tc>
                  <a:txBody>
                    <a:bodyPr/>
                    <a:lstStyle/>
                    <a:p>
                      <a:r>
                        <a:rPr lang="en-US" dirty="0"/>
                        <a:t>Closed</a:t>
                      </a:r>
                    </a:p>
                  </a:txBody>
                  <a:tcPr/>
                </a:tc>
                <a:tc>
                  <a:txBody>
                    <a:bodyPr/>
                    <a:lstStyle/>
                    <a:p>
                      <a:r>
                        <a:rPr lang="en-US" dirty="0"/>
                        <a:t>No bias</a:t>
                      </a:r>
                    </a:p>
                  </a:txBody>
                  <a:tcPr/>
                </a:tc>
                <a:extLst>
                  <a:ext uri="{0D108BD9-81ED-4DB2-BD59-A6C34878D82A}">
                    <a16:rowId xmlns:a16="http://schemas.microsoft.com/office/drawing/2014/main" val="10007"/>
                  </a:ext>
                </a:extLst>
              </a:tr>
            </a:tbl>
          </a:graphicData>
        </a:graphic>
      </p:graphicFrame>
      <p:cxnSp>
        <p:nvCxnSpPr>
          <p:cNvPr id="6" name="Straight Arrow Connector 5"/>
          <p:cNvCxnSpPr/>
          <p:nvPr/>
        </p:nvCxnSpPr>
        <p:spPr>
          <a:xfrm>
            <a:off x="1233577" y="2120249"/>
            <a:ext cx="638355" cy="431321"/>
          </a:xfrm>
          <a:prstGeom prst="straightConnector1">
            <a:avLst/>
          </a:prstGeom>
          <a:ln>
            <a:solidFill>
              <a:srgbClr val="FF0000"/>
            </a:solidFill>
            <a:prstDash val="sysDash"/>
            <a:tailEnd type="triangle"/>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1871932" y="2432278"/>
            <a:ext cx="258793" cy="369332"/>
          </a:xfrm>
          <a:prstGeom prst="rect">
            <a:avLst/>
          </a:prstGeom>
          <a:noFill/>
        </p:spPr>
        <p:txBody>
          <a:bodyPr wrap="square" rtlCol="0">
            <a:spAutoFit/>
          </a:bodyPr>
          <a:lstStyle/>
          <a:p>
            <a:r>
              <a:rPr lang="nb-NO" dirty="0"/>
              <a:t>?</a:t>
            </a:r>
          </a:p>
        </p:txBody>
      </p:sp>
    </p:spTree>
    <p:extLst>
      <p:ext uri="{BB962C8B-B14F-4D97-AF65-F5344CB8AC3E}">
        <p14:creationId xmlns:p14="http://schemas.microsoft.com/office/powerpoint/2010/main" val="2117905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DAG – example &amp; comments</a:t>
            </a:r>
          </a:p>
        </p:txBody>
      </p:sp>
      <p:pic>
        <p:nvPicPr>
          <p:cNvPr id="3" name="Bilde 25" descr="Vitamin and birth defects.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0300" y="1700690"/>
            <a:ext cx="2076869" cy="13941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TextBox 38"/>
          <p:cNvSpPr txBox="1">
            <a:spLocks noChangeArrowheads="1"/>
          </p:cNvSpPr>
          <p:nvPr/>
        </p:nvSpPr>
        <p:spPr bwMode="auto">
          <a:xfrm>
            <a:off x="4535664" y="1811136"/>
            <a:ext cx="3664428"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lgn="ctr" eaLnBrk="0" hangingPunct="0">
              <a:defRPr sz="2400">
                <a:solidFill>
                  <a:srgbClr val="154987"/>
                </a:solidFill>
                <a:latin typeface="Arial" pitchFamily="34" charset="0"/>
              </a:defRPr>
            </a:lvl1pPr>
            <a:lvl2pPr marL="742950" indent="-285750" algn="ctr" eaLnBrk="0" hangingPunct="0">
              <a:defRPr sz="2400">
                <a:solidFill>
                  <a:srgbClr val="154987"/>
                </a:solidFill>
                <a:latin typeface="Arial" pitchFamily="34" charset="0"/>
              </a:defRPr>
            </a:lvl2pPr>
            <a:lvl3pPr marL="1143000" indent="-228600" algn="ctr" eaLnBrk="0" hangingPunct="0">
              <a:defRPr sz="2400">
                <a:solidFill>
                  <a:srgbClr val="154987"/>
                </a:solidFill>
                <a:latin typeface="Arial" pitchFamily="34" charset="0"/>
              </a:defRPr>
            </a:lvl3pPr>
            <a:lvl4pPr marL="1600200" indent="-228600" algn="ctr" eaLnBrk="0" hangingPunct="0">
              <a:defRPr sz="2400">
                <a:solidFill>
                  <a:srgbClr val="154987"/>
                </a:solidFill>
                <a:latin typeface="Arial" pitchFamily="34" charset="0"/>
              </a:defRPr>
            </a:lvl4pPr>
            <a:lvl5pPr marL="2057400" indent="-228600" algn="ctr" eaLnBrk="0" hangingPunct="0">
              <a:defRPr sz="2400">
                <a:solidFill>
                  <a:srgbClr val="154987"/>
                </a:solidFill>
                <a:latin typeface="Arial" pitchFamily="34" charset="0"/>
              </a:defRPr>
            </a:lvl5pPr>
            <a:lvl6pPr marL="2514600" indent="-228600" algn="ctr" eaLnBrk="0" fontAlgn="base" hangingPunct="0">
              <a:spcBef>
                <a:spcPct val="0"/>
              </a:spcBef>
              <a:spcAft>
                <a:spcPct val="0"/>
              </a:spcAft>
              <a:defRPr sz="2400">
                <a:solidFill>
                  <a:srgbClr val="154987"/>
                </a:solidFill>
                <a:latin typeface="Arial" pitchFamily="34" charset="0"/>
              </a:defRPr>
            </a:lvl6pPr>
            <a:lvl7pPr marL="2971800" indent="-228600" algn="ctr" eaLnBrk="0" fontAlgn="base" hangingPunct="0">
              <a:spcBef>
                <a:spcPct val="0"/>
              </a:spcBef>
              <a:spcAft>
                <a:spcPct val="0"/>
              </a:spcAft>
              <a:defRPr sz="2400">
                <a:solidFill>
                  <a:srgbClr val="154987"/>
                </a:solidFill>
                <a:latin typeface="Arial" pitchFamily="34" charset="0"/>
              </a:defRPr>
            </a:lvl7pPr>
            <a:lvl8pPr marL="3429000" indent="-228600" algn="ctr" eaLnBrk="0" fontAlgn="base" hangingPunct="0">
              <a:spcBef>
                <a:spcPct val="0"/>
              </a:spcBef>
              <a:spcAft>
                <a:spcPct val="0"/>
              </a:spcAft>
              <a:defRPr sz="2400">
                <a:solidFill>
                  <a:srgbClr val="154987"/>
                </a:solidFill>
                <a:latin typeface="Arial" pitchFamily="34" charset="0"/>
              </a:defRPr>
            </a:lvl8pPr>
            <a:lvl9pPr marL="3886200" indent="-228600" algn="ctr" eaLnBrk="0" fontAlgn="base" hangingPunct="0">
              <a:spcBef>
                <a:spcPct val="0"/>
              </a:spcBef>
              <a:spcAft>
                <a:spcPct val="0"/>
              </a:spcAft>
              <a:defRPr sz="2400">
                <a:solidFill>
                  <a:srgbClr val="154987"/>
                </a:solidFill>
                <a:latin typeface="Arial" pitchFamily="34" charset="0"/>
              </a:defRPr>
            </a:lvl9pPr>
          </a:lstStyle>
          <a:p>
            <a:pPr marL="457200" indent="-457200" algn="l">
              <a:buFont typeface="+mj-lt"/>
              <a:buAutoNum type="arabicPeriod"/>
            </a:pPr>
            <a:r>
              <a:rPr lang="en-US" sz="2000" dirty="0">
                <a:solidFill>
                  <a:schemeClr val="tx1"/>
                </a:solidFill>
              </a:rPr>
              <a:t>Is it a problem if U is unmeasured?</a:t>
            </a:r>
          </a:p>
        </p:txBody>
      </p:sp>
      <p:graphicFrame>
        <p:nvGraphicFramePr>
          <p:cNvPr id="10" name="Table 9"/>
          <p:cNvGraphicFramePr>
            <a:graphicFrameLocks noGrp="1"/>
          </p:cNvGraphicFramePr>
          <p:nvPr>
            <p:extLst/>
          </p:nvPr>
        </p:nvGraphicFramePr>
        <p:xfrm>
          <a:off x="670300" y="3661140"/>
          <a:ext cx="6096000" cy="2966720"/>
        </p:xfrm>
        <a:graphic>
          <a:graphicData uri="http://schemas.openxmlformats.org/drawingml/2006/table">
            <a:tbl>
              <a:tblPr firstRow="1" bandRow="1">
                <a:tableStyleId>{2D5ABB26-0587-4C30-8999-92F81FD0307C}</a:tableStyleId>
              </a:tblPr>
              <a:tblGrid>
                <a:gridCol w="1676528">
                  <a:extLst>
                    <a:ext uri="{9D8B030D-6E8A-4147-A177-3AD203B41FA5}">
                      <a16:colId xmlns:a16="http://schemas.microsoft.com/office/drawing/2014/main" val="20000"/>
                    </a:ext>
                  </a:extLst>
                </a:gridCol>
                <a:gridCol w="1371472">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tblGrid>
              <a:tr h="370840">
                <a:tc>
                  <a:txBody>
                    <a:bodyPr/>
                    <a:lstStyle/>
                    <a:p>
                      <a:r>
                        <a:rPr lang="en-US" b="1" dirty="0"/>
                        <a:t>Path</a:t>
                      </a: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r>
                        <a:rPr lang="en-US" b="1" dirty="0"/>
                        <a:t>Type</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r>
                        <a:rPr lang="en-US" b="1" dirty="0"/>
                        <a:t>Status</a:t>
                      </a:r>
                    </a:p>
                  </a:txBody>
                  <a:tcPr>
                    <a:lnB w="12700" cap="flat" cmpd="sng" algn="ctr">
                      <a:solidFill>
                        <a:scrgbClr r="0" g="0" b="0"/>
                      </a:solidFill>
                      <a:prstDash val="solid"/>
                      <a:round/>
                      <a:headEnd type="none" w="med" len="med"/>
                      <a:tailEnd type="none" w="med" len="med"/>
                    </a:lnB>
                  </a:tcPr>
                </a:tc>
                <a:tc>
                  <a:txBody>
                    <a:bodyPr/>
                    <a:lstStyle/>
                    <a:p>
                      <a:r>
                        <a:rPr lang="en-US" b="1" dirty="0"/>
                        <a:t>Consequence</a:t>
                      </a:r>
                    </a:p>
                  </a:txBody>
                  <a:tcP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US" dirty="0"/>
                        <a:t>E</a:t>
                      </a:r>
                      <a:r>
                        <a:rPr lang="en-US" dirty="0">
                          <a:latin typeface="Wingdings"/>
                          <a:ea typeface="Wingdings"/>
                          <a:cs typeface="Wingdings"/>
                          <a:sym typeface="Wingdings"/>
                        </a:rPr>
                        <a:t></a:t>
                      </a:r>
                      <a:r>
                        <a:rPr lang="en-US" sz="1800" kern="1200" dirty="0">
                          <a:solidFill>
                            <a:schemeClr val="tx1"/>
                          </a:solidFill>
                          <a:latin typeface="+mn-lt"/>
                          <a:ea typeface="+mn-ea"/>
                          <a:cs typeface="+mn-cs"/>
                          <a:sym typeface="Wingdings"/>
                        </a:rPr>
                        <a:t>D</a:t>
                      </a:r>
                      <a:endParaRPr lang="en-US"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r>
                        <a:rPr lang="en-US" dirty="0"/>
                        <a:t>Causal</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r>
                        <a:rPr lang="en-US" dirty="0"/>
                        <a:t>Open</a:t>
                      </a:r>
                    </a:p>
                  </a:txBody>
                  <a:tcPr>
                    <a:lnT w="12700" cap="flat" cmpd="sng" algn="ctr">
                      <a:solidFill>
                        <a:scrgbClr r="0" g="0" b="0"/>
                      </a:solidFill>
                      <a:prstDash val="solid"/>
                      <a:round/>
                      <a:headEnd type="none" w="med" len="med"/>
                      <a:tailEnd type="none" w="med" len="med"/>
                    </a:lnT>
                  </a:tcPr>
                </a:tc>
                <a:tc>
                  <a:txBody>
                    <a:bodyPr/>
                    <a:lstStyle/>
                    <a:p>
                      <a:endParaRPr lang="en-US"/>
                    </a:p>
                  </a:txBody>
                  <a:tcP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1"/>
                  </a:ext>
                </a:extLst>
              </a:tr>
              <a:tr h="370840">
                <a:tc>
                  <a:txBody>
                    <a:bodyPr/>
                    <a:lstStyle/>
                    <a:p>
                      <a:r>
                        <a:rPr lang="en-US" dirty="0"/>
                        <a:t>E</a:t>
                      </a:r>
                      <a:r>
                        <a:rPr lang="en-US" dirty="0">
                          <a:latin typeface="Wingdings"/>
                          <a:ea typeface="Wingdings"/>
                          <a:cs typeface="Wingdings"/>
                          <a:sym typeface="Wingdings"/>
                        </a:rPr>
                        <a:t></a:t>
                      </a:r>
                      <a:r>
                        <a:rPr lang="en-US" sz="1800" kern="1200" dirty="0">
                          <a:solidFill>
                            <a:schemeClr val="tx1"/>
                          </a:solidFill>
                          <a:latin typeface="+mn-lt"/>
                          <a:ea typeface="+mn-ea"/>
                          <a:cs typeface="+mn-cs"/>
                          <a:sym typeface="Wingdings"/>
                        </a:rPr>
                        <a:t>C</a:t>
                      </a:r>
                      <a:r>
                        <a:rPr lang="en-US" sz="1800" kern="1200" dirty="0">
                          <a:solidFill>
                            <a:schemeClr val="tx1"/>
                          </a:solidFill>
                          <a:latin typeface="Wingdings"/>
                          <a:ea typeface="Wingdings"/>
                          <a:cs typeface="Wingdings"/>
                          <a:sym typeface="Wingdings"/>
                        </a:rPr>
                        <a:t></a:t>
                      </a:r>
                      <a:r>
                        <a:rPr lang="en-US" sz="1800" kern="1200" dirty="0">
                          <a:solidFill>
                            <a:schemeClr val="tx1"/>
                          </a:solidFill>
                          <a:latin typeface="+mn-lt"/>
                          <a:ea typeface="+mn-ea"/>
                          <a:cs typeface="+mn-cs"/>
                          <a:sym typeface="Wingdings"/>
                        </a:rPr>
                        <a:t>U</a:t>
                      </a:r>
                      <a:r>
                        <a:rPr lang="en-US" sz="1800" kern="1200" dirty="0">
                          <a:solidFill>
                            <a:schemeClr val="tx1"/>
                          </a:solidFill>
                          <a:latin typeface="Wingdings"/>
                          <a:ea typeface="Wingdings"/>
                          <a:cs typeface="Wingdings"/>
                          <a:sym typeface="Wingdings"/>
                        </a:rPr>
                        <a:t></a:t>
                      </a:r>
                      <a:r>
                        <a:rPr lang="en-US" sz="1800" kern="1200" dirty="0">
                          <a:solidFill>
                            <a:schemeClr val="tx1"/>
                          </a:solidFill>
                          <a:latin typeface="+mn-lt"/>
                          <a:ea typeface="+mn-ea"/>
                          <a:cs typeface="+mn-cs"/>
                          <a:sym typeface="Wingdings"/>
                        </a:rPr>
                        <a:t>D</a:t>
                      </a:r>
                      <a:endParaRPr lang="en-US" dirty="0"/>
                    </a:p>
                  </a:txBody>
                  <a:tcPr>
                    <a:lnR w="12700" cap="flat" cmpd="sng" algn="ctr">
                      <a:solidFill>
                        <a:scrgbClr r="0" g="0" b="0"/>
                      </a:solidFill>
                      <a:prstDash val="solid"/>
                      <a:round/>
                      <a:headEnd type="none" w="med" len="med"/>
                      <a:tailEnd type="none" w="med" len="med"/>
                    </a:lnR>
                  </a:tcPr>
                </a:tc>
                <a:tc>
                  <a:txBody>
                    <a:bodyPr/>
                    <a:lstStyle/>
                    <a:p>
                      <a:r>
                        <a:rPr lang="en-US" dirty="0"/>
                        <a:t>Non-causal</a:t>
                      </a:r>
                    </a:p>
                  </a:txBody>
                  <a:tcPr>
                    <a:lnL w="12700" cap="flat" cmpd="sng" algn="ctr">
                      <a:solidFill>
                        <a:scrgbClr r="0" g="0" b="0"/>
                      </a:solidFill>
                      <a:prstDash val="solid"/>
                      <a:round/>
                      <a:headEnd type="none" w="med" len="med"/>
                      <a:tailEnd type="none" w="med" len="med"/>
                    </a:lnL>
                  </a:tcPr>
                </a:tc>
                <a:tc>
                  <a:txBody>
                    <a:bodyPr/>
                    <a:lstStyle/>
                    <a:p>
                      <a:r>
                        <a:rPr lang="en-US" dirty="0"/>
                        <a:t>Open</a:t>
                      </a:r>
                    </a:p>
                  </a:txBody>
                  <a:tcPr/>
                </a:tc>
                <a:tc>
                  <a:txBody>
                    <a:bodyPr/>
                    <a:lstStyle/>
                    <a:p>
                      <a:r>
                        <a:rPr lang="en-US" dirty="0"/>
                        <a:t>Bias</a:t>
                      </a:r>
                    </a:p>
                  </a:txBody>
                  <a:tcPr/>
                </a:tc>
                <a:extLst>
                  <a:ext uri="{0D108BD9-81ED-4DB2-BD59-A6C34878D82A}">
                    <a16:rowId xmlns:a16="http://schemas.microsoft.com/office/drawing/2014/main" val="10002"/>
                  </a:ext>
                </a:extLst>
              </a:tr>
              <a:tr h="370840">
                <a:tc>
                  <a:txBody>
                    <a:bodyPr/>
                    <a:lstStyle/>
                    <a:p>
                      <a:r>
                        <a:rPr lang="en-US" dirty="0"/>
                        <a:t>E</a:t>
                      </a:r>
                      <a:r>
                        <a:rPr lang="en-US" dirty="0">
                          <a:latin typeface="Wingdings"/>
                          <a:ea typeface="Wingdings"/>
                          <a:cs typeface="Wingdings"/>
                          <a:sym typeface="Wingdings"/>
                        </a:rPr>
                        <a:t></a:t>
                      </a:r>
                      <a:r>
                        <a:rPr lang="en-US" sz="1800" kern="1200" dirty="0">
                          <a:solidFill>
                            <a:schemeClr val="tx1"/>
                          </a:solidFill>
                          <a:latin typeface="+mn-lt"/>
                          <a:ea typeface="+mn-ea"/>
                          <a:cs typeface="+mn-cs"/>
                          <a:sym typeface="Wingdings"/>
                        </a:rPr>
                        <a:t>C</a:t>
                      </a:r>
                      <a:r>
                        <a:rPr lang="en-US" sz="1800" kern="1200" dirty="0">
                          <a:solidFill>
                            <a:schemeClr val="tx1"/>
                          </a:solidFill>
                          <a:latin typeface="Wingdings"/>
                          <a:ea typeface="Wingdings"/>
                          <a:cs typeface="Wingdings"/>
                          <a:sym typeface="Wingdings"/>
                        </a:rPr>
                        <a:t></a:t>
                      </a:r>
                      <a:r>
                        <a:rPr lang="en-US" sz="1800" kern="1200" dirty="0">
                          <a:solidFill>
                            <a:schemeClr val="tx1"/>
                          </a:solidFill>
                          <a:latin typeface="+mn-lt"/>
                          <a:ea typeface="+mn-ea"/>
                          <a:cs typeface="+mn-cs"/>
                          <a:sym typeface="Wingdings"/>
                        </a:rPr>
                        <a:t>D</a:t>
                      </a:r>
                      <a:endParaRPr lang="en-US"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r>
                        <a:rPr lang="en-US" dirty="0"/>
                        <a:t>Non-causal</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r>
                        <a:rPr lang="en-US" dirty="0"/>
                        <a:t>Open</a:t>
                      </a:r>
                    </a:p>
                  </a:txBody>
                  <a:tcPr>
                    <a:lnB w="12700" cap="flat" cmpd="sng" algn="ctr">
                      <a:solidFill>
                        <a:scrgbClr r="0" g="0" b="0"/>
                      </a:solidFill>
                      <a:prstDash val="solid"/>
                      <a:round/>
                      <a:headEnd type="none" w="med" len="med"/>
                      <a:tailEnd type="none" w="med" len="med"/>
                    </a:lnB>
                  </a:tcPr>
                </a:tc>
                <a:tc>
                  <a:txBody>
                    <a:bodyPr/>
                    <a:lstStyle/>
                    <a:p>
                      <a:r>
                        <a:rPr lang="en-US" dirty="0"/>
                        <a:t>Bias</a:t>
                      </a:r>
                    </a:p>
                  </a:txBody>
                  <a:tcP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r>
                        <a:rPr lang="en-US" b="1" dirty="0"/>
                        <a:t>Adjusting</a:t>
                      </a:r>
                      <a:r>
                        <a:rPr lang="en-US" b="1" baseline="0" dirty="0"/>
                        <a:t> for C</a:t>
                      </a:r>
                      <a:endParaRPr lang="en-US" b="1" dirty="0"/>
                    </a:p>
                  </a:txBody>
                  <a:tcPr>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b="1" dirty="0"/>
                    </a:p>
                  </a:txBody>
                  <a:tcPr>
                    <a:lnL w="12700" cap="flat" cmpd="sng" algn="ctr">
                      <a:no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r>
                        <a:rPr lang="en-US" dirty="0"/>
                        <a:t>E</a:t>
                      </a:r>
                      <a:r>
                        <a:rPr lang="en-US" dirty="0">
                          <a:latin typeface="Wingdings"/>
                          <a:ea typeface="Wingdings"/>
                          <a:cs typeface="Wingdings"/>
                          <a:sym typeface="Wingdings"/>
                        </a:rPr>
                        <a:t></a:t>
                      </a:r>
                      <a:r>
                        <a:rPr lang="en-US" sz="1800" kern="1200" dirty="0">
                          <a:solidFill>
                            <a:schemeClr val="tx1"/>
                          </a:solidFill>
                          <a:latin typeface="+mn-lt"/>
                          <a:ea typeface="+mn-ea"/>
                          <a:cs typeface="+mn-cs"/>
                          <a:sym typeface="Wingdings"/>
                        </a:rPr>
                        <a:t>D</a:t>
                      </a:r>
                      <a:endParaRPr lang="en-US"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r>
                        <a:rPr lang="en-US" dirty="0"/>
                        <a:t>Causal</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r>
                        <a:rPr lang="en-US" dirty="0"/>
                        <a:t>Open</a:t>
                      </a:r>
                    </a:p>
                  </a:txBody>
                  <a:tcPr>
                    <a:lnT w="12700" cap="flat" cmpd="sng" algn="ctr">
                      <a:solidFill>
                        <a:scrgbClr r="0" g="0" b="0"/>
                      </a:solidFill>
                      <a:prstDash val="solid"/>
                      <a:round/>
                      <a:headEnd type="none" w="med" len="med"/>
                      <a:tailEnd type="none" w="med" len="med"/>
                    </a:lnT>
                  </a:tcPr>
                </a:tc>
                <a:tc>
                  <a:txBody>
                    <a:bodyPr/>
                    <a:lstStyle/>
                    <a:p>
                      <a:endParaRPr lang="en-US" dirty="0"/>
                    </a:p>
                  </a:txBody>
                  <a:tcP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5"/>
                  </a:ext>
                </a:extLst>
              </a:tr>
              <a:tr h="370840">
                <a:tc>
                  <a:txBody>
                    <a:bodyPr/>
                    <a:lstStyle/>
                    <a:p>
                      <a:r>
                        <a:rPr lang="en-US" dirty="0"/>
                        <a:t>E</a:t>
                      </a:r>
                      <a:r>
                        <a:rPr lang="en-US" dirty="0">
                          <a:latin typeface="Wingdings"/>
                          <a:ea typeface="Wingdings"/>
                          <a:cs typeface="Wingdings"/>
                          <a:sym typeface="Wingdings"/>
                        </a:rPr>
                        <a:t></a:t>
                      </a:r>
                      <a:r>
                        <a:rPr lang="en-US" sz="1800" kern="1200" dirty="0">
                          <a:solidFill>
                            <a:schemeClr val="tx1"/>
                          </a:solidFill>
                          <a:latin typeface="+mn-lt"/>
                          <a:ea typeface="+mn-ea"/>
                          <a:cs typeface="+mn-cs"/>
                          <a:sym typeface="Wingdings"/>
                        </a:rPr>
                        <a:t>[C]</a:t>
                      </a:r>
                      <a:r>
                        <a:rPr lang="en-US" sz="1800" kern="1200" dirty="0">
                          <a:solidFill>
                            <a:schemeClr val="tx1"/>
                          </a:solidFill>
                          <a:latin typeface="Wingdings"/>
                          <a:ea typeface="Wingdings"/>
                          <a:cs typeface="Wingdings"/>
                          <a:sym typeface="Wingdings"/>
                        </a:rPr>
                        <a:t></a:t>
                      </a:r>
                      <a:r>
                        <a:rPr lang="en-US" sz="1800" kern="1200" dirty="0">
                          <a:solidFill>
                            <a:schemeClr val="tx1"/>
                          </a:solidFill>
                          <a:latin typeface="+mn-lt"/>
                          <a:ea typeface="+mn-ea"/>
                          <a:cs typeface="+mn-cs"/>
                          <a:sym typeface="Wingdings"/>
                        </a:rPr>
                        <a:t>U</a:t>
                      </a:r>
                      <a:r>
                        <a:rPr lang="en-US" sz="1800" kern="1200" dirty="0">
                          <a:solidFill>
                            <a:schemeClr val="tx1"/>
                          </a:solidFill>
                          <a:latin typeface="Wingdings"/>
                          <a:ea typeface="Wingdings"/>
                          <a:cs typeface="Wingdings"/>
                          <a:sym typeface="Wingdings"/>
                        </a:rPr>
                        <a:t></a:t>
                      </a:r>
                      <a:r>
                        <a:rPr lang="en-US" sz="1800" kern="1200" dirty="0">
                          <a:solidFill>
                            <a:schemeClr val="tx1"/>
                          </a:solidFill>
                          <a:latin typeface="+mn-lt"/>
                          <a:ea typeface="+mn-ea"/>
                          <a:cs typeface="+mn-cs"/>
                          <a:sym typeface="Wingdings"/>
                        </a:rPr>
                        <a:t>D</a:t>
                      </a:r>
                      <a:endParaRPr lang="en-US" dirty="0"/>
                    </a:p>
                  </a:txBody>
                  <a:tcPr>
                    <a:lnR w="12700" cap="flat" cmpd="sng" algn="ctr">
                      <a:solidFill>
                        <a:scrgbClr r="0" g="0" b="0"/>
                      </a:solidFill>
                      <a:prstDash val="solid"/>
                      <a:round/>
                      <a:headEnd type="none" w="med" len="med"/>
                      <a:tailEnd type="none" w="med" len="med"/>
                    </a:lnR>
                  </a:tcPr>
                </a:tc>
                <a:tc>
                  <a:txBody>
                    <a:bodyPr/>
                    <a:lstStyle/>
                    <a:p>
                      <a:r>
                        <a:rPr lang="en-US" dirty="0"/>
                        <a:t>Non-causal</a:t>
                      </a:r>
                    </a:p>
                  </a:txBody>
                  <a:tcPr>
                    <a:lnL w="12700" cap="flat" cmpd="sng" algn="ctr">
                      <a:solidFill>
                        <a:scrgbClr r="0" g="0" b="0"/>
                      </a:solidFill>
                      <a:prstDash val="solid"/>
                      <a:round/>
                      <a:headEnd type="none" w="med" len="med"/>
                      <a:tailEnd type="none" w="med" len="med"/>
                    </a:lnL>
                  </a:tcPr>
                </a:tc>
                <a:tc>
                  <a:txBody>
                    <a:bodyPr/>
                    <a:lstStyle/>
                    <a:p>
                      <a:r>
                        <a:rPr lang="en-US" dirty="0"/>
                        <a:t>Closed</a:t>
                      </a:r>
                    </a:p>
                  </a:txBody>
                  <a:tcPr/>
                </a:tc>
                <a:tc>
                  <a:txBody>
                    <a:bodyPr/>
                    <a:lstStyle/>
                    <a:p>
                      <a:r>
                        <a:rPr lang="en-US" dirty="0"/>
                        <a:t>No bias</a:t>
                      </a:r>
                    </a:p>
                  </a:txBody>
                  <a:tcPr/>
                </a:tc>
                <a:extLst>
                  <a:ext uri="{0D108BD9-81ED-4DB2-BD59-A6C34878D82A}">
                    <a16:rowId xmlns:a16="http://schemas.microsoft.com/office/drawing/2014/main" val="10006"/>
                  </a:ext>
                </a:extLst>
              </a:tr>
              <a:tr h="370840">
                <a:tc>
                  <a:txBody>
                    <a:bodyPr/>
                    <a:lstStyle/>
                    <a:p>
                      <a:r>
                        <a:rPr lang="en-US" dirty="0"/>
                        <a:t>E</a:t>
                      </a:r>
                      <a:r>
                        <a:rPr lang="en-US" dirty="0">
                          <a:latin typeface="Wingdings"/>
                          <a:ea typeface="Wingdings"/>
                          <a:cs typeface="Wingdings"/>
                          <a:sym typeface="Wingdings"/>
                        </a:rPr>
                        <a:t></a:t>
                      </a:r>
                      <a:r>
                        <a:rPr lang="en-US" sz="1800" kern="1200" dirty="0">
                          <a:solidFill>
                            <a:schemeClr val="tx1"/>
                          </a:solidFill>
                          <a:latin typeface="+mn-lt"/>
                          <a:ea typeface="+mn-ea"/>
                          <a:cs typeface="+mn-cs"/>
                          <a:sym typeface="Wingdings"/>
                        </a:rPr>
                        <a:t>[C]</a:t>
                      </a:r>
                      <a:r>
                        <a:rPr lang="en-US" sz="1800" kern="1200" dirty="0">
                          <a:solidFill>
                            <a:schemeClr val="tx1"/>
                          </a:solidFill>
                          <a:latin typeface="Wingdings"/>
                          <a:ea typeface="Wingdings"/>
                          <a:cs typeface="Wingdings"/>
                          <a:sym typeface="Wingdings"/>
                        </a:rPr>
                        <a:t></a:t>
                      </a:r>
                      <a:r>
                        <a:rPr lang="en-US" sz="1800" kern="1200" dirty="0">
                          <a:solidFill>
                            <a:schemeClr val="tx1"/>
                          </a:solidFill>
                          <a:latin typeface="+mn-lt"/>
                          <a:ea typeface="+mn-ea"/>
                          <a:cs typeface="+mn-cs"/>
                          <a:sym typeface="Wingdings"/>
                        </a:rPr>
                        <a:t>D</a:t>
                      </a:r>
                      <a:endParaRPr lang="en-US"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r>
                        <a:rPr lang="en-US" dirty="0"/>
                        <a:t>Non-causal</a:t>
                      </a: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r>
                        <a:rPr lang="en-US" dirty="0"/>
                        <a:t>Closed</a:t>
                      </a:r>
                    </a:p>
                  </a:txBody>
                  <a:tcPr>
                    <a:lnB w="12700" cap="flat" cmpd="sng" algn="ctr">
                      <a:solidFill>
                        <a:scrgbClr r="0" g="0" b="0"/>
                      </a:solidFill>
                      <a:prstDash val="solid"/>
                      <a:round/>
                      <a:headEnd type="none" w="med" len="med"/>
                      <a:tailEnd type="none" w="med" len="med"/>
                    </a:lnB>
                  </a:tcPr>
                </a:tc>
                <a:tc>
                  <a:txBody>
                    <a:bodyPr/>
                    <a:lstStyle/>
                    <a:p>
                      <a:r>
                        <a:rPr lang="en-US" dirty="0"/>
                        <a:t>No bias</a:t>
                      </a:r>
                    </a:p>
                  </a:txBody>
                  <a:tcPr>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0414018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70300" y="300207"/>
            <a:ext cx="8016500" cy="1216926"/>
          </a:xfrm>
        </p:spPr>
        <p:txBody>
          <a:bodyPr>
            <a:normAutofit fontScale="90000"/>
          </a:bodyPr>
          <a:lstStyle/>
          <a:p>
            <a:r>
              <a:rPr lang="en-US" dirty="0"/>
              <a:t>Example </a:t>
            </a:r>
            <a:br>
              <a:rPr lang="en-US" dirty="0"/>
            </a:br>
            <a:r>
              <a:rPr lang="en-US" sz="2000" dirty="0"/>
              <a:t>Association and cause – more advanced concepts</a:t>
            </a:r>
            <a:br>
              <a:rPr lang="en-US" sz="2000" dirty="0"/>
            </a:br>
            <a:br>
              <a:rPr lang="en-US" sz="2000" dirty="0"/>
            </a:br>
            <a:r>
              <a:rPr lang="en-US" sz="2000" dirty="0"/>
              <a:t>(X=Exposure &amp; Y=Outcome in all examples) (</a:t>
            </a:r>
            <a:r>
              <a:rPr lang="en-US" sz="2000" dirty="0" err="1"/>
              <a:t>DAGitty</a:t>
            </a:r>
            <a:r>
              <a:rPr lang="en-US" sz="2000" dirty="0"/>
              <a:t> – learning module)</a:t>
            </a:r>
          </a:p>
        </p:txBody>
      </p:sp>
      <p:sp>
        <p:nvSpPr>
          <p:cNvPr id="5" name="Content Placeholder 4"/>
          <p:cNvSpPr>
            <a:spLocks noGrp="1"/>
          </p:cNvSpPr>
          <p:nvPr>
            <p:ph idx="1"/>
          </p:nvPr>
        </p:nvSpPr>
        <p:spPr/>
        <p:txBody>
          <a:bodyPr/>
          <a:lstStyle/>
          <a:p>
            <a:r>
              <a:rPr lang="en-US" dirty="0"/>
              <a:t>Proxy confounders are covariates that are not themselves confounders, but lie "between" confounders and the exposure or outcome in a causal chain </a:t>
            </a:r>
          </a:p>
          <a:p>
            <a:r>
              <a:rPr lang="en-US" dirty="0"/>
              <a:t>A proxy confounder is a descendant of a confounder and an ancestor of either the exposure or the outcome </a:t>
            </a:r>
          </a:p>
          <a:p>
            <a:pPr lvl="1"/>
            <a:r>
              <a:rPr lang="en-US" dirty="0"/>
              <a:t>but not both; else it would be a confounder</a:t>
            </a:r>
          </a:p>
          <a:p>
            <a:r>
              <a:rPr lang="en-US" dirty="0"/>
              <a:t>Adjustment on proxy confounders depends on whether you will analyze direct (=adjust) or total effect (=not adjust)</a:t>
            </a:r>
          </a:p>
          <a:p>
            <a:endParaRPr lang="en-US" dirty="0"/>
          </a:p>
          <a:p>
            <a:r>
              <a:rPr lang="en-US" dirty="0"/>
              <a:t>Example: A &amp; M are proxy confounders </a:t>
            </a:r>
          </a:p>
          <a:p>
            <a:pPr marL="0" indent="0">
              <a:buNone/>
            </a:pPr>
            <a:endParaRPr lang="en-US" dirty="0"/>
          </a:p>
          <a:p>
            <a:pPr marL="0" indent="0">
              <a:buNone/>
            </a:pPr>
            <a:endParaRPr lang="en-US" dirty="0"/>
          </a:p>
        </p:txBody>
      </p:sp>
      <p:pic>
        <p:nvPicPr>
          <p:cNvPr id="2" name="Picture 1"/>
          <p:cNvPicPr>
            <a:picLocks noChangeAspect="1"/>
          </p:cNvPicPr>
          <p:nvPr/>
        </p:nvPicPr>
        <p:blipFill>
          <a:blip r:embed="rId2"/>
          <a:stretch>
            <a:fillRect/>
          </a:stretch>
        </p:blipFill>
        <p:spPr>
          <a:xfrm>
            <a:off x="5382307" y="4068013"/>
            <a:ext cx="2329708" cy="2575763"/>
          </a:xfrm>
          <a:prstGeom prst="rect">
            <a:avLst/>
          </a:prstGeom>
        </p:spPr>
      </p:pic>
    </p:spTree>
    <p:extLst>
      <p:ext uri="{BB962C8B-B14F-4D97-AF65-F5344CB8AC3E}">
        <p14:creationId xmlns:p14="http://schemas.microsoft.com/office/powerpoint/2010/main" val="34624234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Example </a:t>
            </a:r>
            <a:br>
              <a:rPr lang="en-US" dirty="0"/>
            </a:br>
            <a:r>
              <a:rPr lang="en-US" sz="2000" dirty="0"/>
              <a:t>Association and cause – more advanced concepts</a:t>
            </a:r>
          </a:p>
        </p:txBody>
      </p:sp>
      <p:sp>
        <p:nvSpPr>
          <p:cNvPr id="5" name="Content Placeholder 4"/>
          <p:cNvSpPr>
            <a:spLocks noGrp="1"/>
          </p:cNvSpPr>
          <p:nvPr>
            <p:ph idx="1"/>
          </p:nvPr>
        </p:nvSpPr>
        <p:spPr/>
        <p:txBody>
          <a:bodyPr/>
          <a:lstStyle/>
          <a:p>
            <a:r>
              <a:rPr lang="en-US" dirty="0"/>
              <a:t>Competing exposure is an ancestor of the outcome that is not related with the exposure - it is neither a confounder, nor a proxy confounder, nor a mediator </a:t>
            </a:r>
          </a:p>
          <a:p>
            <a:r>
              <a:rPr lang="en-US" dirty="0"/>
              <a:t>Including competing exposures in a regression model will not affect bias, but may improve precision</a:t>
            </a:r>
          </a:p>
          <a:p>
            <a:pPr marL="0" indent="0">
              <a:buNone/>
            </a:pPr>
            <a:endParaRPr lang="en-US" dirty="0"/>
          </a:p>
          <a:p>
            <a:pPr marL="0" indent="0">
              <a:buNone/>
            </a:pPr>
            <a:endParaRPr lang="en-US" dirty="0"/>
          </a:p>
        </p:txBody>
      </p:sp>
      <p:pic>
        <p:nvPicPr>
          <p:cNvPr id="2" name="Picture 1"/>
          <p:cNvPicPr>
            <a:picLocks noChangeAspect="1"/>
          </p:cNvPicPr>
          <p:nvPr/>
        </p:nvPicPr>
        <p:blipFill>
          <a:blip r:embed="rId2"/>
          <a:stretch>
            <a:fillRect/>
          </a:stretch>
        </p:blipFill>
        <p:spPr>
          <a:xfrm>
            <a:off x="2480093" y="3972036"/>
            <a:ext cx="2872598" cy="2168005"/>
          </a:xfrm>
          <a:prstGeom prst="rect">
            <a:avLst/>
          </a:prstGeom>
        </p:spPr>
      </p:pic>
    </p:spTree>
    <p:extLst>
      <p:ext uri="{BB962C8B-B14F-4D97-AF65-F5344CB8AC3E}">
        <p14:creationId xmlns:p14="http://schemas.microsoft.com/office/powerpoint/2010/main" val="1208625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2226" name="Straight Connector 41"/>
          <p:cNvCxnSpPr>
            <a:cxnSpLocks noChangeShapeType="1"/>
          </p:cNvCxnSpPr>
          <p:nvPr/>
        </p:nvCxnSpPr>
        <p:spPr bwMode="auto">
          <a:xfrm flipH="1">
            <a:off x="1014415" y="2112963"/>
            <a:ext cx="817560" cy="681037"/>
          </a:xfrm>
          <a:prstGeom prst="line">
            <a:avLst/>
          </a:prstGeom>
          <a:noFill/>
          <a:ln w="9525" algn="ctr">
            <a:solidFill>
              <a:schemeClr val="tx1"/>
            </a:solidFill>
            <a:prstDash val="sysDot"/>
            <a:round/>
            <a:headEnd/>
            <a:tailEnd/>
          </a:ln>
          <a:extLst>
            <a:ext uri="{909E8E84-426E-40dd-AFC4-6F175D3DCCD1}">
              <a14:hiddenFill xmlns:a14="http://schemas.microsoft.com/office/drawing/2010/main" xmlns="">
                <a:noFill/>
              </a14:hiddenFill>
            </a:ext>
          </a:extLst>
        </p:spPr>
      </p:cxnSp>
      <p:sp>
        <p:nvSpPr>
          <p:cNvPr id="52227" name="Title 6"/>
          <p:cNvSpPr>
            <a:spLocks noGrp="1"/>
          </p:cNvSpPr>
          <p:nvPr>
            <p:ph type="title"/>
          </p:nvPr>
        </p:nvSpPr>
        <p:spPr/>
        <p:txBody>
          <a:bodyPr/>
          <a:lstStyle/>
          <a:p>
            <a:r>
              <a:rPr lang="en-US" dirty="0"/>
              <a:t>Drawing DAGs - Direction of arrow? </a:t>
            </a:r>
            <a:r>
              <a:rPr lang="en-US" sz="1600" dirty="0"/>
              <a:t>(From </a:t>
            </a:r>
            <a:r>
              <a:rPr lang="en-US" sz="1600" dirty="0" err="1"/>
              <a:t>Stigum</a:t>
            </a:r>
            <a:r>
              <a:rPr lang="en-US" sz="1600" dirty="0"/>
              <a:t>)</a:t>
            </a:r>
          </a:p>
        </p:txBody>
      </p:sp>
      <p:sp>
        <p:nvSpPr>
          <p:cNvPr id="52230" name="Slide Number Placeholder 5"/>
          <p:cNvSpPr>
            <a:spLocks noGrp="1"/>
          </p:cNvSpPr>
          <p:nvPr>
            <p:ph type="sldNum" sz="quarter" idx="12"/>
          </p:nvPr>
        </p:nvSpPr>
        <p:spPr>
          <a:ln/>
          <a:extLst>
            <a:ext uri="{91240B29-F687-4f45-9708-019B960494DF}">
              <a14:hiddenLine xmlns:a14="http://schemas.microsoft.com/office/drawing/2010/main" xmlns="" w="9525">
                <a:solidFill>
                  <a:srgbClr val="000000"/>
                </a:solidFill>
                <a:miter lim="800000"/>
                <a:headEnd/>
                <a:tailEnd/>
              </a14:hiddenLine>
            </a:ext>
          </a:extLst>
        </p:spPr>
        <p:txBody>
          <a:bodyPr/>
          <a:lstStyle>
            <a:lvl1pPr algn="ctr" eaLnBrk="0" hangingPunct="0">
              <a:defRPr sz="2400">
                <a:solidFill>
                  <a:srgbClr val="154987"/>
                </a:solidFill>
                <a:latin typeface="Arial" pitchFamily="34" charset="0"/>
              </a:defRPr>
            </a:lvl1pPr>
            <a:lvl2pPr marL="742950" indent="-285750" algn="ctr" eaLnBrk="0" hangingPunct="0">
              <a:defRPr sz="2400">
                <a:solidFill>
                  <a:srgbClr val="154987"/>
                </a:solidFill>
                <a:latin typeface="Arial" pitchFamily="34" charset="0"/>
              </a:defRPr>
            </a:lvl2pPr>
            <a:lvl3pPr marL="1143000" indent="-228600" algn="ctr" eaLnBrk="0" hangingPunct="0">
              <a:defRPr sz="2400">
                <a:solidFill>
                  <a:srgbClr val="154987"/>
                </a:solidFill>
                <a:latin typeface="Arial" pitchFamily="34" charset="0"/>
              </a:defRPr>
            </a:lvl3pPr>
            <a:lvl4pPr marL="1600200" indent="-228600" algn="ctr" eaLnBrk="0" hangingPunct="0">
              <a:defRPr sz="2400">
                <a:solidFill>
                  <a:srgbClr val="154987"/>
                </a:solidFill>
                <a:latin typeface="Arial" pitchFamily="34" charset="0"/>
              </a:defRPr>
            </a:lvl4pPr>
            <a:lvl5pPr marL="2057400" indent="-228600" algn="ctr" eaLnBrk="0" hangingPunct="0">
              <a:defRPr sz="2400">
                <a:solidFill>
                  <a:srgbClr val="154987"/>
                </a:solidFill>
                <a:latin typeface="Arial" pitchFamily="34" charset="0"/>
              </a:defRPr>
            </a:lvl5pPr>
            <a:lvl6pPr marL="2514600" indent="-228600" algn="ctr" eaLnBrk="0" fontAlgn="base" hangingPunct="0">
              <a:spcBef>
                <a:spcPct val="0"/>
              </a:spcBef>
              <a:spcAft>
                <a:spcPct val="0"/>
              </a:spcAft>
              <a:defRPr sz="2400">
                <a:solidFill>
                  <a:srgbClr val="154987"/>
                </a:solidFill>
                <a:latin typeface="Arial" pitchFamily="34" charset="0"/>
              </a:defRPr>
            </a:lvl6pPr>
            <a:lvl7pPr marL="2971800" indent="-228600" algn="ctr" eaLnBrk="0" fontAlgn="base" hangingPunct="0">
              <a:spcBef>
                <a:spcPct val="0"/>
              </a:spcBef>
              <a:spcAft>
                <a:spcPct val="0"/>
              </a:spcAft>
              <a:defRPr sz="2400">
                <a:solidFill>
                  <a:srgbClr val="154987"/>
                </a:solidFill>
                <a:latin typeface="Arial" pitchFamily="34" charset="0"/>
              </a:defRPr>
            </a:lvl7pPr>
            <a:lvl8pPr marL="3429000" indent="-228600" algn="ctr" eaLnBrk="0" fontAlgn="base" hangingPunct="0">
              <a:spcBef>
                <a:spcPct val="0"/>
              </a:spcBef>
              <a:spcAft>
                <a:spcPct val="0"/>
              </a:spcAft>
              <a:defRPr sz="2400">
                <a:solidFill>
                  <a:srgbClr val="154987"/>
                </a:solidFill>
                <a:latin typeface="Arial" pitchFamily="34" charset="0"/>
              </a:defRPr>
            </a:lvl8pPr>
            <a:lvl9pPr marL="3886200" indent="-228600" algn="ctr" eaLnBrk="0" fontAlgn="base" hangingPunct="0">
              <a:spcBef>
                <a:spcPct val="0"/>
              </a:spcBef>
              <a:spcAft>
                <a:spcPct val="0"/>
              </a:spcAft>
              <a:defRPr sz="2400">
                <a:solidFill>
                  <a:srgbClr val="154987"/>
                </a:solidFill>
                <a:latin typeface="Arial" pitchFamily="34" charset="0"/>
              </a:defRPr>
            </a:lvl9pPr>
          </a:lstStyle>
          <a:p>
            <a:pPr algn="r"/>
            <a:fld id="{3B66BC29-0C5D-4928-AEE2-02E7DBBCFD83}" type="slidenum">
              <a:rPr lang="en-US" sz="1400" smtClean="0">
                <a:solidFill>
                  <a:schemeClr val="tx1"/>
                </a:solidFill>
                <a:latin typeface="Times New Roman" pitchFamily="18" charset="0"/>
              </a:rPr>
              <a:pPr algn="r"/>
              <a:t>25</a:t>
            </a:fld>
            <a:endParaRPr lang="en-US" sz="1400">
              <a:solidFill>
                <a:schemeClr val="tx1"/>
              </a:solidFill>
              <a:latin typeface="Times New Roman" pitchFamily="18" charset="0"/>
            </a:endParaRPr>
          </a:p>
        </p:txBody>
      </p:sp>
      <p:sp>
        <p:nvSpPr>
          <p:cNvPr id="52231" name="Flowchart: Process 26"/>
          <p:cNvSpPr>
            <a:spLocks noChangeArrowheads="1"/>
          </p:cNvSpPr>
          <p:nvPr/>
        </p:nvSpPr>
        <p:spPr bwMode="auto">
          <a:xfrm>
            <a:off x="2130425" y="2668554"/>
            <a:ext cx="865188" cy="609600"/>
          </a:xfrm>
          <a:prstGeom prst="flowChartProcess">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round/>
                <a:headEnd/>
                <a:tailEnd/>
              </a14:hiddenLine>
            </a:ext>
          </a:extLst>
        </p:spPr>
        <p:txBody>
          <a:bodyPr wrap="none" lIns="0" tIns="0" rIns="0" bIns="0" anchor="ctr">
            <a:spAutoFit/>
          </a:bodyPr>
          <a:lstStyle/>
          <a:p>
            <a:pPr algn="ctr" eaLnBrk="0" hangingPunct="0"/>
            <a:r>
              <a:rPr lang="en-US" dirty="0">
                <a:solidFill>
                  <a:schemeClr val="tx1"/>
                </a:solidFill>
                <a:latin typeface="Times New Roman" pitchFamily="18" charset="0"/>
              </a:rPr>
              <a:t>D</a:t>
            </a:r>
          </a:p>
          <a:p>
            <a:pPr algn="ctr" eaLnBrk="0" hangingPunct="0"/>
            <a:r>
              <a:rPr lang="en-US" sz="1600" dirty="0">
                <a:solidFill>
                  <a:schemeClr val="tx1"/>
                </a:solidFill>
                <a:latin typeface="Times New Roman" pitchFamily="18" charset="0"/>
              </a:rPr>
              <a:t>Diabetes 2</a:t>
            </a:r>
          </a:p>
        </p:txBody>
      </p:sp>
      <p:sp>
        <p:nvSpPr>
          <p:cNvPr id="52232" name="Flowchart: Process 23"/>
          <p:cNvSpPr>
            <a:spLocks noChangeArrowheads="1"/>
          </p:cNvSpPr>
          <p:nvPr/>
        </p:nvSpPr>
        <p:spPr bwMode="auto">
          <a:xfrm>
            <a:off x="375607" y="2659260"/>
            <a:ext cx="841375" cy="609600"/>
          </a:xfrm>
          <a:prstGeom prst="flowChartProcess">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round/>
                <a:headEnd/>
                <a:tailEnd/>
              </a14:hiddenLine>
            </a:ext>
          </a:extLst>
        </p:spPr>
        <p:txBody>
          <a:bodyPr wrap="none" lIns="0" tIns="0" rIns="0" bIns="0" anchor="ctr">
            <a:spAutoFit/>
          </a:bodyPr>
          <a:lstStyle/>
          <a:p>
            <a:pPr algn="ctr" eaLnBrk="0" hangingPunct="0"/>
            <a:r>
              <a:rPr lang="en-US" dirty="0">
                <a:solidFill>
                  <a:schemeClr val="tx1"/>
                </a:solidFill>
                <a:latin typeface="Times New Roman" pitchFamily="18" charset="0"/>
              </a:rPr>
              <a:t> E</a:t>
            </a:r>
          </a:p>
          <a:p>
            <a:pPr algn="ctr" eaLnBrk="0" hangingPunct="0"/>
            <a:r>
              <a:rPr lang="en-US" sz="1600" dirty="0">
                <a:solidFill>
                  <a:schemeClr val="tx1"/>
                </a:solidFill>
                <a:latin typeface="Times New Roman" pitchFamily="18" charset="0"/>
              </a:rPr>
              <a:t>Phys. Act.</a:t>
            </a:r>
          </a:p>
        </p:txBody>
      </p:sp>
      <p:cxnSp>
        <p:nvCxnSpPr>
          <p:cNvPr id="52233" name="Straight Arrow Connector 24"/>
          <p:cNvCxnSpPr>
            <a:cxnSpLocks noChangeShapeType="1"/>
            <a:stCxn id="52232" idx="3"/>
            <a:endCxn id="52231" idx="1"/>
          </p:cNvCxnSpPr>
          <p:nvPr/>
        </p:nvCxnSpPr>
        <p:spPr bwMode="auto">
          <a:xfrm>
            <a:off x="1216982" y="2964060"/>
            <a:ext cx="913443" cy="9294"/>
          </a:xfrm>
          <a:prstGeom prst="straightConnector1">
            <a:avLst/>
          </a:prstGeom>
          <a:noFill/>
          <a:ln w="9525" algn="ctr">
            <a:solidFill>
              <a:schemeClr val="tx1"/>
            </a:solidFill>
            <a:round/>
            <a:headEnd/>
            <a:tailEnd type="arrow" w="lg" len="med"/>
          </a:ln>
          <a:extLst>
            <a:ext uri="{909E8E84-426E-40dd-AFC4-6F175D3DCCD1}">
              <a14:hiddenFill xmlns:a14="http://schemas.microsoft.com/office/drawing/2010/main" xmlns="">
                <a:noFill/>
              </a14:hiddenFill>
            </a:ext>
          </a:extLst>
        </p:spPr>
      </p:cxnSp>
      <p:sp>
        <p:nvSpPr>
          <p:cNvPr id="52234" name="Flowchart: Process 23"/>
          <p:cNvSpPr>
            <a:spLocks noChangeArrowheads="1"/>
          </p:cNvSpPr>
          <p:nvPr/>
        </p:nvSpPr>
        <p:spPr bwMode="auto">
          <a:xfrm>
            <a:off x="1828007" y="1527776"/>
            <a:ext cx="735012" cy="609600"/>
          </a:xfrm>
          <a:prstGeom prst="flowChartProcess">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round/>
                <a:headEnd/>
                <a:tailEnd/>
              </a14:hiddenLine>
            </a:ext>
          </a:extLst>
        </p:spPr>
        <p:txBody>
          <a:bodyPr wrap="none" lIns="0" tIns="0" rIns="0" bIns="0" anchor="ctr">
            <a:spAutoFit/>
          </a:bodyPr>
          <a:lstStyle/>
          <a:p>
            <a:pPr algn="ctr" eaLnBrk="0" hangingPunct="0"/>
            <a:r>
              <a:rPr lang="en-US" dirty="0">
                <a:solidFill>
                  <a:schemeClr val="tx1"/>
                </a:solidFill>
                <a:latin typeface="Times New Roman" pitchFamily="18" charset="0"/>
              </a:rPr>
              <a:t> C</a:t>
            </a:r>
          </a:p>
          <a:p>
            <a:pPr algn="ctr" eaLnBrk="0" hangingPunct="0"/>
            <a:r>
              <a:rPr lang="en-US" sz="1600" dirty="0">
                <a:solidFill>
                  <a:schemeClr val="tx1"/>
                </a:solidFill>
                <a:latin typeface="Times New Roman" pitchFamily="18" charset="0"/>
              </a:rPr>
              <a:t>Smoking</a:t>
            </a:r>
          </a:p>
        </p:txBody>
      </p:sp>
      <p:cxnSp>
        <p:nvCxnSpPr>
          <p:cNvPr id="52235" name="Straight Arrow Connector 24"/>
          <p:cNvCxnSpPr>
            <a:cxnSpLocks noChangeShapeType="1"/>
            <a:stCxn id="52234" idx="2"/>
            <a:endCxn id="52231" idx="0"/>
          </p:cNvCxnSpPr>
          <p:nvPr/>
        </p:nvCxnSpPr>
        <p:spPr bwMode="auto">
          <a:xfrm>
            <a:off x="2195513" y="2137376"/>
            <a:ext cx="367506" cy="531178"/>
          </a:xfrm>
          <a:prstGeom prst="straightConnector1">
            <a:avLst/>
          </a:prstGeom>
          <a:noFill/>
          <a:ln w="9525" algn="ctr">
            <a:solidFill>
              <a:schemeClr val="tx1"/>
            </a:solidFill>
            <a:round/>
            <a:headEnd/>
            <a:tailEnd type="arrow" w="lg" len="med"/>
          </a:ln>
          <a:extLst>
            <a:ext uri="{909E8E84-426E-40dd-AFC4-6F175D3DCCD1}">
              <a14:hiddenFill xmlns:a14="http://schemas.microsoft.com/office/drawing/2010/main" xmlns="">
                <a:noFill/>
              </a14:hiddenFill>
            </a:ext>
          </a:extLst>
        </p:spPr>
      </p:cxnSp>
      <p:sp>
        <p:nvSpPr>
          <p:cNvPr id="49164" name="Flowchart: Process 26"/>
          <p:cNvSpPr>
            <a:spLocks noChangeArrowheads="1"/>
          </p:cNvSpPr>
          <p:nvPr/>
        </p:nvSpPr>
        <p:spPr bwMode="auto">
          <a:xfrm>
            <a:off x="2130425" y="5245100"/>
            <a:ext cx="865188" cy="609600"/>
          </a:xfrm>
          <a:prstGeom prst="flowChartProcess">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round/>
                <a:headEnd/>
                <a:tailEnd/>
              </a14:hiddenLine>
            </a:ext>
          </a:extLst>
        </p:spPr>
        <p:txBody>
          <a:bodyPr wrap="none" lIns="0" tIns="0" rIns="0" bIns="0" anchor="ctr">
            <a:spAutoFit/>
          </a:bodyPr>
          <a:lstStyle/>
          <a:p>
            <a:pPr algn="ctr" eaLnBrk="0" hangingPunct="0"/>
            <a:r>
              <a:rPr lang="en-US">
                <a:solidFill>
                  <a:schemeClr val="tx1"/>
                </a:solidFill>
                <a:latin typeface="Times New Roman" pitchFamily="18" charset="0"/>
              </a:rPr>
              <a:t>D</a:t>
            </a:r>
          </a:p>
          <a:p>
            <a:pPr algn="ctr" eaLnBrk="0" hangingPunct="0"/>
            <a:r>
              <a:rPr lang="en-US" sz="1600">
                <a:solidFill>
                  <a:schemeClr val="tx1"/>
                </a:solidFill>
                <a:latin typeface="Times New Roman" pitchFamily="18" charset="0"/>
              </a:rPr>
              <a:t>Diabetes 2</a:t>
            </a:r>
          </a:p>
        </p:txBody>
      </p:sp>
      <p:sp>
        <p:nvSpPr>
          <p:cNvPr id="49165" name="Flowchart: Process 23"/>
          <p:cNvSpPr>
            <a:spLocks noChangeArrowheads="1"/>
          </p:cNvSpPr>
          <p:nvPr/>
        </p:nvSpPr>
        <p:spPr bwMode="auto">
          <a:xfrm>
            <a:off x="469900" y="5245100"/>
            <a:ext cx="841375" cy="609600"/>
          </a:xfrm>
          <a:prstGeom prst="flowChartProcess">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round/>
                <a:headEnd/>
                <a:tailEnd/>
              </a14:hiddenLine>
            </a:ext>
          </a:extLst>
        </p:spPr>
        <p:txBody>
          <a:bodyPr wrap="none" lIns="0" tIns="0" rIns="0" bIns="0" anchor="ctr">
            <a:spAutoFit/>
          </a:bodyPr>
          <a:lstStyle/>
          <a:p>
            <a:pPr algn="ctr" eaLnBrk="0" hangingPunct="0"/>
            <a:r>
              <a:rPr lang="en-US">
                <a:solidFill>
                  <a:schemeClr val="tx1"/>
                </a:solidFill>
                <a:latin typeface="Times New Roman" pitchFamily="18" charset="0"/>
              </a:rPr>
              <a:t> E</a:t>
            </a:r>
          </a:p>
          <a:p>
            <a:pPr algn="ctr" eaLnBrk="0" hangingPunct="0"/>
            <a:r>
              <a:rPr lang="en-US" sz="1600">
                <a:solidFill>
                  <a:schemeClr val="tx1"/>
                </a:solidFill>
                <a:latin typeface="Times New Roman" pitchFamily="18" charset="0"/>
              </a:rPr>
              <a:t>Phys. Act.</a:t>
            </a:r>
          </a:p>
        </p:txBody>
      </p:sp>
      <p:cxnSp>
        <p:nvCxnSpPr>
          <p:cNvPr id="49166" name="Straight Arrow Connector 24"/>
          <p:cNvCxnSpPr>
            <a:cxnSpLocks noChangeShapeType="1"/>
            <a:stCxn id="49165" idx="3"/>
            <a:endCxn id="49164" idx="1"/>
          </p:cNvCxnSpPr>
          <p:nvPr/>
        </p:nvCxnSpPr>
        <p:spPr bwMode="auto">
          <a:xfrm>
            <a:off x="1311275" y="5549900"/>
            <a:ext cx="819150" cy="0"/>
          </a:xfrm>
          <a:prstGeom prst="straightConnector1">
            <a:avLst/>
          </a:prstGeom>
          <a:noFill/>
          <a:ln w="9525" algn="ctr">
            <a:solidFill>
              <a:schemeClr val="tx1"/>
            </a:solidFill>
            <a:round/>
            <a:headEnd/>
            <a:tailEnd type="arrow" w="lg" len="med"/>
          </a:ln>
          <a:extLst>
            <a:ext uri="{909E8E84-426E-40dd-AFC4-6F175D3DCCD1}">
              <a14:hiddenFill xmlns:a14="http://schemas.microsoft.com/office/drawing/2010/main" xmlns="">
                <a:noFill/>
              </a14:hiddenFill>
            </a:ext>
          </a:extLst>
        </p:spPr>
      </p:cxnSp>
      <p:sp>
        <p:nvSpPr>
          <p:cNvPr id="49167" name="Flowchart: Process 23"/>
          <p:cNvSpPr>
            <a:spLocks noChangeArrowheads="1"/>
          </p:cNvSpPr>
          <p:nvPr/>
        </p:nvSpPr>
        <p:spPr bwMode="auto">
          <a:xfrm>
            <a:off x="1831975" y="4146550"/>
            <a:ext cx="735013" cy="609600"/>
          </a:xfrm>
          <a:prstGeom prst="flowChartProcess">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round/>
                <a:headEnd/>
                <a:tailEnd/>
              </a14:hiddenLine>
            </a:ext>
          </a:extLst>
        </p:spPr>
        <p:txBody>
          <a:bodyPr wrap="none" lIns="0" tIns="0" rIns="0" bIns="0" anchor="ctr">
            <a:spAutoFit/>
          </a:bodyPr>
          <a:lstStyle/>
          <a:p>
            <a:pPr algn="ctr" eaLnBrk="0" hangingPunct="0"/>
            <a:r>
              <a:rPr lang="en-US">
                <a:solidFill>
                  <a:schemeClr val="tx1"/>
                </a:solidFill>
                <a:latin typeface="Times New Roman" pitchFamily="18" charset="0"/>
              </a:rPr>
              <a:t> C</a:t>
            </a:r>
          </a:p>
          <a:p>
            <a:pPr algn="ctr" eaLnBrk="0" hangingPunct="0"/>
            <a:r>
              <a:rPr lang="en-US" sz="1600">
                <a:solidFill>
                  <a:schemeClr val="tx1"/>
                </a:solidFill>
                <a:latin typeface="Times New Roman" pitchFamily="18" charset="0"/>
              </a:rPr>
              <a:t>Smoking</a:t>
            </a:r>
          </a:p>
        </p:txBody>
      </p:sp>
      <p:cxnSp>
        <p:nvCxnSpPr>
          <p:cNvPr id="49168" name="Straight Arrow Connector 24"/>
          <p:cNvCxnSpPr>
            <a:cxnSpLocks noChangeShapeType="1"/>
            <a:stCxn id="49167" idx="2"/>
            <a:endCxn id="49164" idx="0"/>
          </p:cNvCxnSpPr>
          <p:nvPr/>
        </p:nvCxnSpPr>
        <p:spPr bwMode="auto">
          <a:xfrm>
            <a:off x="2200275" y="4756150"/>
            <a:ext cx="363538" cy="488950"/>
          </a:xfrm>
          <a:prstGeom prst="straightConnector1">
            <a:avLst/>
          </a:prstGeom>
          <a:noFill/>
          <a:ln w="9525" algn="ctr">
            <a:solidFill>
              <a:schemeClr val="tx1"/>
            </a:solidFill>
            <a:round/>
            <a:headEnd/>
            <a:tailEnd type="arrow" w="lg" len="med"/>
          </a:ln>
          <a:extLst>
            <a:ext uri="{909E8E84-426E-40dd-AFC4-6F175D3DCCD1}">
              <a14:hiddenFill xmlns:a14="http://schemas.microsoft.com/office/drawing/2010/main" xmlns="">
                <a:noFill/>
              </a14:hiddenFill>
            </a:ext>
          </a:extLst>
        </p:spPr>
      </p:cxnSp>
      <p:sp>
        <p:nvSpPr>
          <p:cNvPr id="49169" name="Flowchart: Process 23"/>
          <p:cNvSpPr>
            <a:spLocks noChangeArrowheads="1"/>
          </p:cNvSpPr>
          <p:nvPr/>
        </p:nvSpPr>
        <p:spPr bwMode="auto">
          <a:xfrm>
            <a:off x="76200" y="4146550"/>
            <a:ext cx="938213" cy="609600"/>
          </a:xfrm>
          <a:prstGeom prst="flowChartProcess">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round/>
                <a:headEnd/>
                <a:tailEnd/>
              </a14:hiddenLine>
            </a:ext>
          </a:extLst>
        </p:spPr>
        <p:txBody>
          <a:bodyPr wrap="none" lIns="0" tIns="0" rIns="0" bIns="0" anchor="ctr">
            <a:spAutoFit/>
          </a:bodyPr>
          <a:lstStyle/>
          <a:p>
            <a:pPr algn="ctr" eaLnBrk="0" hangingPunct="0"/>
            <a:r>
              <a:rPr lang="en-US">
                <a:solidFill>
                  <a:schemeClr val="tx1"/>
                </a:solidFill>
                <a:latin typeface="Times New Roman" pitchFamily="18" charset="0"/>
              </a:rPr>
              <a:t> H</a:t>
            </a:r>
          </a:p>
          <a:p>
            <a:pPr algn="ctr" eaLnBrk="0" hangingPunct="0"/>
            <a:r>
              <a:rPr lang="en-US" sz="1600">
                <a:solidFill>
                  <a:schemeClr val="tx1"/>
                </a:solidFill>
                <a:latin typeface="Times New Roman" pitchFamily="18" charset="0"/>
              </a:rPr>
              <a:t>Health con.</a:t>
            </a:r>
          </a:p>
        </p:txBody>
      </p:sp>
      <p:cxnSp>
        <p:nvCxnSpPr>
          <p:cNvPr id="49170" name="Straight Arrow Connector 24"/>
          <p:cNvCxnSpPr>
            <a:cxnSpLocks noChangeShapeType="1"/>
            <a:stCxn id="49169" idx="2"/>
            <a:endCxn id="49165" idx="0"/>
          </p:cNvCxnSpPr>
          <p:nvPr/>
        </p:nvCxnSpPr>
        <p:spPr bwMode="auto">
          <a:xfrm>
            <a:off x="546100" y="4756150"/>
            <a:ext cx="344488" cy="488950"/>
          </a:xfrm>
          <a:prstGeom prst="straightConnector1">
            <a:avLst/>
          </a:prstGeom>
          <a:noFill/>
          <a:ln w="9525" algn="ctr">
            <a:solidFill>
              <a:schemeClr val="tx1"/>
            </a:solidFill>
            <a:round/>
            <a:headEnd/>
            <a:tailEnd type="arrow" w="lg" len="med"/>
          </a:ln>
          <a:extLst>
            <a:ext uri="{909E8E84-426E-40dd-AFC4-6F175D3DCCD1}">
              <a14:hiddenFill xmlns:a14="http://schemas.microsoft.com/office/drawing/2010/main" xmlns="">
                <a:noFill/>
              </a14:hiddenFill>
            </a:ext>
          </a:extLst>
        </p:spPr>
      </p:cxnSp>
      <p:cxnSp>
        <p:nvCxnSpPr>
          <p:cNvPr id="49171" name="Straight Arrow Connector 24"/>
          <p:cNvCxnSpPr>
            <a:cxnSpLocks noChangeShapeType="1"/>
            <a:stCxn id="49169" idx="3"/>
            <a:endCxn id="49167" idx="1"/>
          </p:cNvCxnSpPr>
          <p:nvPr/>
        </p:nvCxnSpPr>
        <p:spPr bwMode="auto">
          <a:xfrm>
            <a:off x="1014413" y="4451350"/>
            <a:ext cx="817562" cy="0"/>
          </a:xfrm>
          <a:prstGeom prst="straightConnector1">
            <a:avLst/>
          </a:prstGeom>
          <a:noFill/>
          <a:ln w="9525" algn="ctr">
            <a:solidFill>
              <a:schemeClr val="tx1"/>
            </a:solidFill>
            <a:round/>
            <a:headEnd/>
            <a:tailEnd type="arrow" w="lg" len="med"/>
          </a:ln>
          <a:extLst>
            <a:ext uri="{909E8E84-426E-40dd-AFC4-6F175D3DCCD1}">
              <a14:hiddenFill xmlns:a14="http://schemas.microsoft.com/office/drawing/2010/main" xmlns="">
                <a:noFill/>
              </a14:hiddenFill>
            </a:ext>
          </a:extLst>
        </p:spPr>
      </p:cxnSp>
      <p:sp>
        <p:nvSpPr>
          <p:cNvPr id="52244" name="TextBox 37"/>
          <p:cNvSpPr txBox="1">
            <a:spLocks noChangeArrowheads="1"/>
          </p:cNvSpPr>
          <p:nvPr/>
        </p:nvSpPr>
        <p:spPr bwMode="auto">
          <a:xfrm>
            <a:off x="1214438" y="2000250"/>
            <a:ext cx="354012"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lgn="ctr" eaLnBrk="0" hangingPunct="0">
              <a:defRPr sz="2400">
                <a:solidFill>
                  <a:srgbClr val="154987"/>
                </a:solidFill>
                <a:latin typeface="Arial" pitchFamily="34" charset="0"/>
              </a:defRPr>
            </a:lvl1pPr>
            <a:lvl2pPr marL="742950" indent="-285750" algn="ctr" eaLnBrk="0" hangingPunct="0">
              <a:defRPr sz="2400">
                <a:solidFill>
                  <a:srgbClr val="154987"/>
                </a:solidFill>
                <a:latin typeface="Arial" pitchFamily="34" charset="0"/>
              </a:defRPr>
            </a:lvl2pPr>
            <a:lvl3pPr marL="1143000" indent="-228600" algn="ctr" eaLnBrk="0" hangingPunct="0">
              <a:defRPr sz="2400">
                <a:solidFill>
                  <a:srgbClr val="154987"/>
                </a:solidFill>
                <a:latin typeface="Arial" pitchFamily="34" charset="0"/>
              </a:defRPr>
            </a:lvl3pPr>
            <a:lvl4pPr marL="1600200" indent="-228600" algn="ctr" eaLnBrk="0" hangingPunct="0">
              <a:defRPr sz="2400">
                <a:solidFill>
                  <a:srgbClr val="154987"/>
                </a:solidFill>
                <a:latin typeface="Arial" pitchFamily="34" charset="0"/>
              </a:defRPr>
            </a:lvl4pPr>
            <a:lvl5pPr marL="2057400" indent="-228600" algn="ctr" eaLnBrk="0" hangingPunct="0">
              <a:defRPr sz="2400">
                <a:solidFill>
                  <a:srgbClr val="154987"/>
                </a:solidFill>
                <a:latin typeface="Arial" pitchFamily="34" charset="0"/>
              </a:defRPr>
            </a:lvl5pPr>
            <a:lvl6pPr marL="2514600" indent="-228600" algn="ctr" eaLnBrk="0" fontAlgn="base" hangingPunct="0">
              <a:spcBef>
                <a:spcPct val="0"/>
              </a:spcBef>
              <a:spcAft>
                <a:spcPct val="0"/>
              </a:spcAft>
              <a:defRPr sz="2400">
                <a:solidFill>
                  <a:srgbClr val="154987"/>
                </a:solidFill>
                <a:latin typeface="Arial" pitchFamily="34" charset="0"/>
              </a:defRPr>
            </a:lvl6pPr>
            <a:lvl7pPr marL="2971800" indent="-228600" algn="ctr" eaLnBrk="0" fontAlgn="base" hangingPunct="0">
              <a:spcBef>
                <a:spcPct val="0"/>
              </a:spcBef>
              <a:spcAft>
                <a:spcPct val="0"/>
              </a:spcAft>
              <a:defRPr sz="2400">
                <a:solidFill>
                  <a:srgbClr val="154987"/>
                </a:solidFill>
                <a:latin typeface="Arial" pitchFamily="34" charset="0"/>
              </a:defRPr>
            </a:lvl7pPr>
            <a:lvl8pPr marL="3429000" indent="-228600" algn="ctr" eaLnBrk="0" fontAlgn="base" hangingPunct="0">
              <a:spcBef>
                <a:spcPct val="0"/>
              </a:spcBef>
              <a:spcAft>
                <a:spcPct val="0"/>
              </a:spcAft>
              <a:defRPr sz="2400">
                <a:solidFill>
                  <a:srgbClr val="154987"/>
                </a:solidFill>
                <a:latin typeface="Arial" pitchFamily="34" charset="0"/>
              </a:defRPr>
            </a:lvl8pPr>
            <a:lvl9pPr marL="3886200" indent="-228600" algn="ctr" eaLnBrk="0" fontAlgn="base" hangingPunct="0">
              <a:spcBef>
                <a:spcPct val="0"/>
              </a:spcBef>
              <a:spcAft>
                <a:spcPct val="0"/>
              </a:spcAft>
              <a:defRPr sz="2400">
                <a:solidFill>
                  <a:srgbClr val="154987"/>
                </a:solidFill>
                <a:latin typeface="Arial" pitchFamily="34" charset="0"/>
              </a:defRPr>
            </a:lvl9pPr>
          </a:lstStyle>
          <a:p>
            <a:r>
              <a:rPr lang="en-US" dirty="0">
                <a:solidFill>
                  <a:srgbClr val="FF0000"/>
                </a:solidFill>
              </a:rPr>
              <a:t>?</a:t>
            </a:r>
          </a:p>
        </p:txBody>
      </p:sp>
      <p:sp>
        <p:nvSpPr>
          <p:cNvPr id="52245" name="TextBox 38"/>
          <p:cNvSpPr txBox="1">
            <a:spLocks noChangeArrowheads="1"/>
          </p:cNvSpPr>
          <p:nvPr/>
        </p:nvSpPr>
        <p:spPr bwMode="auto">
          <a:xfrm>
            <a:off x="3446463" y="1714500"/>
            <a:ext cx="5457825" cy="1187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lgn="ctr" eaLnBrk="0" hangingPunct="0">
              <a:defRPr sz="2400">
                <a:solidFill>
                  <a:srgbClr val="154987"/>
                </a:solidFill>
                <a:latin typeface="Arial" pitchFamily="34" charset="0"/>
              </a:defRPr>
            </a:lvl1pPr>
            <a:lvl2pPr marL="742950" indent="-285750" algn="ctr" eaLnBrk="0" hangingPunct="0">
              <a:defRPr sz="2400">
                <a:solidFill>
                  <a:srgbClr val="154987"/>
                </a:solidFill>
                <a:latin typeface="Arial" pitchFamily="34" charset="0"/>
              </a:defRPr>
            </a:lvl2pPr>
            <a:lvl3pPr marL="1143000" indent="-228600" algn="ctr" eaLnBrk="0" hangingPunct="0">
              <a:defRPr sz="2400">
                <a:solidFill>
                  <a:srgbClr val="154987"/>
                </a:solidFill>
                <a:latin typeface="Arial" pitchFamily="34" charset="0"/>
              </a:defRPr>
            </a:lvl3pPr>
            <a:lvl4pPr marL="1600200" indent="-228600" algn="ctr" eaLnBrk="0" hangingPunct="0">
              <a:defRPr sz="2400">
                <a:solidFill>
                  <a:srgbClr val="154987"/>
                </a:solidFill>
                <a:latin typeface="Arial" pitchFamily="34" charset="0"/>
              </a:defRPr>
            </a:lvl4pPr>
            <a:lvl5pPr marL="2057400" indent="-228600" algn="ctr" eaLnBrk="0" hangingPunct="0">
              <a:defRPr sz="2400">
                <a:solidFill>
                  <a:srgbClr val="154987"/>
                </a:solidFill>
                <a:latin typeface="Arial" pitchFamily="34" charset="0"/>
              </a:defRPr>
            </a:lvl5pPr>
            <a:lvl6pPr marL="2514600" indent="-228600" algn="ctr" eaLnBrk="0" fontAlgn="base" hangingPunct="0">
              <a:spcBef>
                <a:spcPct val="0"/>
              </a:spcBef>
              <a:spcAft>
                <a:spcPct val="0"/>
              </a:spcAft>
              <a:defRPr sz="2400">
                <a:solidFill>
                  <a:srgbClr val="154987"/>
                </a:solidFill>
                <a:latin typeface="Arial" pitchFamily="34" charset="0"/>
              </a:defRPr>
            </a:lvl6pPr>
            <a:lvl7pPr marL="2971800" indent="-228600" algn="ctr" eaLnBrk="0" fontAlgn="base" hangingPunct="0">
              <a:spcBef>
                <a:spcPct val="0"/>
              </a:spcBef>
              <a:spcAft>
                <a:spcPct val="0"/>
              </a:spcAft>
              <a:defRPr sz="2400">
                <a:solidFill>
                  <a:srgbClr val="154987"/>
                </a:solidFill>
                <a:latin typeface="Arial" pitchFamily="34" charset="0"/>
              </a:defRPr>
            </a:lvl7pPr>
            <a:lvl8pPr marL="3429000" indent="-228600" algn="ctr" eaLnBrk="0" fontAlgn="base" hangingPunct="0">
              <a:spcBef>
                <a:spcPct val="0"/>
              </a:spcBef>
              <a:spcAft>
                <a:spcPct val="0"/>
              </a:spcAft>
              <a:defRPr sz="2400">
                <a:solidFill>
                  <a:srgbClr val="154987"/>
                </a:solidFill>
                <a:latin typeface="Arial" pitchFamily="34" charset="0"/>
              </a:defRPr>
            </a:lvl8pPr>
            <a:lvl9pPr marL="3886200" indent="-228600" algn="ctr" eaLnBrk="0" fontAlgn="base" hangingPunct="0">
              <a:spcBef>
                <a:spcPct val="0"/>
              </a:spcBef>
              <a:spcAft>
                <a:spcPct val="0"/>
              </a:spcAft>
              <a:defRPr sz="2400">
                <a:solidFill>
                  <a:srgbClr val="154987"/>
                </a:solidFill>
                <a:latin typeface="Arial" pitchFamily="34" charset="0"/>
              </a:defRPr>
            </a:lvl9pPr>
          </a:lstStyle>
          <a:p>
            <a:r>
              <a:rPr lang="en-US" dirty="0"/>
              <a:t>Does physical activity reduce smoking,</a:t>
            </a:r>
          </a:p>
          <a:p>
            <a:r>
              <a:rPr lang="en-US" dirty="0"/>
              <a:t>or </a:t>
            </a:r>
          </a:p>
          <a:p>
            <a:r>
              <a:rPr lang="en-US" dirty="0"/>
              <a:t>does smoking reduce physical activity?</a:t>
            </a:r>
          </a:p>
        </p:txBody>
      </p:sp>
      <p:sp>
        <p:nvSpPr>
          <p:cNvPr id="49174" name="TextBox 39"/>
          <p:cNvSpPr txBox="1">
            <a:spLocks noChangeArrowheads="1"/>
          </p:cNvSpPr>
          <p:nvPr/>
        </p:nvSpPr>
        <p:spPr bwMode="auto">
          <a:xfrm>
            <a:off x="4342248" y="4500563"/>
            <a:ext cx="3401141" cy="12003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lgn="ctr" eaLnBrk="0" hangingPunct="0">
              <a:defRPr sz="2400">
                <a:solidFill>
                  <a:srgbClr val="154987"/>
                </a:solidFill>
                <a:latin typeface="Arial" pitchFamily="34" charset="0"/>
              </a:defRPr>
            </a:lvl1pPr>
            <a:lvl2pPr marL="742950" indent="-285750" algn="ctr" eaLnBrk="0" hangingPunct="0">
              <a:defRPr sz="2400">
                <a:solidFill>
                  <a:srgbClr val="154987"/>
                </a:solidFill>
                <a:latin typeface="Arial" pitchFamily="34" charset="0"/>
              </a:defRPr>
            </a:lvl2pPr>
            <a:lvl3pPr marL="1143000" indent="-228600" algn="ctr" eaLnBrk="0" hangingPunct="0">
              <a:defRPr sz="2400">
                <a:solidFill>
                  <a:srgbClr val="154987"/>
                </a:solidFill>
                <a:latin typeface="Arial" pitchFamily="34" charset="0"/>
              </a:defRPr>
            </a:lvl3pPr>
            <a:lvl4pPr marL="1600200" indent="-228600" algn="ctr" eaLnBrk="0" hangingPunct="0">
              <a:defRPr sz="2400">
                <a:solidFill>
                  <a:srgbClr val="154987"/>
                </a:solidFill>
                <a:latin typeface="Arial" pitchFamily="34" charset="0"/>
              </a:defRPr>
            </a:lvl4pPr>
            <a:lvl5pPr marL="2057400" indent="-228600" algn="ctr" eaLnBrk="0" hangingPunct="0">
              <a:defRPr sz="2400">
                <a:solidFill>
                  <a:srgbClr val="154987"/>
                </a:solidFill>
                <a:latin typeface="Arial" pitchFamily="34" charset="0"/>
              </a:defRPr>
            </a:lvl5pPr>
            <a:lvl6pPr marL="2514600" indent="-228600" algn="ctr" eaLnBrk="0" fontAlgn="base" hangingPunct="0">
              <a:spcBef>
                <a:spcPct val="0"/>
              </a:spcBef>
              <a:spcAft>
                <a:spcPct val="0"/>
              </a:spcAft>
              <a:defRPr sz="2400">
                <a:solidFill>
                  <a:srgbClr val="154987"/>
                </a:solidFill>
                <a:latin typeface="Arial" pitchFamily="34" charset="0"/>
              </a:defRPr>
            </a:lvl6pPr>
            <a:lvl7pPr marL="2971800" indent="-228600" algn="ctr" eaLnBrk="0" fontAlgn="base" hangingPunct="0">
              <a:spcBef>
                <a:spcPct val="0"/>
              </a:spcBef>
              <a:spcAft>
                <a:spcPct val="0"/>
              </a:spcAft>
              <a:defRPr sz="2400">
                <a:solidFill>
                  <a:srgbClr val="154987"/>
                </a:solidFill>
                <a:latin typeface="Arial" pitchFamily="34" charset="0"/>
              </a:defRPr>
            </a:lvl7pPr>
            <a:lvl8pPr marL="3429000" indent="-228600" algn="ctr" eaLnBrk="0" fontAlgn="base" hangingPunct="0">
              <a:spcBef>
                <a:spcPct val="0"/>
              </a:spcBef>
              <a:spcAft>
                <a:spcPct val="0"/>
              </a:spcAft>
              <a:defRPr sz="2400">
                <a:solidFill>
                  <a:srgbClr val="154987"/>
                </a:solidFill>
                <a:latin typeface="Arial" pitchFamily="34" charset="0"/>
              </a:defRPr>
            </a:lvl8pPr>
            <a:lvl9pPr marL="3886200" indent="-228600" algn="ctr" eaLnBrk="0" fontAlgn="base" hangingPunct="0">
              <a:spcBef>
                <a:spcPct val="0"/>
              </a:spcBef>
              <a:spcAft>
                <a:spcPct val="0"/>
              </a:spcAft>
              <a:defRPr sz="2400">
                <a:solidFill>
                  <a:srgbClr val="154987"/>
                </a:solidFill>
                <a:latin typeface="Arial" pitchFamily="34" charset="0"/>
              </a:defRPr>
            </a:lvl9pPr>
          </a:lstStyle>
          <a:p>
            <a:r>
              <a:rPr lang="en-US" dirty="0"/>
              <a:t>Maybe another variable </a:t>
            </a:r>
          </a:p>
          <a:p>
            <a:r>
              <a:rPr lang="en-US" dirty="0"/>
              <a:t>(health consciousness)</a:t>
            </a:r>
          </a:p>
          <a:p>
            <a:r>
              <a:rPr lang="en-US" dirty="0"/>
              <a:t>is causing both?</a:t>
            </a:r>
          </a:p>
        </p:txBody>
      </p:sp>
    </p:spTree>
    <p:extLst>
      <p:ext uri="{BB962C8B-B14F-4D97-AF65-F5344CB8AC3E}">
        <p14:creationId xmlns:p14="http://schemas.microsoft.com/office/powerpoint/2010/main" val="36248870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16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916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916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916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916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916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917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917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91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64" grpId="0"/>
      <p:bldP spid="49165" grpId="0"/>
      <p:bldP spid="49167" grpId="0"/>
      <p:bldP spid="49169" grpId="0"/>
      <p:bldP spid="4917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e 4">
            <a:extLst>
              <a:ext uri="{FF2B5EF4-FFF2-40B4-BE49-F238E27FC236}">
                <a16:creationId xmlns:a16="http://schemas.microsoft.com/office/drawing/2014/main" id="{F75C4ADD-9FD4-914E-A779-2A614DB01AD3}"/>
              </a:ext>
            </a:extLst>
          </p:cNvPr>
          <p:cNvPicPr>
            <a:picLocks noChangeAspect="1"/>
          </p:cNvPicPr>
          <p:nvPr/>
        </p:nvPicPr>
        <p:blipFill>
          <a:blip r:embed="rId2"/>
          <a:stretch>
            <a:fillRect/>
          </a:stretch>
        </p:blipFill>
        <p:spPr>
          <a:xfrm>
            <a:off x="1532890" y="1066800"/>
            <a:ext cx="5544566" cy="5544566"/>
          </a:xfrm>
          <a:prstGeom prst="rect">
            <a:avLst/>
          </a:prstGeom>
        </p:spPr>
      </p:pic>
      <p:sp>
        <p:nvSpPr>
          <p:cNvPr id="4" name="TextBox 3"/>
          <p:cNvSpPr txBox="1"/>
          <p:nvPr/>
        </p:nvSpPr>
        <p:spPr>
          <a:xfrm>
            <a:off x="2279904" y="298704"/>
            <a:ext cx="3846576" cy="369332"/>
          </a:xfrm>
          <a:prstGeom prst="rect">
            <a:avLst/>
          </a:prstGeom>
          <a:noFill/>
        </p:spPr>
        <p:txBody>
          <a:bodyPr wrap="square" rtlCol="0">
            <a:spAutoFit/>
          </a:bodyPr>
          <a:lstStyle/>
          <a:p>
            <a:r>
              <a:rPr lang="nb-NO" dirty="0"/>
              <a:t>HC </a:t>
            </a:r>
            <a:r>
              <a:rPr lang="nb-NO" dirty="0" err="1"/>
              <a:t>use</a:t>
            </a:r>
            <a:r>
              <a:rPr lang="nb-NO" dirty="0"/>
              <a:t> and nasal </a:t>
            </a:r>
            <a:r>
              <a:rPr lang="nb-NO" dirty="0" err="1"/>
              <a:t>carriage</a:t>
            </a:r>
            <a:r>
              <a:rPr lang="nb-NO" dirty="0"/>
              <a:t> </a:t>
            </a:r>
            <a:r>
              <a:rPr lang="nb-NO" dirty="0" err="1"/>
              <a:t>of</a:t>
            </a:r>
            <a:r>
              <a:rPr lang="nb-NO" dirty="0"/>
              <a:t> S. </a:t>
            </a:r>
            <a:r>
              <a:rPr lang="nb-NO" dirty="0" err="1"/>
              <a:t>aureus</a:t>
            </a:r>
            <a:endParaRPr lang="nb-NO" dirty="0"/>
          </a:p>
        </p:txBody>
      </p:sp>
    </p:spTree>
    <p:extLst>
      <p:ext uri="{BB962C8B-B14F-4D97-AF65-F5344CB8AC3E}">
        <p14:creationId xmlns:p14="http://schemas.microsoft.com/office/powerpoint/2010/main" val="17208770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tel 1"/>
          <p:cNvSpPr>
            <a:spLocks noGrp="1"/>
          </p:cNvSpPr>
          <p:nvPr>
            <p:ph type="title"/>
          </p:nvPr>
        </p:nvSpPr>
        <p:spPr>
          <a:xfrm>
            <a:off x="457200" y="274638"/>
            <a:ext cx="8229600" cy="1230187"/>
          </a:xfrm>
        </p:spPr>
        <p:txBody>
          <a:bodyPr>
            <a:normAutofit/>
          </a:bodyPr>
          <a:lstStyle/>
          <a:p>
            <a:r>
              <a:rPr lang="en-US" sz="2400" dirty="0"/>
              <a:t>Exercise</a:t>
            </a:r>
            <a:br>
              <a:rPr lang="en-US" sz="2400" dirty="0"/>
            </a:br>
            <a:r>
              <a:rPr lang="en-US" sz="2400" dirty="0"/>
              <a:t>Tea and depression </a:t>
            </a:r>
            <a:r>
              <a:rPr lang="en-US" sz="1600" dirty="0"/>
              <a:t>(Example from </a:t>
            </a:r>
            <a:r>
              <a:rPr lang="en-US" sz="1600" dirty="0" err="1"/>
              <a:t>Stigum</a:t>
            </a:r>
            <a:r>
              <a:rPr lang="en-US" sz="1600" dirty="0"/>
              <a:t>)</a:t>
            </a:r>
          </a:p>
        </p:txBody>
      </p:sp>
      <p:pic>
        <p:nvPicPr>
          <p:cNvPr id="19459" name="Plassholder for innhold 6"/>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107950" y="2298700"/>
            <a:ext cx="3923072" cy="2066925"/>
          </a:xfrm>
        </p:spPr>
      </p:pic>
      <p:sp>
        <p:nvSpPr>
          <p:cNvPr id="19462" name="Plassholder for lysbildenummer 5"/>
          <p:cNvSpPr>
            <a:spLocks noGrp="1"/>
          </p:cNvSpPr>
          <p:nvPr>
            <p:ph type="sldNum" sz="quarter" idx="12"/>
          </p:nvPr>
        </p:nvSpPr>
        <p:spPr>
          <a:ln/>
          <a:extLst>
            <a:ext uri="{91240B29-F687-4f45-9708-019B960494DF}">
              <a14:hiddenLine xmlns:a14="http://schemas.microsoft.com/office/drawing/2010/main" xmlns="" w="9525">
                <a:solidFill>
                  <a:srgbClr val="000000"/>
                </a:solidFill>
                <a:miter lim="800000"/>
                <a:headEnd/>
                <a:tailEnd/>
              </a14:hiddenLine>
            </a:ext>
          </a:extLst>
        </p:spPr>
        <p:txBody>
          <a:bodyPr/>
          <a:lstStyle>
            <a:lvl1pPr algn="ctr" eaLnBrk="0" hangingPunct="0">
              <a:defRPr sz="2400">
                <a:solidFill>
                  <a:srgbClr val="154987"/>
                </a:solidFill>
                <a:latin typeface="Arial" pitchFamily="34" charset="0"/>
              </a:defRPr>
            </a:lvl1pPr>
            <a:lvl2pPr marL="742950" indent="-285750" algn="ctr" eaLnBrk="0" hangingPunct="0">
              <a:defRPr sz="2400">
                <a:solidFill>
                  <a:srgbClr val="154987"/>
                </a:solidFill>
                <a:latin typeface="Arial" pitchFamily="34" charset="0"/>
              </a:defRPr>
            </a:lvl2pPr>
            <a:lvl3pPr marL="1143000" indent="-228600" algn="ctr" eaLnBrk="0" hangingPunct="0">
              <a:defRPr sz="2400">
                <a:solidFill>
                  <a:srgbClr val="154987"/>
                </a:solidFill>
                <a:latin typeface="Arial" pitchFamily="34" charset="0"/>
              </a:defRPr>
            </a:lvl3pPr>
            <a:lvl4pPr marL="1600200" indent="-228600" algn="ctr" eaLnBrk="0" hangingPunct="0">
              <a:defRPr sz="2400">
                <a:solidFill>
                  <a:srgbClr val="154987"/>
                </a:solidFill>
                <a:latin typeface="Arial" pitchFamily="34" charset="0"/>
              </a:defRPr>
            </a:lvl4pPr>
            <a:lvl5pPr marL="2057400" indent="-228600" algn="ctr" eaLnBrk="0" hangingPunct="0">
              <a:defRPr sz="2400">
                <a:solidFill>
                  <a:srgbClr val="154987"/>
                </a:solidFill>
                <a:latin typeface="Arial" pitchFamily="34" charset="0"/>
              </a:defRPr>
            </a:lvl5pPr>
            <a:lvl6pPr marL="2514600" indent="-228600" algn="ctr" eaLnBrk="0" fontAlgn="base" hangingPunct="0">
              <a:spcBef>
                <a:spcPct val="0"/>
              </a:spcBef>
              <a:spcAft>
                <a:spcPct val="0"/>
              </a:spcAft>
              <a:defRPr sz="2400">
                <a:solidFill>
                  <a:srgbClr val="154987"/>
                </a:solidFill>
                <a:latin typeface="Arial" pitchFamily="34" charset="0"/>
              </a:defRPr>
            </a:lvl6pPr>
            <a:lvl7pPr marL="2971800" indent="-228600" algn="ctr" eaLnBrk="0" fontAlgn="base" hangingPunct="0">
              <a:spcBef>
                <a:spcPct val="0"/>
              </a:spcBef>
              <a:spcAft>
                <a:spcPct val="0"/>
              </a:spcAft>
              <a:defRPr sz="2400">
                <a:solidFill>
                  <a:srgbClr val="154987"/>
                </a:solidFill>
                <a:latin typeface="Arial" pitchFamily="34" charset="0"/>
              </a:defRPr>
            </a:lvl7pPr>
            <a:lvl8pPr marL="3429000" indent="-228600" algn="ctr" eaLnBrk="0" fontAlgn="base" hangingPunct="0">
              <a:spcBef>
                <a:spcPct val="0"/>
              </a:spcBef>
              <a:spcAft>
                <a:spcPct val="0"/>
              </a:spcAft>
              <a:defRPr sz="2400">
                <a:solidFill>
                  <a:srgbClr val="154987"/>
                </a:solidFill>
                <a:latin typeface="Arial" pitchFamily="34" charset="0"/>
              </a:defRPr>
            </a:lvl8pPr>
            <a:lvl9pPr marL="3886200" indent="-228600" algn="ctr" eaLnBrk="0" fontAlgn="base" hangingPunct="0">
              <a:spcBef>
                <a:spcPct val="0"/>
              </a:spcBef>
              <a:spcAft>
                <a:spcPct val="0"/>
              </a:spcAft>
              <a:defRPr sz="2400">
                <a:solidFill>
                  <a:srgbClr val="154987"/>
                </a:solidFill>
                <a:latin typeface="Arial" pitchFamily="34" charset="0"/>
              </a:defRPr>
            </a:lvl9pPr>
          </a:lstStyle>
          <a:p>
            <a:pPr algn="r"/>
            <a:fld id="{088C6403-AF9E-4CF6-806F-4DF2AC506F43}" type="slidenum">
              <a:rPr lang="nb-NO" sz="1400" smtClean="0">
                <a:solidFill>
                  <a:schemeClr val="tx1"/>
                </a:solidFill>
                <a:latin typeface="Times New Roman" pitchFamily="18" charset="0"/>
              </a:rPr>
              <a:pPr algn="r"/>
              <a:t>27</a:t>
            </a:fld>
            <a:endParaRPr lang="nb-NO" sz="1400">
              <a:solidFill>
                <a:schemeClr val="tx1"/>
              </a:solidFill>
              <a:latin typeface="Times New Roman" pitchFamily="18" charset="0"/>
            </a:endParaRPr>
          </a:p>
        </p:txBody>
      </p:sp>
      <p:sp>
        <p:nvSpPr>
          <p:cNvPr id="19463" name="Content Placeholder 2"/>
          <p:cNvSpPr>
            <a:spLocks noGrp="1"/>
          </p:cNvSpPr>
          <p:nvPr>
            <p:ph idx="4294967295"/>
          </p:nvPr>
        </p:nvSpPr>
        <p:spPr>
          <a:xfrm>
            <a:off x="4606925" y="1628775"/>
            <a:ext cx="4286250" cy="4464050"/>
          </a:xfrm>
        </p:spPr>
        <p:txBody>
          <a:bodyPr>
            <a:normAutofit lnSpcReduction="10000"/>
          </a:bodyPr>
          <a:lstStyle/>
          <a:p>
            <a:pPr marL="457200" indent="-457200" eaLnBrk="1" hangingPunct="1">
              <a:buFontTx/>
              <a:buAutoNum type="arabicPeriod"/>
            </a:pPr>
            <a:r>
              <a:rPr lang="en-US" sz="2400" dirty="0"/>
              <a:t>Write the paths</a:t>
            </a:r>
          </a:p>
          <a:p>
            <a:pPr marL="457200" indent="-457200" eaLnBrk="1" hangingPunct="1">
              <a:buFontTx/>
              <a:buAutoNum type="arabicPeriod"/>
            </a:pPr>
            <a:r>
              <a:rPr lang="en-US" sz="2400" dirty="0"/>
              <a:t>You want the </a:t>
            </a:r>
            <a:r>
              <a:rPr lang="en-US" sz="2400" b="1" dirty="0"/>
              <a:t>total effect </a:t>
            </a:r>
            <a:r>
              <a:rPr lang="en-US" sz="2400" dirty="0"/>
              <a:t>of tea on depression. What would you adjust for?</a:t>
            </a:r>
          </a:p>
          <a:p>
            <a:pPr marL="457200" indent="-457200" eaLnBrk="1" hangingPunct="1">
              <a:buFontTx/>
              <a:buAutoNum type="arabicPeriod"/>
            </a:pPr>
            <a:r>
              <a:rPr lang="en-US" sz="2400" dirty="0"/>
              <a:t>You want the </a:t>
            </a:r>
            <a:r>
              <a:rPr lang="en-US" sz="2400" b="1" dirty="0"/>
              <a:t>direct effect </a:t>
            </a:r>
            <a:r>
              <a:rPr lang="en-US" sz="2400" dirty="0"/>
              <a:t>of tea on depression. What would you adjust for?</a:t>
            </a:r>
          </a:p>
          <a:p>
            <a:pPr marL="457200" indent="-457200" eaLnBrk="1" hangingPunct="1">
              <a:buFontTx/>
              <a:buAutoNum type="arabicPeriod"/>
            </a:pPr>
            <a:r>
              <a:rPr lang="en-US" sz="2400" dirty="0"/>
              <a:t>Is caffeine a mediator or a confounder?</a:t>
            </a:r>
          </a:p>
          <a:p>
            <a:pPr marL="0" indent="0" eaLnBrk="1" hangingPunct="1">
              <a:buNone/>
            </a:pPr>
            <a:endParaRPr lang="en-US" sz="2400" dirty="0"/>
          </a:p>
          <a:p>
            <a:pPr marL="0" indent="0" eaLnBrk="1" hangingPunct="1">
              <a:buNone/>
            </a:pPr>
            <a:r>
              <a:rPr lang="en-US" sz="2400" dirty="0">
                <a:solidFill>
                  <a:srgbClr val="FF0000"/>
                </a:solidFill>
              </a:rPr>
              <a:t>5 minutes </a:t>
            </a:r>
          </a:p>
        </p:txBody>
      </p:sp>
    </p:spTree>
    <p:extLst>
      <p:ext uri="{BB962C8B-B14F-4D97-AF65-F5344CB8AC3E}">
        <p14:creationId xmlns:p14="http://schemas.microsoft.com/office/powerpoint/2010/main" val="2358718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tel 1"/>
          <p:cNvSpPr>
            <a:spLocks noGrp="1"/>
          </p:cNvSpPr>
          <p:nvPr>
            <p:ph type="title"/>
          </p:nvPr>
        </p:nvSpPr>
        <p:spPr/>
        <p:txBody>
          <a:bodyPr>
            <a:normAutofit/>
          </a:bodyPr>
          <a:lstStyle/>
          <a:p>
            <a:r>
              <a:rPr lang="en-US" sz="2400" dirty="0"/>
              <a:t>Exercise </a:t>
            </a:r>
            <a:r>
              <a:rPr lang="en-US" sz="2000" dirty="0"/>
              <a:t>(direct &amp; indirect effects, intermediate variables)</a:t>
            </a:r>
            <a:br>
              <a:rPr lang="en-US" sz="2000" dirty="0"/>
            </a:br>
            <a:r>
              <a:rPr lang="en-US" sz="2400" dirty="0"/>
              <a:t>Tea and depression</a:t>
            </a:r>
          </a:p>
        </p:txBody>
      </p:sp>
      <p:sp>
        <p:nvSpPr>
          <p:cNvPr id="6" name="Plassholder for lysbildenummer 5"/>
          <p:cNvSpPr>
            <a:spLocks noGrp="1"/>
          </p:cNvSpPr>
          <p:nvPr>
            <p:ph type="sldNum" sz="quarter" idx="12"/>
          </p:nvPr>
        </p:nvSpPr>
        <p:spPr/>
        <p:txBody>
          <a:bodyPr/>
          <a:lstStyle/>
          <a:p>
            <a:pPr>
              <a:defRPr/>
            </a:pPr>
            <a:fld id="{C4D87254-DDC9-41E0-AC44-6BCA9D2C4EF8}" type="slidenum">
              <a:rPr lang="nb-NO" smtClean="0"/>
              <a:pPr>
                <a:defRPr/>
              </a:pPr>
              <a:t>28</a:t>
            </a:fld>
            <a:endParaRPr lang="nb-NO" dirty="0"/>
          </a:p>
        </p:txBody>
      </p:sp>
      <p:pic>
        <p:nvPicPr>
          <p:cNvPr id="4099" name="Plassholder for innhold 6"/>
          <p:cNvPicPr>
            <a:picLocks noGrp="1" noChangeAspect="1"/>
          </p:cNvPicPr>
          <p:nvPr>
            <p:ph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0" y="1768475"/>
            <a:ext cx="3702050" cy="1873250"/>
          </a:xfrm>
        </p:spPr>
      </p:pic>
      <p:sp>
        <p:nvSpPr>
          <p:cNvPr id="4125" name="Content Placeholder 2"/>
          <p:cNvSpPr>
            <a:spLocks noGrp="1"/>
          </p:cNvSpPr>
          <p:nvPr>
            <p:ph idx="4294967295"/>
          </p:nvPr>
        </p:nvSpPr>
        <p:spPr>
          <a:xfrm>
            <a:off x="4608513" y="1724025"/>
            <a:ext cx="4535487" cy="2232025"/>
          </a:xfrm>
        </p:spPr>
        <p:txBody>
          <a:bodyPr>
            <a:normAutofit fontScale="92500" lnSpcReduction="20000"/>
          </a:bodyPr>
          <a:lstStyle/>
          <a:p>
            <a:pPr marL="457200" indent="-457200" eaLnBrk="1" hangingPunct="1">
              <a:buFontTx/>
              <a:buAutoNum type="arabicPeriod"/>
            </a:pPr>
            <a:r>
              <a:rPr lang="en-US" sz="2000" dirty="0">
                <a:solidFill>
                  <a:srgbClr val="000000"/>
                </a:solidFill>
              </a:rPr>
              <a:t>See table </a:t>
            </a:r>
          </a:p>
          <a:p>
            <a:pPr marL="457200" indent="-457200" eaLnBrk="1" hangingPunct="1">
              <a:buFontTx/>
              <a:buAutoNum type="arabicPeriod"/>
            </a:pPr>
            <a:r>
              <a:rPr lang="en-US" sz="2000" dirty="0">
                <a:solidFill>
                  <a:srgbClr val="000000"/>
                </a:solidFill>
              </a:rPr>
              <a:t>Total effect: adjust for O</a:t>
            </a:r>
          </a:p>
          <a:p>
            <a:pPr marL="457200" indent="-457200" eaLnBrk="1" hangingPunct="1">
              <a:buFontTx/>
              <a:buAutoNum type="arabicPeriod"/>
            </a:pPr>
            <a:r>
              <a:rPr lang="en-US" sz="2000" dirty="0">
                <a:solidFill>
                  <a:srgbClr val="000000"/>
                </a:solidFill>
              </a:rPr>
              <a:t>Direct effect: adjust for C &amp; O</a:t>
            </a:r>
          </a:p>
          <a:p>
            <a:pPr marL="457200" indent="-457200" eaLnBrk="1" hangingPunct="1">
              <a:buFontTx/>
              <a:buAutoNum type="arabicPeriod"/>
            </a:pPr>
            <a:r>
              <a:rPr lang="en-US" sz="2000" dirty="0">
                <a:solidFill>
                  <a:srgbClr val="000000"/>
                </a:solidFill>
              </a:rPr>
              <a:t>The status of a variables is defined by its path. Caffeine is </a:t>
            </a:r>
            <a:r>
              <a:rPr lang="en-US" sz="2000" b="1" dirty="0">
                <a:solidFill>
                  <a:srgbClr val="000000"/>
                </a:solidFill>
              </a:rPr>
              <a:t>both</a:t>
            </a:r>
            <a:r>
              <a:rPr lang="en-US" sz="2000" dirty="0">
                <a:solidFill>
                  <a:srgbClr val="000000"/>
                </a:solidFill>
              </a:rPr>
              <a:t> a mediator </a:t>
            </a:r>
            <a:r>
              <a:rPr lang="en-US" sz="2000" b="1" dirty="0">
                <a:solidFill>
                  <a:srgbClr val="000000"/>
                </a:solidFill>
              </a:rPr>
              <a:t>and</a:t>
            </a:r>
            <a:r>
              <a:rPr lang="en-US" sz="2000" dirty="0">
                <a:solidFill>
                  <a:srgbClr val="000000"/>
                </a:solidFill>
              </a:rPr>
              <a:t> a proxy confounder (the proportion of caffeine coming from coffee)</a:t>
            </a:r>
          </a:p>
        </p:txBody>
      </p:sp>
      <p:graphicFrame>
        <p:nvGraphicFramePr>
          <p:cNvPr id="9" name="Group 9"/>
          <p:cNvGraphicFramePr>
            <a:graphicFrameLocks noGrp="1"/>
          </p:cNvGraphicFramePr>
          <p:nvPr>
            <p:extLst>
              <p:ext uri="{D42A27DB-BD31-4B8C-83A1-F6EECF244321}">
                <p14:modId xmlns:p14="http://schemas.microsoft.com/office/powerpoint/2010/main" val="2518557572"/>
              </p:ext>
            </p:extLst>
          </p:nvPr>
        </p:nvGraphicFramePr>
        <p:xfrm>
          <a:off x="347707" y="4266592"/>
          <a:ext cx="4511606" cy="1205540"/>
        </p:xfrm>
        <a:graphic>
          <a:graphicData uri="http://schemas.openxmlformats.org/drawingml/2006/table">
            <a:tbl>
              <a:tblPr/>
              <a:tblGrid>
                <a:gridCol w="1460731">
                  <a:extLst>
                    <a:ext uri="{9D8B030D-6E8A-4147-A177-3AD203B41FA5}">
                      <a16:colId xmlns:a16="http://schemas.microsoft.com/office/drawing/2014/main" val="20000"/>
                    </a:ext>
                  </a:extLst>
                </a:gridCol>
                <a:gridCol w="1269637">
                  <a:extLst>
                    <a:ext uri="{9D8B030D-6E8A-4147-A177-3AD203B41FA5}">
                      <a16:colId xmlns:a16="http://schemas.microsoft.com/office/drawing/2014/main" val="20001"/>
                    </a:ext>
                  </a:extLst>
                </a:gridCol>
                <a:gridCol w="890619">
                  <a:extLst>
                    <a:ext uri="{9D8B030D-6E8A-4147-A177-3AD203B41FA5}">
                      <a16:colId xmlns:a16="http://schemas.microsoft.com/office/drawing/2014/main" val="20002"/>
                    </a:ext>
                  </a:extLst>
                </a:gridCol>
                <a:gridCol w="890619">
                  <a:extLst>
                    <a:ext uri="{9D8B030D-6E8A-4147-A177-3AD203B41FA5}">
                      <a16:colId xmlns:a16="http://schemas.microsoft.com/office/drawing/2014/main" val="20003"/>
                    </a:ext>
                  </a:extLst>
                </a:gridCol>
              </a:tblGrid>
              <a:tr h="2952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err="1">
                          <a:ln>
                            <a:noFill/>
                          </a:ln>
                          <a:solidFill>
                            <a:srgbClr val="000000"/>
                          </a:solidFill>
                          <a:effectLst/>
                          <a:latin typeface="Arial" charset="0"/>
                        </a:rPr>
                        <a:t>Path</a:t>
                      </a:r>
                      <a:endParaRPr kumimoji="0" lang="nb-NO" sz="1800" b="0" i="0" u="none" strike="noStrike" cap="none" normalizeH="0" baseline="0" dirty="0">
                        <a:ln>
                          <a:noFill/>
                        </a:ln>
                        <a:solidFill>
                          <a:srgbClr val="000000"/>
                        </a:solidFill>
                        <a:effectLst/>
                        <a:latin typeface="Arial" charset="0"/>
                      </a:endParaRPr>
                    </a:p>
                  </a:txBody>
                  <a:tcPr marL="9527" marR="9527" marT="9525"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rgbClr val="000000"/>
                          </a:solidFill>
                          <a:effectLst/>
                          <a:latin typeface="Arial" charset="0"/>
                        </a:rPr>
                        <a:t>Type</a:t>
                      </a:r>
                    </a:p>
                  </a:txBody>
                  <a:tcPr marL="9527" marR="9527" marT="9525"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rgbClr val="000000"/>
                          </a:solidFill>
                          <a:effectLst/>
                          <a:latin typeface="Arial" charset="0"/>
                        </a:rPr>
                        <a:t>Status</a:t>
                      </a:r>
                    </a:p>
                  </a:txBody>
                  <a:tcPr marL="9527" marR="9527" marT="9525"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nb-NO" sz="1800" b="0" i="0" u="none" strike="noStrike" cap="none" normalizeH="0" baseline="0" dirty="0">
                        <a:ln>
                          <a:noFill/>
                        </a:ln>
                        <a:solidFill>
                          <a:schemeClr val="tx1"/>
                        </a:solidFill>
                        <a:effectLst/>
                        <a:latin typeface="Arial" charset="0"/>
                      </a:endParaRPr>
                    </a:p>
                  </a:txBody>
                  <a:tcPr marL="9527" marR="9527" marT="9525"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1971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chemeClr val="tx1"/>
                          </a:solidFill>
                          <a:effectLst/>
                          <a:latin typeface="Arial" charset="0"/>
                        </a:rPr>
                        <a:t>E→D</a:t>
                      </a:r>
                    </a:p>
                  </a:txBody>
                  <a:tcPr marL="9527" marR="9527"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err="1">
                          <a:ln>
                            <a:noFill/>
                          </a:ln>
                          <a:solidFill>
                            <a:schemeClr val="tx1"/>
                          </a:solidFill>
                          <a:effectLst/>
                          <a:latin typeface="Arial" charset="0"/>
                        </a:rPr>
                        <a:t>Causal</a:t>
                      </a:r>
                      <a:endParaRPr kumimoji="0" lang="nb-NO" sz="1800" b="0" i="0" u="none" strike="noStrike" cap="none" normalizeH="0" baseline="0" dirty="0">
                        <a:ln>
                          <a:noFill/>
                        </a:ln>
                        <a:solidFill>
                          <a:schemeClr val="tx1"/>
                        </a:solidFill>
                        <a:effectLst/>
                        <a:latin typeface="Arial" charset="0"/>
                      </a:endParaRPr>
                    </a:p>
                  </a:txBody>
                  <a:tcPr marL="9527" marR="9527"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chemeClr val="tx1"/>
                          </a:solidFill>
                          <a:effectLst/>
                          <a:latin typeface="Arial" charset="0"/>
                        </a:rPr>
                        <a:t>Open</a:t>
                      </a:r>
                    </a:p>
                  </a:txBody>
                  <a:tcPr marL="9527" marR="9527"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chemeClr val="tx1"/>
                          </a:solidFill>
                          <a:effectLst/>
                          <a:latin typeface="Arial" charset="0"/>
                        </a:rPr>
                        <a:t>No bias</a:t>
                      </a:r>
                    </a:p>
                  </a:txBody>
                  <a:tcPr marL="9527" marR="9527"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extLst>
                  <a:ext uri="{0D108BD9-81ED-4DB2-BD59-A6C34878D82A}">
                    <a16:rowId xmlns:a16="http://schemas.microsoft.com/office/drawing/2014/main" val="10001"/>
                  </a:ext>
                </a:extLst>
              </a:tr>
              <a:tr h="2952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chemeClr val="tx1"/>
                          </a:solidFill>
                          <a:effectLst/>
                          <a:latin typeface="Arial" charset="0"/>
                        </a:rPr>
                        <a:t>E→C→D</a:t>
                      </a:r>
                    </a:p>
                  </a:txBody>
                  <a:tcPr marL="9527" marR="9527" marT="9525" marB="0" anchor="b"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err="1">
                          <a:ln>
                            <a:noFill/>
                          </a:ln>
                          <a:solidFill>
                            <a:schemeClr val="tx1"/>
                          </a:solidFill>
                          <a:effectLst/>
                          <a:latin typeface="Arial" charset="0"/>
                        </a:rPr>
                        <a:t>Causal</a:t>
                      </a:r>
                      <a:endParaRPr kumimoji="0" lang="nb-NO" sz="1800" b="0" i="0" u="none" strike="noStrike" cap="none" normalizeH="0" baseline="0" dirty="0">
                        <a:ln>
                          <a:noFill/>
                        </a:ln>
                        <a:solidFill>
                          <a:schemeClr val="tx1"/>
                        </a:solidFill>
                        <a:effectLst/>
                        <a:latin typeface="Arial" charset="0"/>
                      </a:endParaRPr>
                    </a:p>
                  </a:txBody>
                  <a:tcPr marL="9527" marR="9527" marT="9525" marB="0" anchor="b"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chemeClr val="tx1"/>
                          </a:solidFill>
                          <a:effectLst/>
                          <a:latin typeface="Arial" charset="0"/>
                        </a:rPr>
                        <a:t>Open</a:t>
                      </a:r>
                    </a:p>
                  </a:txBody>
                  <a:tcPr marL="9527" marR="9527" marT="9525" marB="0" anchor="b"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chemeClr val="tx1"/>
                          </a:solidFill>
                          <a:effectLst/>
                          <a:latin typeface="Arial" charset="0"/>
                        </a:rPr>
                        <a:t>No bias</a:t>
                      </a:r>
                    </a:p>
                  </a:txBody>
                  <a:tcPr marL="9527" marR="9527" marT="9525" marB="0" anchor="b" horzOverflow="overflow">
                    <a:lnL>
                      <a:noFill/>
                    </a:lnL>
                    <a:lnR>
                      <a:noFill/>
                    </a:lnR>
                    <a:lnT>
                      <a:noFill/>
                    </a:lnT>
                    <a:lnB>
                      <a:noFill/>
                    </a:lnB>
                    <a:lnTlToBr>
                      <a:noFill/>
                    </a:lnTlToBr>
                    <a:lnBlToTr>
                      <a:noFill/>
                    </a:lnBlToTr>
                    <a:solidFill>
                      <a:schemeClr val="bg1"/>
                    </a:solidFill>
                  </a:tcPr>
                </a:tc>
                <a:extLst>
                  <a:ext uri="{0D108BD9-81ED-4DB2-BD59-A6C34878D82A}">
                    <a16:rowId xmlns:a16="http://schemas.microsoft.com/office/drawing/2014/main" val="10002"/>
                  </a:ext>
                </a:extLst>
              </a:tr>
              <a:tr h="2952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chemeClr val="tx1"/>
                          </a:solidFill>
                          <a:effectLst/>
                          <a:latin typeface="Arial" charset="0"/>
                        </a:rPr>
                        <a:t>E←O→C→D</a:t>
                      </a:r>
                    </a:p>
                  </a:txBody>
                  <a:tcPr marL="9527" marR="9527" marT="9525" marB="0" anchor="b"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chemeClr val="tx1"/>
                          </a:solidFill>
                          <a:effectLst/>
                          <a:latin typeface="Arial" charset="0"/>
                        </a:rPr>
                        <a:t>Non-</a:t>
                      </a:r>
                      <a:r>
                        <a:rPr kumimoji="0" lang="nb-NO" sz="1800" b="0" i="0" u="none" strike="noStrike" cap="none" normalizeH="0" baseline="0" dirty="0" err="1">
                          <a:ln>
                            <a:noFill/>
                          </a:ln>
                          <a:solidFill>
                            <a:schemeClr val="tx1"/>
                          </a:solidFill>
                          <a:effectLst/>
                          <a:latin typeface="Arial" charset="0"/>
                        </a:rPr>
                        <a:t>causal</a:t>
                      </a:r>
                      <a:endParaRPr kumimoji="0" lang="nb-NO" sz="1800" b="0" i="0" u="none" strike="noStrike" cap="none" normalizeH="0" baseline="0" dirty="0">
                        <a:ln>
                          <a:noFill/>
                        </a:ln>
                        <a:solidFill>
                          <a:schemeClr val="tx1"/>
                        </a:solidFill>
                        <a:effectLst/>
                        <a:latin typeface="Arial" charset="0"/>
                      </a:endParaRPr>
                    </a:p>
                  </a:txBody>
                  <a:tcPr marL="9527" marR="9527" marT="9525" marB="0" anchor="b"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chemeClr val="tx1"/>
                          </a:solidFill>
                          <a:effectLst/>
                          <a:latin typeface="Arial" charset="0"/>
                        </a:rPr>
                        <a:t>Open</a:t>
                      </a:r>
                    </a:p>
                  </a:txBody>
                  <a:tcPr marL="9527" marR="9527" marT="9525" marB="0" anchor="b"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chemeClr val="tx1"/>
                          </a:solidFill>
                          <a:effectLst/>
                          <a:latin typeface="Arial" charset="0"/>
                        </a:rPr>
                        <a:t>Bias</a:t>
                      </a:r>
                    </a:p>
                  </a:txBody>
                  <a:tcPr marL="9527" marR="9527" marT="9525" marB="0" anchor="b" horzOverflow="overflow">
                    <a:lnL>
                      <a:noFill/>
                    </a:lnL>
                    <a:lnR>
                      <a:noFill/>
                    </a:lnR>
                    <a:lnT>
                      <a:noFill/>
                    </a:lnT>
                    <a:lnB>
                      <a:noFill/>
                    </a:lnB>
                    <a:lnTlToBr>
                      <a:noFill/>
                    </a:lnTlToBr>
                    <a:lnBlToTr>
                      <a:noFill/>
                    </a:lnBlToTr>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9759122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8"/>
          <p:cNvSpPr>
            <a:spLocks noGrp="1" noChangeArrowheads="1"/>
          </p:cNvSpPr>
          <p:nvPr>
            <p:ph type="sldNum" sz="quarter" idx="12"/>
          </p:nvPr>
        </p:nvSpPr>
        <p:spPr>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rgbClr val="154987"/>
                </a:solidFill>
                <a:latin typeface="Arial" charset="0"/>
              </a:defRPr>
            </a:lvl1pPr>
            <a:lvl2pPr marL="742950" indent="-285750">
              <a:defRPr sz="2400">
                <a:solidFill>
                  <a:srgbClr val="154987"/>
                </a:solidFill>
                <a:latin typeface="Arial" charset="0"/>
              </a:defRPr>
            </a:lvl2pPr>
            <a:lvl3pPr marL="1143000" indent="-228600">
              <a:defRPr sz="2400">
                <a:solidFill>
                  <a:srgbClr val="154987"/>
                </a:solidFill>
                <a:latin typeface="Arial" charset="0"/>
              </a:defRPr>
            </a:lvl3pPr>
            <a:lvl4pPr marL="1600200" indent="-228600">
              <a:defRPr sz="2400">
                <a:solidFill>
                  <a:srgbClr val="154987"/>
                </a:solidFill>
                <a:latin typeface="Arial" charset="0"/>
              </a:defRPr>
            </a:lvl4pPr>
            <a:lvl5pPr marL="2057400" indent="-228600">
              <a:defRPr sz="2400">
                <a:solidFill>
                  <a:srgbClr val="154987"/>
                </a:solidFill>
                <a:latin typeface="Arial" charset="0"/>
              </a:defRPr>
            </a:lvl5pPr>
            <a:lvl6pPr marL="2514600" indent="-228600" algn="ctr" eaLnBrk="0" fontAlgn="base" hangingPunct="0">
              <a:spcBef>
                <a:spcPct val="0"/>
              </a:spcBef>
              <a:spcAft>
                <a:spcPct val="0"/>
              </a:spcAft>
              <a:defRPr sz="2400">
                <a:solidFill>
                  <a:srgbClr val="154987"/>
                </a:solidFill>
                <a:latin typeface="Arial" charset="0"/>
              </a:defRPr>
            </a:lvl6pPr>
            <a:lvl7pPr marL="2971800" indent="-228600" algn="ctr" eaLnBrk="0" fontAlgn="base" hangingPunct="0">
              <a:spcBef>
                <a:spcPct val="0"/>
              </a:spcBef>
              <a:spcAft>
                <a:spcPct val="0"/>
              </a:spcAft>
              <a:defRPr sz="2400">
                <a:solidFill>
                  <a:srgbClr val="154987"/>
                </a:solidFill>
                <a:latin typeface="Arial" charset="0"/>
              </a:defRPr>
            </a:lvl7pPr>
            <a:lvl8pPr marL="3429000" indent="-228600" algn="ctr" eaLnBrk="0" fontAlgn="base" hangingPunct="0">
              <a:spcBef>
                <a:spcPct val="0"/>
              </a:spcBef>
              <a:spcAft>
                <a:spcPct val="0"/>
              </a:spcAft>
              <a:defRPr sz="2400">
                <a:solidFill>
                  <a:srgbClr val="154987"/>
                </a:solidFill>
                <a:latin typeface="Arial" charset="0"/>
              </a:defRPr>
            </a:lvl8pPr>
            <a:lvl9pPr marL="3886200" indent="-228600" algn="ctr" eaLnBrk="0" fontAlgn="base" hangingPunct="0">
              <a:spcBef>
                <a:spcPct val="0"/>
              </a:spcBef>
              <a:spcAft>
                <a:spcPct val="0"/>
              </a:spcAft>
              <a:defRPr sz="2400">
                <a:solidFill>
                  <a:srgbClr val="154987"/>
                </a:solidFill>
                <a:latin typeface="Arial" charset="0"/>
              </a:defRPr>
            </a:lvl9pPr>
          </a:lstStyle>
          <a:p>
            <a:fld id="{3749F850-0DB8-4ED7-A704-34C6BA3DD10B}" type="slidenum">
              <a:rPr lang="nb-NO" sz="1400" smtClean="0">
                <a:solidFill>
                  <a:schemeClr val="tx1"/>
                </a:solidFill>
                <a:latin typeface="Times New Roman" pitchFamily="18" charset="0"/>
              </a:rPr>
              <a:pPr/>
              <a:t>29</a:t>
            </a:fld>
            <a:endParaRPr lang="nb-NO" sz="1400">
              <a:solidFill>
                <a:schemeClr val="tx1"/>
              </a:solidFill>
              <a:latin typeface="Times New Roman" pitchFamily="18" charset="0"/>
            </a:endParaRPr>
          </a:p>
        </p:txBody>
      </p:sp>
      <p:sp>
        <p:nvSpPr>
          <p:cNvPr id="23557" name="Title 1"/>
          <p:cNvSpPr>
            <a:spLocks noGrp="1"/>
          </p:cNvSpPr>
          <p:nvPr>
            <p:ph type="title" idx="4294967295"/>
          </p:nvPr>
        </p:nvSpPr>
        <p:spPr>
          <a:xfrm>
            <a:off x="670300" y="300207"/>
            <a:ext cx="7880116" cy="913349"/>
          </a:xfrm>
        </p:spPr>
        <p:txBody>
          <a:bodyPr>
            <a:normAutofit/>
          </a:bodyPr>
          <a:lstStyle/>
          <a:p>
            <a:r>
              <a:rPr lang="nb-NO" sz="2400" dirty="0" err="1"/>
              <a:t>Exercise</a:t>
            </a:r>
            <a:br>
              <a:rPr lang="nb-NO" sz="2400" dirty="0"/>
            </a:br>
            <a:r>
              <a:rPr lang="nb-NO" sz="2400" dirty="0" err="1"/>
              <a:t>Statin</a:t>
            </a:r>
            <a:r>
              <a:rPr lang="nb-NO" sz="2400" dirty="0"/>
              <a:t> </a:t>
            </a:r>
            <a:r>
              <a:rPr lang="nb-NO" sz="2400" dirty="0" err="1"/>
              <a:t>use</a:t>
            </a:r>
            <a:r>
              <a:rPr lang="nb-NO" sz="2400" dirty="0"/>
              <a:t> and CHD </a:t>
            </a:r>
            <a:r>
              <a:rPr lang="en-US" sz="1600" dirty="0"/>
              <a:t>(Example from </a:t>
            </a:r>
            <a:r>
              <a:rPr lang="en-US" sz="1600" dirty="0" err="1"/>
              <a:t>Stigum</a:t>
            </a:r>
            <a:r>
              <a:rPr lang="en-US" sz="1600" dirty="0"/>
              <a:t>)</a:t>
            </a:r>
            <a:endParaRPr lang="nb-NO" sz="1600" dirty="0"/>
          </a:p>
        </p:txBody>
      </p:sp>
      <p:sp>
        <p:nvSpPr>
          <p:cNvPr id="23558" name="Content Placeholder 2"/>
          <p:cNvSpPr>
            <a:spLocks noGrp="1"/>
          </p:cNvSpPr>
          <p:nvPr>
            <p:ph idx="4294967295"/>
          </p:nvPr>
        </p:nvSpPr>
        <p:spPr>
          <a:xfrm>
            <a:off x="4067944" y="1340769"/>
            <a:ext cx="4790306" cy="4536503"/>
          </a:xfrm>
        </p:spPr>
        <p:txBody>
          <a:bodyPr>
            <a:normAutofit lnSpcReduction="10000"/>
          </a:bodyPr>
          <a:lstStyle/>
          <a:p>
            <a:pPr marL="457200" indent="-457200" eaLnBrk="1" hangingPunct="1">
              <a:buFontTx/>
              <a:buAutoNum type="arabicPeriod"/>
            </a:pPr>
            <a:r>
              <a:rPr lang="en-US" sz="2400" dirty="0"/>
              <a:t>Write the paths</a:t>
            </a:r>
          </a:p>
          <a:p>
            <a:pPr marL="457200" indent="-457200" eaLnBrk="1" hangingPunct="1">
              <a:buFontTx/>
              <a:buAutoNum type="arabicPeriod"/>
            </a:pPr>
            <a:r>
              <a:rPr lang="en-US" sz="2400" dirty="0"/>
              <a:t>You want the total effect of statin on CHD. What would you adjust for?</a:t>
            </a:r>
          </a:p>
          <a:p>
            <a:pPr marL="457200" indent="-457200" eaLnBrk="1" hangingPunct="1">
              <a:buFontTx/>
              <a:buAutoNum type="arabicPeriod"/>
            </a:pPr>
            <a:r>
              <a:rPr lang="en-US" sz="2400" dirty="0"/>
              <a:t>If lifestyle is unmeasured, can we estimate the direct effect of statin on CHD (not mediated through cholesterol)?</a:t>
            </a:r>
          </a:p>
          <a:p>
            <a:pPr marL="457200" indent="-457200" eaLnBrk="1" hangingPunct="1">
              <a:buFontTx/>
              <a:buAutoNum type="arabicPeriod"/>
            </a:pPr>
            <a:r>
              <a:rPr lang="en-US" sz="2400" dirty="0"/>
              <a:t>Is cholesterol a mediator or a collider?</a:t>
            </a:r>
          </a:p>
          <a:p>
            <a:pPr marL="457200" indent="-457200" eaLnBrk="1" hangingPunct="1">
              <a:buFontTx/>
              <a:buAutoNum type="arabicPeriod"/>
            </a:pPr>
            <a:endParaRPr lang="en-US" sz="2400" dirty="0"/>
          </a:p>
          <a:p>
            <a:pPr marL="0" indent="0" eaLnBrk="1" hangingPunct="1">
              <a:buNone/>
            </a:pPr>
            <a:r>
              <a:rPr lang="en-US" sz="2400" dirty="0">
                <a:solidFill>
                  <a:srgbClr val="FF0000"/>
                </a:solidFill>
              </a:rPr>
              <a:t>5 minutes available</a:t>
            </a:r>
          </a:p>
          <a:p>
            <a:pPr marL="457200" indent="-457200" eaLnBrk="1" hangingPunct="1"/>
            <a:endParaRPr lang="en-US" sz="2400" dirty="0"/>
          </a:p>
        </p:txBody>
      </p:sp>
      <p:sp>
        <p:nvSpPr>
          <p:cNvPr id="23559" name="Date Placeholder 13"/>
          <p:cNvSpPr txBox="1">
            <a:spLocks noGrp="1"/>
          </p:cNvSpPr>
          <p:nvPr/>
        </p:nvSpPr>
        <p:spPr bwMode="auto">
          <a:xfrm>
            <a:off x="609600" y="6550283"/>
            <a:ext cx="1009650" cy="30480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rgbClr val="154987"/>
                </a:solidFill>
                <a:latin typeface="Arial" charset="0"/>
              </a:defRPr>
            </a:lvl1pPr>
            <a:lvl2pPr marL="742950" indent="-285750">
              <a:defRPr sz="2400">
                <a:solidFill>
                  <a:srgbClr val="154987"/>
                </a:solidFill>
                <a:latin typeface="Arial" charset="0"/>
              </a:defRPr>
            </a:lvl2pPr>
            <a:lvl3pPr marL="1143000" indent="-228600">
              <a:defRPr sz="2400">
                <a:solidFill>
                  <a:srgbClr val="154987"/>
                </a:solidFill>
                <a:latin typeface="Arial" charset="0"/>
              </a:defRPr>
            </a:lvl3pPr>
            <a:lvl4pPr marL="1600200" indent="-228600">
              <a:defRPr sz="2400">
                <a:solidFill>
                  <a:srgbClr val="154987"/>
                </a:solidFill>
                <a:latin typeface="Arial" charset="0"/>
              </a:defRPr>
            </a:lvl4pPr>
            <a:lvl5pPr marL="2057400" indent="-228600">
              <a:defRPr sz="2400">
                <a:solidFill>
                  <a:srgbClr val="154987"/>
                </a:solidFill>
                <a:latin typeface="Arial" charset="0"/>
              </a:defRPr>
            </a:lvl5pPr>
            <a:lvl6pPr marL="2514600" indent="-228600" algn="ctr" eaLnBrk="0" fontAlgn="base" hangingPunct="0">
              <a:spcBef>
                <a:spcPct val="0"/>
              </a:spcBef>
              <a:spcAft>
                <a:spcPct val="0"/>
              </a:spcAft>
              <a:defRPr sz="2400">
                <a:solidFill>
                  <a:srgbClr val="154987"/>
                </a:solidFill>
                <a:latin typeface="Arial" charset="0"/>
              </a:defRPr>
            </a:lvl6pPr>
            <a:lvl7pPr marL="2971800" indent="-228600" algn="ctr" eaLnBrk="0" fontAlgn="base" hangingPunct="0">
              <a:spcBef>
                <a:spcPct val="0"/>
              </a:spcBef>
              <a:spcAft>
                <a:spcPct val="0"/>
              </a:spcAft>
              <a:defRPr sz="2400">
                <a:solidFill>
                  <a:srgbClr val="154987"/>
                </a:solidFill>
                <a:latin typeface="Arial" charset="0"/>
              </a:defRPr>
            </a:lvl7pPr>
            <a:lvl8pPr marL="3429000" indent="-228600" algn="ctr" eaLnBrk="0" fontAlgn="base" hangingPunct="0">
              <a:spcBef>
                <a:spcPct val="0"/>
              </a:spcBef>
              <a:spcAft>
                <a:spcPct val="0"/>
              </a:spcAft>
              <a:defRPr sz="2400">
                <a:solidFill>
                  <a:srgbClr val="154987"/>
                </a:solidFill>
                <a:latin typeface="Arial" charset="0"/>
              </a:defRPr>
            </a:lvl8pPr>
            <a:lvl9pPr marL="3886200" indent="-228600" algn="ctr" eaLnBrk="0" fontAlgn="base" hangingPunct="0">
              <a:spcBef>
                <a:spcPct val="0"/>
              </a:spcBef>
              <a:spcAft>
                <a:spcPct val="0"/>
              </a:spcAft>
              <a:defRPr sz="2400">
                <a:solidFill>
                  <a:srgbClr val="154987"/>
                </a:solidFill>
                <a:latin typeface="Arial" charset="0"/>
              </a:defRPr>
            </a:lvl9pPr>
          </a:lstStyle>
          <a:p>
            <a:pPr algn="l"/>
            <a:endParaRPr lang="nb-NO" sz="1400" dirty="0">
              <a:solidFill>
                <a:schemeClr val="tx1"/>
              </a:solidFill>
              <a:latin typeface="Times New Roman" pitchFamily="18" charset="0"/>
            </a:endParaRPr>
          </a:p>
        </p:txBody>
      </p:sp>
      <p:cxnSp>
        <p:nvCxnSpPr>
          <p:cNvPr id="12" name="Rett pil 77"/>
          <p:cNvCxnSpPr>
            <a:cxnSpLocks noChangeShapeType="1"/>
            <a:stCxn id="14" idx="3"/>
            <a:endCxn id="17" idx="1"/>
          </p:cNvCxnSpPr>
          <p:nvPr/>
        </p:nvCxnSpPr>
        <p:spPr bwMode="auto">
          <a:xfrm flipV="1">
            <a:off x="493417" y="3298094"/>
            <a:ext cx="2620332" cy="105"/>
          </a:xfrm>
          <a:prstGeom prst="straightConnector1">
            <a:avLst/>
          </a:prstGeom>
          <a:noFill/>
          <a:ln w="38100" algn="ctr">
            <a:solidFill>
              <a:schemeClr val="tx1"/>
            </a:solidFill>
            <a:round/>
            <a:headEnd/>
            <a:tailEnd type="arrow" w="lg" len="med"/>
          </a:ln>
        </p:spPr>
      </p:cxnSp>
      <p:grpSp>
        <p:nvGrpSpPr>
          <p:cNvPr id="13" name="Gruppe 84"/>
          <p:cNvGrpSpPr>
            <a:grpSpLocks/>
          </p:cNvGrpSpPr>
          <p:nvPr/>
        </p:nvGrpSpPr>
        <p:grpSpPr bwMode="auto">
          <a:xfrm>
            <a:off x="35496" y="3052218"/>
            <a:ext cx="665247" cy="709877"/>
            <a:chOff x="1003983" y="2282678"/>
            <a:chExt cx="663839" cy="710571"/>
          </a:xfrm>
        </p:grpSpPr>
        <p:sp>
          <p:nvSpPr>
            <p:cNvPr id="14" name="Prosess 81"/>
            <p:cNvSpPr>
              <a:spLocks noChangeArrowheads="1"/>
            </p:cNvSpPr>
            <p:nvPr/>
          </p:nvSpPr>
          <p:spPr bwMode="auto">
            <a:xfrm>
              <a:off x="1210867" y="2282678"/>
              <a:ext cx="250068" cy="492443"/>
            </a:xfrm>
            <a:prstGeom prst="flowChartProcess">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round/>
                  <a:headEnd/>
                  <a:tailEnd/>
                </a14:hiddenLine>
              </a:ext>
            </a:extLst>
          </p:spPr>
          <p:txBody>
            <a:bodyPr wrap="none" lIns="0" tIns="0" rIns="0" bIns="0" anchor="ctr">
              <a:spAutoFit/>
            </a:bodyPr>
            <a:lstStyle/>
            <a:p>
              <a:pPr algn="ctr" eaLnBrk="0" hangingPunct="0"/>
              <a:r>
                <a:rPr lang="en-US" sz="3200" dirty="0">
                  <a:latin typeface="Times New Roman" pitchFamily="18" charset="0"/>
                </a:rPr>
                <a:t>E</a:t>
              </a:r>
            </a:p>
          </p:txBody>
        </p:sp>
        <p:sp>
          <p:nvSpPr>
            <p:cNvPr id="15" name="Prosess 83"/>
            <p:cNvSpPr>
              <a:spLocks noChangeArrowheads="1"/>
            </p:cNvSpPr>
            <p:nvPr/>
          </p:nvSpPr>
          <p:spPr bwMode="auto">
            <a:xfrm>
              <a:off x="1003983" y="2623556"/>
              <a:ext cx="663839" cy="369693"/>
            </a:xfrm>
            <a:prstGeom prst="flowChartProcess">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round/>
                  <a:headEnd/>
                  <a:tailEnd/>
                </a14:hiddenLine>
              </a:ext>
            </a:extLst>
          </p:spPr>
          <p:txBody>
            <a:bodyPr wrap="none" lIns="0" tIns="0" rIns="0" bIns="0" anchor="ctr">
              <a:spAutoFit/>
            </a:bodyPr>
            <a:lstStyle/>
            <a:p>
              <a:pPr algn="ctr" eaLnBrk="0" hangingPunct="0"/>
              <a:r>
                <a:rPr lang="en-US" dirty="0">
                  <a:latin typeface="Times New Roman" pitchFamily="18" charset="0"/>
                </a:rPr>
                <a:t>statin</a:t>
              </a:r>
            </a:p>
          </p:txBody>
        </p:sp>
      </p:grpSp>
      <p:grpSp>
        <p:nvGrpSpPr>
          <p:cNvPr id="16" name="Gruppe 19"/>
          <p:cNvGrpSpPr>
            <a:grpSpLocks/>
          </p:cNvGrpSpPr>
          <p:nvPr/>
        </p:nvGrpSpPr>
        <p:grpSpPr bwMode="auto">
          <a:xfrm>
            <a:off x="2936615" y="3052215"/>
            <a:ext cx="650819" cy="701537"/>
            <a:chOff x="1010484" y="2282678"/>
            <a:chExt cx="650836" cy="702525"/>
          </a:xfrm>
        </p:grpSpPr>
        <p:sp>
          <p:nvSpPr>
            <p:cNvPr id="17" name="Prosess 20"/>
            <p:cNvSpPr>
              <a:spLocks noChangeArrowheads="1"/>
            </p:cNvSpPr>
            <p:nvPr/>
          </p:nvSpPr>
          <p:spPr bwMode="auto">
            <a:xfrm>
              <a:off x="1187623" y="2282678"/>
              <a:ext cx="296556" cy="492443"/>
            </a:xfrm>
            <a:prstGeom prst="flowChartProcess">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round/>
                  <a:headEnd/>
                  <a:tailEnd/>
                </a14:hiddenLine>
              </a:ext>
            </a:extLst>
          </p:spPr>
          <p:txBody>
            <a:bodyPr wrap="none" lIns="0" tIns="0" rIns="0" bIns="0" anchor="ctr">
              <a:spAutoFit/>
            </a:bodyPr>
            <a:lstStyle/>
            <a:p>
              <a:pPr algn="ctr" eaLnBrk="0" hangingPunct="0"/>
              <a:r>
                <a:rPr lang="en-US" sz="3200">
                  <a:latin typeface="Times New Roman" pitchFamily="18" charset="0"/>
                </a:rPr>
                <a:t>D</a:t>
              </a:r>
            </a:p>
          </p:txBody>
        </p:sp>
        <p:sp>
          <p:nvSpPr>
            <p:cNvPr id="18" name="Prosess 21"/>
            <p:cNvSpPr>
              <a:spLocks noChangeArrowheads="1"/>
            </p:cNvSpPr>
            <p:nvPr/>
          </p:nvSpPr>
          <p:spPr bwMode="auto">
            <a:xfrm>
              <a:off x="1010484" y="2615351"/>
              <a:ext cx="650836" cy="369852"/>
            </a:xfrm>
            <a:prstGeom prst="flowChartProcess">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round/>
                  <a:headEnd/>
                  <a:tailEnd/>
                </a14:hiddenLine>
              </a:ext>
            </a:extLst>
          </p:spPr>
          <p:txBody>
            <a:bodyPr wrap="none" lIns="0" tIns="0" rIns="0" bIns="0" anchor="ctr">
              <a:spAutoFit/>
            </a:bodyPr>
            <a:lstStyle/>
            <a:p>
              <a:pPr algn="ctr" eaLnBrk="0" hangingPunct="0"/>
              <a:r>
                <a:rPr lang="en-US" dirty="0">
                  <a:latin typeface="Times New Roman" pitchFamily="18" charset="0"/>
                </a:rPr>
                <a:t>CHD</a:t>
              </a:r>
            </a:p>
          </p:txBody>
        </p:sp>
      </p:grpSp>
      <p:cxnSp>
        <p:nvCxnSpPr>
          <p:cNvPr id="20" name="Rett pil 28"/>
          <p:cNvCxnSpPr>
            <a:cxnSpLocks noChangeShapeType="1"/>
            <a:stCxn id="14" idx="0"/>
            <a:endCxn id="32" idx="1"/>
          </p:cNvCxnSpPr>
          <p:nvPr/>
        </p:nvCxnSpPr>
        <p:spPr bwMode="auto">
          <a:xfrm flipV="1">
            <a:off x="368118" y="1803034"/>
            <a:ext cx="1312197" cy="1249184"/>
          </a:xfrm>
          <a:prstGeom prst="straightConnector1">
            <a:avLst/>
          </a:prstGeom>
          <a:noFill/>
          <a:ln w="19050" algn="ctr">
            <a:solidFill>
              <a:schemeClr val="tx1"/>
            </a:solidFill>
            <a:round/>
            <a:headEnd/>
            <a:tailEnd type="arrow" w="med" len="med"/>
          </a:ln>
        </p:spPr>
      </p:cxnSp>
      <p:cxnSp>
        <p:nvCxnSpPr>
          <p:cNvPr id="21" name="Rett pil 31"/>
          <p:cNvCxnSpPr>
            <a:cxnSpLocks noChangeShapeType="1"/>
            <a:stCxn id="32" idx="3"/>
            <a:endCxn id="17" idx="0"/>
          </p:cNvCxnSpPr>
          <p:nvPr/>
        </p:nvCxnSpPr>
        <p:spPr bwMode="auto">
          <a:xfrm>
            <a:off x="1954485" y="1803033"/>
            <a:ext cx="1307539" cy="1249184"/>
          </a:xfrm>
          <a:prstGeom prst="straightConnector1">
            <a:avLst/>
          </a:prstGeom>
          <a:noFill/>
          <a:ln w="19050" algn="ctr">
            <a:solidFill>
              <a:schemeClr val="tx1"/>
            </a:solidFill>
            <a:round/>
            <a:headEnd/>
            <a:tailEnd type="arrow" w="med" len="med"/>
          </a:ln>
        </p:spPr>
      </p:cxnSp>
      <p:cxnSp>
        <p:nvCxnSpPr>
          <p:cNvPr id="26" name="Rett pil 51"/>
          <p:cNvCxnSpPr>
            <a:cxnSpLocks noChangeShapeType="1"/>
            <a:stCxn id="36" idx="2"/>
            <a:endCxn id="17" idx="0"/>
          </p:cNvCxnSpPr>
          <p:nvPr/>
        </p:nvCxnSpPr>
        <p:spPr bwMode="auto">
          <a:xfrm flipH="1">
            <a:off x="3262023" y="2228295"/>
            <a:ext cx="796" cy="823923"/>
          </a:xfrm>
          <a:prstGeom prst="straightConnector1">
            <a:avLst/>
          </a:prstGeom>
          <a:noFill/>
          <a:ln w="19050" algn="ctr">
            <a:solidFill>
              <a:schemeClr val="tx1"/>
            </a:solidFill>
            <a:round/>
            <a:headEnd/>
            <a:tailEnd type="arrow" w="med" len="med"/>
          </a:ln>
        </p:spPr>
      </p:cxnSp>
      <p:cxnSp>
        <p:nvCxnSpPr>
          <p:cNvPr id="27" name="Rett pil 54"/>
          <p:cNvCxnSpPr>
            <a:cxnSpLocks noChangeShapeType="1"/>
            <a:stCxn id="35" idx="1"/>
            <a:endCxn id="32" idx="3"/>
          </p:cNvCxnSpPr>
          <p:nvPr/>
        </p:nvCxnSpPr>
        <p:spPr bwMode="auto">
          <a:xfrm flipH="1" flipV="1">
            <a:off x="1954484" y="1803034"/>
            <a:ext cx="1160022" cy="226"/>
          </a:xfrm>
          <a:prstGeom prst="straightConnector1">
            <a:avLst/>
          </a:prstGeom>
          <a:noFill/>
          <a:ln w="19050" algn="ctr">
            <a:solidFill>
              <a:schemeClr val="tx1"/>
            </a:solidFill>
            <a:round/>
            <a:headEnd/>
            <a:tailEnd type="arrow" w="med" len="med"/>
          </a:ln>
        </p:spPr>
      </p:cxnSp>
      <p:grpSp>
        <p:nvGrpSpPr>
          <p:cNvPr id="31" name="Gruppe 13"/>
          <p:cNvGrpSpPr>
            <a:grpSpLocks/>
          </p:cNvGrpSpPr>
          <p:nvPr/>
        </p:nvGrpSpPr>
        <p:grpSpPr bwMode="auto">
          <a:xfrm>
            <a:off x="1143339" y="1556790"/>
            <a:ext cx="1348125" cy="718131"/>
            <a:chOff x="661976" y="2282678"/>
            <a:chExt cx="1347853" cy="718075"/>
          </a:xfrm>
        </p:grpSpPr>
        <p:sp>
          <p:nvSpPr>
            <p:cNvPr id="32" name="Prosess 14"/>
            <p:cNvSpPr>
              <a:spLocks noChangeArrowheads="1"/>
            </p:cNvSpPr>
            <p:nvPr/>
          </p:nvSpPr>
          <p:spPr bwMode="auto">
            <a:xfrm>
              <a:off x="1198844" y="2282678"/>
              <a:ext cx="274114" cy="492443"/>
            </a:xfrm>
            <a:prstGeom prst="flowChartProcess">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round/>
                  <a:headEnd/>
                  <a:tailEnd/>
                </a14:hiddenLine>
              </a:ext>
            </a:extLst>
          </p:spPr>
          <p:txBody>
            <a:bodyPr wrap="none" lIns="0" tIns="0" rIns="0" bIns="0" anchor="ctr">
              <a:spAutoFit/>
            </a:bodyPr>
            <a:lstStyle/>
            <a:p>
              <a:pPr algn="ctr" eaLnBrk="0" hangingPunct="0"/>
              <a:r>
                <a:rPr lang="en-US" sz="3200">
                  <a:latin typeface="Times New Roman" pitchFamily="18" charset="0"/>
                </a:rPr>
                <a:t>C</a:t>
              </a:r>
            </a:p>
          </p:txBody>
        </p:sp>
        <p:sp>
          <p:nvSpPr>
            <p:cNvPr id="33" name="Prosess 15"/>
            <p:cNvSpPr>
              <a:spLocks noChangeArrowheads="1"/>
            </p:cNvSpPr>
            <p:nvPr/>
          </p:nvSpPr>
          <p:spPr bwMode="auto">
            <a:xfrm>
              <a:off x="661976" y="2631450"/>
              <a:ext cx="1347853" cy="369303"/>
            </a:xfrm>
            <a:prstGeom prst="flowChartProcess">
              <a:avLst/>
            </a:prstGeom>
            <a:solidFill>
              <a:srgbClr val="FFFFFF">
                <a:alpha val="81000"/>
              </a:srgbClr>
            </a:solidFill>
            <a:ln>
              <a:noFill/>
            </a:ln>
            <a:extLst>
              <a:ext uri="{91240B29-F687-4f45-9708-019B960494DF}">
                <a14:hiddenLine xmlns:a14="http://schemas.microsoft.com/office/drawing/2010/main" xmlns="" w="9525" algn="ctr">
                  <a:solidFill>
                    <a:srgbClr val="000000"/>
                  </a:solidFill>
                  <a:round/>
                  <a:headEnd/>
                  <a:tailEnd/>
                </a14:hiddenLine>
              </a:ext>
            </a:extLst>
          </p:spPr>
          <p:txBody>
            <a:bodyPr wrap="none" lIns="0" tIns="0" rIns="0" bIns="0" anchor="ctr">
              <a:spAutoFit/>
            </a:bodyPr>
            <a:lstStyle/>
            <a:p>
              <a:pPr algn="ctr" eaLnBrk="0" hangingPunct="0"/>
              <a:r>
                <a:rPr lang="en-US" dirty="0">
                  <a:latin typeface="Times New Roman" pitchFamily="18" charset="0"/>
                </a:rPr>
                <a:t>cholesterol</a:t>
              </a:r>
            </a:p>
          </p:txBody>
        </p:sp>
      </p:grpSp>
      <p:grpSp>
        <p:nvGrpSpPr>
          <p:cNvPr id="34" name="Gruppe 16"/>
          <p:cNvGrpSpPr>
            <a:grpSpLocks/>
          </p:cNvGrpSpPr>
          <p:nvPr/>
        </p:nvGrpSpPr>
        <p:grpSpPr bwMode="auto">
          <a:xfrm>
            <a:off x="2768293" y="1556792"/>
            <a:ext cx="989052" cy="671503"/>
            <a:chOff x="841491" y="2282678"/>
            <a:chExt cx="988821" cy="670832"/>
          </a:xfrm>
        </p:grpSpPr>
        <p:sp>
          <p:nvSpPr>
            <p:cNvPr id="35" name="Prosess 17"/>
            <p:cNvSpPr>
              <a:spLocks noChangeArrowheads="1"/>
            </p:cNvSpPr>
            <p:nvPr/>
          </p:nvSpPr>
          <p:spPr bwMode="auto">
            <a:xfrm>
              <a:off x="1187623" y="2282678"/>
              <a:ext cx="296556" cy="492443"/>
            </a:xfrm>
            <a:prstGeom prst="flowChartProcess">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round/>
                  <a:headEnd/>
                  <a:tailEnd/>
                </a14:hiddenLine>
              </a:ext>
            </a:extLst>
          </p:spPr>
          <p:txBody>
            <a:bodyPr wrap="none" lIns="0" tIns="0" rIns="0" bIns="0" anchor="ctr">
              <a:spAutoFit/>
            </a:bodyPr>
            <a:lstStyle/>
            <a:p>
              <a:pPr algn="ctr" eaLnBrk="0" hangingPunct="0"/>
              <a:r>
                <a:rPr lang="en-US" sz="3200">
                  <a:latin typeface="Times New Roman" pitchFamily="18" charset="0"/>
                </a:rPr>
                <a:t>U</a:t>
              </a:r>
            </a:p>
          </p:txBody>
        </p:sp>
        <p:sp>
          <p:nvSpPr>
            <p:cNvPr id="36" name="Prosess 18"/>
            <p:cNvSpPr>
              <a:spLocks noChangeArrowheads="1"/>
            </p:cNvSpPr>
            <p:nvPr/>
          </p:nvSpPr>
          <p:spPr bwMode="auto">
            <a:xfrm>
              <a:off x="841491" y="2584547"/>
              <a:ext cx="988821" cy="368963"/>
            </a:xfrm>
            <a:prstGeom prst="flowChartProcess">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round/>
                  <a:headEnd/>
                  <a:tailEnd/>
                </a14:hiddenLine>
              </a:ext>
            </a:extLst>
          </p:spPr>
          <p:txBody>
            <a:bodyPr wrap="none" lIns="0" tIns="0" rIns="0" bIns="0" anchor="ctr">
              <a:spAutoFit/>
            </a:bodyPr>
            <a:lstStyle/>
            <a:p>
              <a:pPr algn="ctr" eaLnBrk="0" hangingPunct="0"/>
              <a:r>
                <a:rPr lang="en-US" dirty="0">
                  <a:latin typeface="Times New Roman" pitchFamily="18" charset="0"/>
                </a:rPr>
                <a:t>lifestyle</a:t>
              </a:r>
            </a:p>
          </p:txBody>
        </p:sp>
      </p:grpSp>
    </p:spTree>
    <p:extLst>
      <p:ext uri="{BB962C8B-B14F-4D97-AF65-F5344CB8AC3E}">
        <p14:creationId xmlns:p14="http://schemas.microsoft.com/office/powerpoint/2010/main" val="2094048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Conclusion</a:t>
            </a:r>
            <a:br>
              <a:rPr lang="en-US" dirty="0"/>
            </a:br>
            <a:r>
              <a:rPr lang="en-US" dirty="0"/>
              <a:t>Why bother with DAGs?</a:t>
            </a:r>
          </a:p>
        </p:txBody>
      </p:sp>
      <p:sp>
        <p:nvSpPr>
          <p:cNvPr id="3" name="Content Placeholder 2"/>
          <p:cNvSpPr>
            <a:spLocks noGrp="1"/>
          </p:cNvSpPr>
          <p:nvPr>
            <p:ph idx="1"/>
          </p:nvPr>
        </p:nvSpPr>
        <p:spPr/>
        <p:txBody>
          <a:bodyPr>
            <a:normAutofit/>
          </a:bodyPr>
          <a:lstStyle/>
          <a:p>
            <a:r>
              <a:rPr lang="en-US" dirty="0"/>
              <a:t>DAGs help in identifying the status of the covariates in a statistical model (=confounders, proxy confounders, mediators &amp; colliders)</a:t>
            </a:r>
          </a:p>
          <a:p>
            <a:pPr lvl="1"/>
            <a:r>
              <a:rPr lang="en-US" dirty="0"/>
              <a:t>Variables that needs to be adjusted for, and unintended consequences of adjustment</a:t>
            </a:r>
          </a:p>
          <a:p>
            <a:pPr lvl="1"/>
            <a:r>
              <a:rPr lang="en-US" dirty="0"/>
              <a:t>Consequence of adjustment for variables affected by prior exposure </a:t>
            </a:r>
          </a:p>
          <a:p>
            <a:pPr lvl="2"/>
            <a:r>
              <a:rPr lang="en-US" dirty="0"/>
              <a:t>Time dependent bias (not a topic today)</a:t>
            </a:r>
          </a:p>
          <a:p>
            <a:pPr lvl="1"/>
            <a:r>
              <a:rPr lang="en-US" dirty="0"/>
              <a:t>Encourages more transparent research</a:t>
            </a:r>
          </a:p>
          <a:p>
            <a:pPr lvl="2"/>
            <a:r>
              <a:rPr lang="en-US" dirty="0"/>
              <a:t>State your </a:t>
            </a:r>
            <a:r>
              <a:rPr lang="en-US" dirty="0" err="1"/>
              <a:t>estimand</a:t>
            </a:r>
            <a:r>
              <a:rPr lang="en-US" dirty="0"/>
              <a:t> (“What you seek”)</a:t>
            </a:r>
          </a:p>
          <a:p>
            <a:pPr lvl="3"/>
            <a:r>
              <a:rPr lang="en-US" dirty="0"/>
              <a:t>E.g. The true difference in outcome due to exposure</a:t>
            </a:r>
          </a:p>
          <a:p>
            <a:pPr lvl="2"/>
            <a:r>
              <a:rPr lang="en-US" dirty="0"/>
              <a:t>State your estimator (“How you will get there”)</a:t>
            </a:r>
          </a:p>
          <a:p>
            <a:pPr lvl="3"/>
            <a:r>
              <a:rPr lang="en-US" dirty="0"/>
              <a:t>E.g. GLMs</a:t>
            </a:r>
          </a:p>
          <a:p>
            <a:pPr lvl="2"/>
            <a:r>
              <a:rPr lang="en-US" dirty="0"/>
              <a:t>State you estimate (What you get”)</a:t>
            </a:r>
          </a:p>
          <a:p>
            <a:pPr lvl="3"/>
            <a:r>
              <a:rPr lang="en-US" dirty="0"/>
              <a:t>The estimated difference in outcome from model coefficient</a:t>
            </a:r>
          </a:p>
          <a:p>
            <a:pPr lvl="2"/>
            <a:endParaRPr lang="en-US" dirty="0"/>
          </a:p>
          <a:p>
            <a:pPr marL="0" indent="0">
              <a:buNone/>
            </a:pPr>
            <a:endParaRPr lang="en-US" dirty="0"/>
          </a:p>
          <a:p>
            <a:pPr marL="914400" lvl="2" indent="0">
              <a:buNone/>
            </a:pPr>
            <a:endParaRPr lang="en-US" dirty="0"/>
          </a:p>
        </p:txBody>
      </p:sp>
    </p:spTree>
    <p:extLst>
      <p:ext uri="{BB962C8B-B14F-4D97-AF65-F5344CB8AC3E}">
        <p14:creationId xmlns:p14="http://schemas.microsoft.com/office/powerpoint/2010/main" val="26341137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8"/>
          <p:cNvSpPr>
            <a:spLocks noGrp="1" noChangeArrowheads="1"/>
          </p:cNvSpPr>
          <p:nvPr>
            <p:ph type="sldNum" sz="quarter" idx="12"/>
          </p:nvPr>
        </p:nvSpPr>
        <p:spPr/>
        <p:txBody>
          <a:bodyPr/>
          <a:lstStyle/>
          <a:p>
            <a:pPr>
              <a:defRPr/>
            </a:pPr>
            <a:fld id="{B4469BAF-E55B-4994-A05E-CCB9708F1F1F}" type="slidenum">
              <a:rPr lang="en-US" smtClean="0"/>
              <a:pPr>
                <a:defRPr/>
              </a:pPr>
              <a:t>30</a:t>
            </a:fld>
            <a:endParaRPr lang="en-US"/>
          </a:p>
        </p:txBody>
      </p:sp>
      <p:sp>
        <p:nvSpPr>
          <p:cNvPr id="5125" name="Title 1"/>
          <p:cNvSpPr>
            <a:spLocks noGrp="1"/>
          </p:cNvSpPr>
          <p:nvPr>
            <p:ph type="title"/>
          </p:nvPr>
        </p:nvSpPr>
        <p:spPr>
          <a:xfrm>
            <a:off x="670300" y="300207"/>
            <a:ext cx="7880116" cy="968553"/>
          </a:xfrm>
        </p:spPr>
        <p:txBody>
          <a:bodyPr>
            <a:normAutofit fontScale="90000"/>
          </a:bodyPr>
          <a:lstStyle/>
          <a:p>
            <a:pPr eaLnBrk="1" hangingPunct="1"/>
            <a:r>
              <a:rPr lang="en-US" sz="2400" dirty="0"/>
              <a:t>Exercise (direct &amp; total effect)</a:t>
            </a:r>
            <a:br>
              <a:rPr lang="en-US" sz="2400" dirty="0"/>
            </a:br>
            <a:r>
              <a:rPr lang="en-US" sz="2400" dirty="0"/>
              <a:t>Statin and CHD (Example of collider stratification bias)</a:t>
            </a:r>
          </a:p>
        </p:txBody>
      </p:sp>
      <p:sp>
        <p:nvSpPr>
          <p:cNvPr id="13" name="Content Placeholder 2"/>
          <p:cNvSpPr txBox="1">
            <a:spLocks/>
          </p:cNvSpPr>
          <p:nvPr/>
        </p:nvSpPr>
        <p:spPr bwMode="auto">
          <a:xfrm>
            <a:off x="4724400" y="1536735"/>
            <a:ext cx="4080933" cy="15939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Char char="•"/>
              <a:defRPr sz="3000">
                <a:solidFill>
                  <a:srgbClr val="154987"/>
                </a:solidFill>
                <a:latin typeface="+mn-lt"/>
                <a:ea typeface="+mn-ea"/>
                <a:cs typeface="+mn-cs"/>
              </a:defRPr>
            </a:lvl1pPr>
            <a:lvl2pPr marL="742950" indent="-285750" algn="l" rtl="0" eaLnBrk="0" fontAlgn="base" hangingPunct="0">
              <a:spcBef>
                <a:spcPct val="20000"/>
              </a:spcBef>
              <a:spcAft>
                <a:spcPct val="0"/>
              </a:spcAft>
              <a:buChar char="–"/>
              <a:defRPr sz="2600">
                <a:solidFill>
                  <a:srgbClr val="154987"/>
                </a:solidFill>
                <a:latin typeface="+mn-lt"/>
              </a:defRPr>
            </a:lvl2pPr>
            <a:lvl3pPr marL="1143000" indent="-228600" algn="l" rtl="0" eaLnBrk="0" fontAlgn="base" hangingPunct="0">
              <a:spcBef>
                <a:spcPct val="20000"/>
              </a:spcBef>
              <a:spcAft>
                <a:spcPct val="0"/>
              </a:spcAft>
              <a:buChar char="•"/>
              <a:defRPr sz="2400">
                <a:solidFill>
                  <a:srgbClr val="154987"/>
                </a:solidFill>
                <a:latin typeface="+mn-lt"/>
              </a:defRPr>
            </a:lvl3pPr>
            <a:lvl4pPr marL="1600200" indent="-228600" algn="l" rtl="0" eaLnBrk="0" fontAlgn="base" hangingPunct="0">
              <a:spcBef>
                <a:spcPct val="20000"/>
              </a:spcBef>
              <a:spcAft>
                <a:spcPct val="0"/>
              </a:spcAft>
              <a:buChar char="–"/>
              <a:defRPr sz="2000">
                <a:solidFill>
                  <a:srgbClr val="154987"/>
                </a:solidFill>
                <a:latin typeface="+mn-lt"/>
              </a:defRPr>
            </a:lvl4pPr>
            <a:lvl5pPr marL="2057400" indent="-228600" algn="l" rtl="0" eaLnBrk="0" fontAlgn="base" hangingPunct="0">
              <a:spcBef>
                <a:spcPct val="20000"/>
              </a:spcBef>
              <a:spcAft>
                <a:spcPct val="0"/>
              </a:spcAft>
              <a:buChar char="»"/>
              <a:defRPr sz="2000">
                <a:solidFill>
                  <a:srgbClr val="154987"/>
                </a:solidFill>
                <a:latin typeface="+mn-lt"/>
              </a:defRPr>
            </a:lvl5pPr>
            <a:lvl6pPr marL="2514600" indent="-228600" algn="l" rtl="0" eaLnBrk="1" fontAlgn="base" hangingPunct="1">
              <a:spcBef>
                <a:spcPct val="20000"/>
              </a:spcBef>
              <a:spcAft>
                <a:spcPct val="0"/>
              </a:spcAft>
              <a:buChar char="»"/>
              <a:defRPr sz="2000">
                <a:solidFill>
                  <a:srgbClr val="154987"/>
                </a:solidFill>
                <a:latin typeface="+mn-lt"/>
              </a:defRPr>
            </a:lvl6pPr>
            <a:lvl7pPr marL="2971800" indent="-228600" algn="l" rtl="0" eaLnBrk="1" fontAlgn="base" hangingPunct="1">
              <a:spcBef>
                <a:spcPct val="20000"/>
              </a:spcBef>
              <a:spcAft>
                <a:spcPct val="0"/>
              </a:spcAft>
              <a:buChar char="»"/>
              <a:defRPr sz="2000">
                <a:solidFill>
                  <a:srgbClr val="154987"/>
                </a:solidFill>
                <a:latin typeface="+mn-lt"/>
              </a:defRPr>
            </a:lvl7pPr>
            <a:lvl8pPr marL="3429000" indent="-228600" algn="l" rtl="0" eaLnBrk="1" fontAlgn="base" hangingPunct="1">
              <a:spcBef>
                <a:spcPct val="20000"/>
              </a:spcBef>
              <a:spcAft>
                <a:spcPct val="0"/>
              </a:spcAft>
              <a:buChar char="»"/>
              <a:defRPr sz="2000">
                <a:solidFill>
                  <a:srgbClr val="154987"/>
                </a:solidFill>
                <a:latin typeface="+mn-lt"/>
              </a:defRPr>
            </a:lvl8pPr>
            <a:lvl9pPr marL="3886200" indent="-228600" algn="l" rtl="0" eaLnBrk="1" fontAlgn="base" hangingPunct="1">
              <a:spcBef>
                <a:spcPct val="20000"/>
              </a:spcBef>
              <a:spcAft>
                <a:spcPct val="0"/>
              </a:spcAft>
              <a:buChar char="»"/>
              <a:defRPr sz="2000">
                <a:solidFill>
                  <a:srgbClr val="154987"/>
                </a:solidFill>
                <a:latin typeface="+mn-lt"/>
              </a:defRPr>
            </a:lvl9pPr>
          </a:lstStyle>
          <a:p>
            <a:pPr marL="457200" indent="-457200" eaLnBrk="1" hangingPunct="1">
              <a:spcBef>
                <a:spcPts val="0"/>
              </a:spcBef>
              <a:buFontTx/>
              <a:buAutoNum type="arabicPeriod"/>
            </a:pPr>
            <a:r>
              <a:rPr lang="en-US" sz="2000" dirty="0">
                <a:solidFill>
                  <a:schemeClr val="tx1"/>
                </a:solidFill>
              </a:rPr>
              <a:t>See tables</a:t>
            </a:r>
          </a:p>
          <a:p>
            <a:pPr marL="457200" indent="-457200" eaLnBrk="1" hangingPunct="1">
              <a:spcBef>
                <a:spcPts val="0"/>
              </a:spcBef>
              <a:buFontTx/>
              <a:buAutoNum type="arabicPeriod"/>
            </a:pPr>
            <a:r>
              <a:rPr lang="en-US" sz="2000" dirty="0">
                <a:solidFill>
                  <a:schemeClr val="tx1"/>
                </a:solidFill>
              </a:rPr>
              <a:t>Total effect: no adjustments</a:t>
            </a:r>
          </a:p>
          <a:p>
            <a:pPr marL="457200" indent="-457200" eaLnBrk="1" hangingPunct="1">
              <a:spcBef>
                <a:spcPts val="0"/>
              </a:spcBef>
              <a:buFontTx/>
              <a:buAutoNum type="arabicPeriod"/>
            </a:pPr>
            <a:r>
              <a:rPr lang="en-US" sz="2000" dirty="0">
                <a:solidFill>
                  <a:schemeClr val="tx1"/>
                </a:solidFill>
              </a:rPr>
              <a:t>Direct effect: impossible</a:t>
            </a:r>
          </a:p>
          <a:p>
            <a:pPr marL="457200" indent="-457200" eaLnBrk="1" hangingPunct="1">
              <a:spcBef>
                <a:spcPts val="0"/>
              </a:spcBef>
              <a:buFontTx/>
              <a:buAutoNum type="arabicPeriod"/>
            </a:pPr>
            <a:r>
              <a:rPr lang="en-US" sz="2000" dirty="0">
                <a:solidFill>
                  <a:schemeClr val="tx1"/>
                </a:solidFill>
              </a:rPr>
              <a:t>C is an intermediate variable in path 2</a:t>
            </a:r>
            <a:r>
              <a:rPr lang="en-US" sz="1400" dirty="0">
                <a:solidFill>
                  <a:schemeClr val="tx1"/>
                </a:solidFill>
              </a:rPr>
              <a:t> </a:t>
            </a:r>
            <a:r>
              <a:rPr lang="en-US" sz="2000" dirty="0">
                <a:solidFill>
                  <a:schemeClr val="tx1"/>
                </a:solidFill>
              </a:rPr>
              <a:t>and collider in path 3</a:t>
            </a:r>
            <a:endParaRPr lang="en-US" sz="1400" dirty="0">
              <a:solidFill>
                <a:schemeClr val="tx1"/>
              </a:solidFill>
            </a:endParaRPr>
          </a:p>
          <a:p>
            <a:pPr marL="457200" indent="-457200" eaLnBrk="1" hangingPunct="1">
              <a:spcBef>
                <a:spcPts val="0"/>
              </a:spcBef>
              <a:buFontTx/>
              <a:buAutoNum type="arabicPeriod"/>
            </a:pPr>
            <a:endParaRPr lang="en-US" sz="2000" dirty="0"/>
          </a:p>
        </p:txBody>
      </p:sp>
      <p:pic>
        <p:nvPicPr>
          <p:cNvPr id="5153" name="Picture 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300" y="1645984"/>
            <a:ext cx="2401169" cy="1484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aphicFrame>
        <p:nvGraphicFramePr>
          <p:cNvPr id="14" name="Group 9"/>
          <p:cNvGraphicFramePr>
            <a:graphicFrameLocks noGrp="1"/>
          </p:cNvGraphicFramePr>
          <p:nvPr>
            <p:extLst>
              <p:ext uri="{D42A27DB-BD31-4B8C-83A1-F6EECF244321}">
                <p14:modId xmlns:p14="http://schemas.microsoft.com/office/powerpoint/2010/main" val="1527427791"/>
              </p:ext>
            </p:extLst>
          </p:nvPr>
        </p:nvGraphicFramePr>
        <p:xfrm>
          <a:off x="423334" y="3283603"/>
          <a:ext cx="5898444" cy="1135380"/>
        </p:xfrm>
        <a:graphic>
          <a:graphicData uri="http://schemas.openxmlformats.org/drawingml/2006/table">
            <a:tbl>
              <a:tblPr/>
              <a:tblGrid>
                <a:gridCol w="507999">
                  <a:extLst>
                    <a:ext uri="{9D8B030D-6E8A-4147-A177-3AD203B41FA5}">
                      <a16:colId xmlns:a16="http://schemas.microsoft.com/office/drawing/2014/main" val="20000"/>
                    </a:ext>
                  </a:extLst>
                </a:gridCol>
                <a:gridCol w="2456889">
                  <a:extLst>
                    <a:ext uri="{9D8B030D-6E8A-4147-A177-3AD203B41FA5}">
                      <a16:colId xmlns:a16="http://schemas.microsoft.com/office/drawing/2014/main" val="20001"/>
                    </a:ext>
                  </a:extLst>
                </a:gridCol>
                <a:gridCol w="1195770">
                  <a:extLst>
                    <a:ext uri="{9D8B030D-6E8A-4147-A177-3AD203B41FA5}">
                      <a16:colId xmlns:a16="http://schemas.microsoft.com/office/drawing/2014/main" val="20002"/>
                    </a:ext>
                  </a:extLst>
                </a:gridCol>
                <a:gridCol w="868893">
                  <a:extLst>
                    <a:ext uri="{9D8B030D-6E8A-4147-A177-3AD203B41FA5}">
                      <a16:colId xmlns:a16="http://schemas.microsoft.com/office/drawing/2014/main" val="20003"/>
                    </a:ext>
                  </a:extLst>
                </a:gridCol>
                <a:gridCol w="868893">
                  <a:extLst>
                    <a:ext uri="{9D8B030D-6E8A-4147-A177-3AD203B41FA5}">
                      <a16:colId xmlns:a16="http://schemas.microsoft.com/office/drawing/2014/main" val="20004"/>
                    </a:ext>
                  </a:extLst>
                </a:gridCol>
              </a:tblGrid>
              <a:tr h="260851">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nb-NO" sz="1800" b="0" i="0" u="none" strike="noStrike" cap="none" normalizeH="0" baseline="0" dirty="0">
                        <a:ln>
                          <a:noFill/>
                        </a:ln>
                        <a:solidFill>
                          <a:srgbClr val="000000"/>
                        </a:solidFill>
                        <a:effectLst/>
                        <a:latin typeface="Arial" charset="0"/>
                      </a:endParaRPr>
                    </a:p>
                  </a:txBody>
                  <a:tcPr marL="9527" marR="9527" marT="9525"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err="1">
                          <a:ln>
                            <a:noFill/>
                          </a:ln>
                          <a:solidFill>
                            <a:srgbClr val="000000"/>
                          </a:solidFill>
                          <a:effectLst/>
                          <a:latin typeface="Arial" charset="0"/>
                        </a:rPr>
                        <a:t>Path</a:t>
                      </a:r>
                      <a:endParaRPr kumimoji="0" lang="nb-NO" sz="1800" b="0" i="0" u="none" strike="noStrike" cap="none" normalizeH="0" baseline="0" dirty="0">
                        <a:ln>
                          <a:noFill/>
                        </a:ln>
                        <a:solidFill>
                          <a:srgbClr val="000000"/>
                        </a:solidFill>
                        <a:effectLst/>
                        <a:latin typeface="Arial" charset="0"/>
                      </a:endParaRPr>
                    </a:p>
                  </a:txBody>
                  <a:tcPr marL="9527" marR="9527" marT="9525"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rgbClr val="000000"/>
                          </a:solidFill>
                          <a:effectLst/>
                          <a:latin typeface="Arial" charset="0"/>
                        </a:rPr>
                        <a:t>Type</a:t>
                      </a:r>
                    </a:p>
                  </a:txBody>
                  <a:tcPr marL="9527" marR="9527" marT="9525"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rgbClr val="000000"/>
                          </a:solidFill>
                          <a:effectLst/>
                          <a:latin typeface="Arial" charset="0"/>
                        </a:rPr>
                        <a:t>Status</a:t>
                      </a:r>
                    </a:p>
                  </a:txBody>
                  <a:tcPr marL="9527" marR="9527" marT="9525"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nb-NO" sz="1800" b="0" i="0" u="none" strike="noStrike" cap="none" normalizeH="0" baseline="0" dirty="0">
                        <a:ln>
                          <a:noFill/>
                        </a:ln>
                        <a:solidFill>
                          <a:schemeClr val="tx1"/>
                        </a:solidFill>
                        <a:effectLst/>
                        <a:latin typeface="Arial" charset="0"/>
                      </a:endParaRPr>
                    </a:p>
                  </a:txBody>
                  <a:tcPr marL="9527" marR="9527" marT="9525"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28244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chemeClr val="tx1"/>
                          </a:solidFill>
                          <a:effectLst/>
                          <a:latin typeface="Arial" charset="0"/>
                        </a:rPr>
                        <a:t>1</a:t>
                      </a:r>
                    </a:p>
                  </a:txBody>
                  <a:tcPr marL="9527" marR="9527"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chemeClr val="tx1"/>
                          </a:solidFill>
                          <a:effectLst/>
                          <a:latin typeface="Arial" charset="0"/>
                        </a:rPr>
                        <a:t>E→D</a:t>
                      </a:r>
                    </a:p>
                  </a:txBody>
                  <a:tcPr marL="9527" marR="9527"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err="1">
                          <a:ln>
                            <a:noFill/>
                          </a:ln>
                          <a:solidFill>
                            <a:schemeClr val="tx1"/>
                          </a:solidFill>
                          <a:effectLst/>
                          <a:latin typeface="Arial" charset="0"/>
                        </a:rPr>
                        <a:t>Causal</a:t>
                      </a:r>
                      <a:endParaRPr kumimoji="0" lang="nb-NO" sz="1800" b="0" i="0" u="none" strike="noStrike" cap="none" normalizeH="0" baseline="0" dirty="0">
                        <a:ln>
                          <a:noFill/>
                        </a:ln>
                        <a:solidFill>
                          <a:schemeClr val="tx1"/>
                        </a:solidFill>
                        <a:effectLst/>
                        <a:latin typeface="Arial" charset="0"/>
                      </a:endParaRPr>
                    </a:p>
                  </a:txBody>
                  <a:tcPr marL="9527" marR="9527"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chemeClr val="tx1"/>
                          </a:solidFill>
                          <a:effectLst/>
                          <a:latin typeface="Arial" charset="0"/>
                        </a:rPr>
                        <a:t>Open</a:t>
                      </a:r>
                    </a:p>
                  </a:txBody>
                  <a:tcPr marL="9527" marR="9527"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chemeClr val="tx1"/>
                          </a:solidFill>
                          <a:effectLst/>
                          <a:latin typeface="Arial" charset="0"/>
                        </a:rPr>
                        <a:t>No bias</a:t>
                      </a:r>
                    </a:p>
                  </a:txBody>
                  <a:tcPr marL="9527" marR="9527"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extLst>
                  <a:ext uri="{0D108BD9-81ED-4DB2-BD59-A6C34878D82A}">
                    <a16:rowId xmlns:a16="http://schemas.microsoft.com/office/drawing/2014/main" val="10001"/>
                  </a:ext>
                </a:extLst>
              </a:tr>
              <a:tr h="26085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chemeClr val="tx1"/>
                          </a:solidFill>
                          <a:effectLst/>
                          <a:latin typeface="Arial" charset="0"/>
                        </a:rPr>
                        <a:t>2</a:t>
                      </a:r>
                    </a:p>
                  </a:txBody>
                  <a:tcPr marL="9527" marR="9527" marT="9525" marB="0" anchor="b"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chemeClr val="tx1"/>
                          </a:solidFill>
                          <a:effectLst/>
                          <a:latin typeface="Arial" charset="0"/>
                        </a:rPr>
                        <a:t>E→C→D</a:t>
                      </a:r>
                    </a:p>
                  </a:txBody>
                  <a:tcPr marL="9527" marR="9527" marT="9525" marB="0" anchor="b"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err="1">
                          <a:ln>
                            <a:noFill/>
                          </a:ln>
                          <a:solidFill>
                            <a:schemeClr val="tx1"/>
                          </a:solidFill>
                          <a:effectLst/>
                          <a:latin typeface="Arial" charset="0"/>
                        </a:rPr>
                        <a:t>Causal</a:t>
                      </a:r>
                      <a:endParaRPr kumimoji="0" lang="nb-NO" sz="1800" b="0" i="0" u="none" strike="noStrike" cap="none" normalizeH="0" baseline="0" dirty="0">
                        <a:ln>
                          <a:noFill/>
                        </a:ln>
                        <a:solidFill>
                          <a:schemeClr val="tx1"/>
                        </a:solidFill>
                        <a:effectLst/>
                        <a:latin typeface="Arial" charset="0"/>
                      </a:endParaRPr>
                    </a:p>
                  </a:txBody>
                  <a:tcPr marL="9527" marR="9527" marT="9525" marB="0" anchor="b"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chemeClr val="tx1"/>
                          </a:solidFill>
                          <a:effectLst/>
                          <a:latin typeface="Arial" charset="0"/>
                        </a:rPr>
                        <a:t>Open</a:t>
                      </a:r>
                    </a:p>
                  </a:txBody>
                  <a:tcPr marL="9527" marR="9527" marT="9525" marB="0" anchor="b"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chemeClr val="tx1"/>
                          </a:solidFill>
                          <a:effectLst/>
                          <a:latin typeface="Arial" charset="0"/>
                        </a:rPr>
                        <a:t>No bias</a:t>
                      </a:r>
                    </a:p>
                  </a:txBody>
                  <a:tcPr marL="9527" marR="9527" marT="9525" marB="0" anchor="b" horzOverflow="overflow">
                    <a:lnL>
                      <a:noFill/>
                    </a:lnL>
                    <a:lnR>
                      <a:noFill/>
                    </a:lnR>
                    <a:lnT>
                      <a:noFill/>
                    </a:lnT>
                    <a:lnB>
                      <a:noFill/>
                    </a:lnB>
                    <a:lnTlToBr>
                      <a:noFill/>
                    </a:lnTlToBr>
                    <a:lnBlToTr>
                      <a:noFill/>
                    </a:lnBlToTr>
                    <a:solidFill>
                      <a:schemeClr val="bg1"/>
                    </a:solidFill>
                  </a:tcPr>
                </a:tc>
                <a:extLst>
                  <a:ext uri="{0D108BD9-81ED-4DB2-BD59-A6C34878D82A}">
                    <a16:rowId xmlns:a16="http://schemas.microsoft.com/office/drawing/2014/main" val="10002"/>
                  </a:ext>
                </a:extLst>
              </a:tr>
              <a:tr h="26085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chemeClr val="tx1"/>
                          </a:solidFill>
                          <a:effectLst/>
                          <a:latin typeface="Arial" charset="0"/>
                        </a:rPr>
                        <a:t>3</a:t>
                      </a:r>
                    </a:p>
                  </a:txBody>
                  <a:tcPr marL="9527" marR="9527" marT="9525" marB="0" anchor="b"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chemeClr val="tx1"/>
                          </a:solidFill>
                          <a:effectLst/>
                          <a:latin typeface="Arial" charset="0"/>
                        </a:rPr>
                        <a:t>E→C←U→D</a:t>
                      </a:r>
                    </a:p>
                  </a:txBody>
                  <a:tcPr marL="9527" marR="9527" marT="9525" marB="0" anchor="b"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chemeClr val="tx1"/>
                          </a:solidFill>
                          <a:effectLst/>
                          <a:latin typeface="Arial" charset="0"/>
                        </a:rPr>
                        <a:t>Non-</a:t>
                      </a:r>
                      <a:r>
                        <a:rPr kumimoji="0" lang="nb-NO" sz="1800" b="0" i="0" u="none" strike="noStrike" cap="none" normalizeH="0" baseline="0" dirty="0" err="1">
                          <a:ln>
                            <a:noFill/>
                          </a:ln>
                          <a:solidFill>
                            <a:schemeClr val="tx1"/>
                          </a:solidFill>
                          <a:effectLst/>
                          <a:latin typeface="Arial" charset="0"/>
                        </a:rPr>
                        <a:t>causal</a:t>
                      </a:r>
                      <a:endParaRPr kumimoji="0" lang="nb-NO" sz="1800" b="0" i="0" u="none" strike="noStrike" cap="none" normalizeH="0" baseline="0" dirty="0">
                        <a:ln>
                          <a:noFill/>
                        </a:ln>
                        <a:solidFill>
                          <a:schemeClr val="tx1"/>
                        </a:solidFill>
                        <a:effectLst/>
                        <a:latin typeface="Arial" charset="0"/>
                      </a:endParaRPr>
                    </a:p>
                  </a:txBody>
                  <a:tcPr marL="9527" marR="9527" marT="9525" marB="0" anchor="b"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err="1">
                          <a:ln>
                            <a:noFill/>
                          </a:ln>
                          <a:solidFill>
                            <a:schemeClr val="tx1"/>
                          </a:solidFill>
                          <a:effectLst/>
                          <a:latin typeface="Arial" charset="0"/>
                        </a:rPr>
                        <a:t>Closed</a:t>
                      </a:r>
                      <a:endParaRPr kumimoji="0" lang="nb-NO" sz="1800" b="0" i="0" u="none" strike="noStrike" cap="none" normalizeH="0" baseline="0" dirty="0">
                        <a:ln>
                          <a:noFill/>
                        </a:ln>
                        <a:solidFill>
                          <a:schemeClr val="tx1"/>
                        </a:solidFill>
                        <a:effectLst/>
                        <a:latin typeface="Arial" charset="0"/>
                      </a:endParaRPr>
                    </a:p>
                  </a:txBody>
                  <a:tcPr marL="9527" marR="9527" marT="9525" marB="0" anchor="b"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chemeClr val="tx1"/>
                          </a:solidFill>
                          <a:effectLst/>
                          <a:latin typeface="Arial" charset="0"/>
                        </a:rPr>
                        <a:t>No bias</a:t>
                      </a:r>
                    </a:p>
                  </a:txBody>
                  <a:tcPr marL="9527" marR="9527" marT="9525" marB="0" anchor="b" horzOverflow="overflow">
                    <a:lnL>
                      <a:noFill/>
                    </a:lnL>
                    <a:lnR>
                      <a:noFill/>
                    </a:lnR>
                    <a:lnT>
                      <a:noFill/>
                    </a:lnT>
                    <a:lnB>
                      <a:noFill/>
                    </a:lnB>
                    <a:lnTlToBr>
                      <a:noFill/>
                    </a:lnTlToBr>
                    <a:lnBlToTr>
                      <a:noFill/>
                    </a:lnBlToTr>
                    <a:solidFill>
                      <a:schemeClr val="bg1"/>
                    </a:solidFill>
                  </a:tcPr>
                </a:tc>
                <a:extLst>
                  <a:ext uri="{0D108BD9-81ED-4DB2-BD59-A6C34878D82A}">
                    <a16:rowId xmlns:a16="http://schemas.microsoft.com/office/drawing/2014/main" val="10003"/>
                  </a:ext>
                </a:extLst>
              </a:tr>
            </a:tbl>
          </a:graphicData>
        </a:graphic>
      </p:graphicFrame>
      <p:graphicFrame>
        <p:nvGraphicFramePr>
          <p:cNvPr id="15" name="Group 9"/>
          <p:cNvGraphicFramePr>
            <a:graphicFrameLocks noGrp="1"/>
          </p:cNvGraphicFramePr>
          <p:nvPr>
            <p:extLst>
              <p:ext uri="{D42A27DB-BD31-4B8C-83A1-F6EECF244321}">
                <p14:modId xmlns:p14="http://schemas.microsoft.com/office/powerpoint/2010/main" val="2349226168"/>
              </p:ext>
            </p:extLst>
          </p:nvPr>
        </p:nvGraphicFramePr>
        <p:xfrm>
          <a:off x="492441" y="4725159"/>
          <a:ext cx="7725206" cy="1911030"/>
        </p:xfrm>
        <a:graphic>
          <a:graphicData uri="http://schemas.openxmlformats.org/drawingml/2006/table">
            <a:tbl>
              <a:tblPr/>
              <a:tblGrid>
                <a:gridCol w="458173">
                  <a:extLst>
                    <a:ext uri="{9D8B030D-6E8A-4147-A177-3AD203B41FA5}">
                      <a16:colId xmlns:a16="http://schemas.microsoft.com/office/drawing/2014/main" val="20000"/>
                    </a:ext>
                  </a:extLst>
                </a:gridCol>
                <a:gridCol w="2280830">
                  <a:extLst>
                    <a:ext uri="{9D8B030D-6E8A-4147-A177-3AD203B41FA5}">
                      <a16:colId xmlns:a16="http://schemas.microsoft.com/office/drawing/2014/main" val="20001"/>
                    </a:ext>
                  </a:extLst>
                </a:gridCol>
                <a:gridCol w="1378384">
                  <a:extLst>
                    <a:ext uri="{9D8B030D-6E8A-4147-A177-3AD203B41FA5}">
                      <a16:colId xmlns:a16="http://schemas.microsoft.com/office/drawing/2014/main" val="20002"/>
                    </a:ext>
                  </a:extLst>
                </a:gridCol>
                <a:gridCol w="855974">
                  <a:extLst>
                    <a:ext uri="{9D8B030D-6E8A-4147-A177-3AD203B41FA5}">
                      <a16:colId xmlns:a16="http://schemas.microsoft.com/office/drawing/2014/main" val="20003"/>
                    </a:ext>
                  </a:extLst>
                </a:gridCol>
                <a:gridCol w="2751845">
                  <a:extLst>
                    <a:ext uri="{9D8B030D-6E8A-4147-A177-3AD203B41FA5}">
                      <a16:colId xmlns:a16="http://schemas.microsoft.com/office/drawing/2014/main" val="20004"/>
                    </a:ext>
                  </a:extLst>
                </a:gridCol>
              </a:tblGrid>
              <a:tr h="389129">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nb-NO" sz="1800" b="1" i="0" u="none" strike="noStrike" cap="none" normalizeH="0" baseline="0" dirty="0">
                        <a:ln>
                          <a:noFill/>
                        </a:ln>
                        <a:solidFill>
                          <a:srgbClr val="000000"/>
                        </a:solidFill>
                        <a:effectLst/>
                        <a:latin typeface="Arial" charset="0"/>
                      </a:endParaRPr>
                    </a:p>
                  </a:txBody>
                  <a:tcPr marL="9527" marR="9527" marT="9525"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1" i="0" u="none" strike="noStrike" cap="none" normalizeH="0" baseline="0" dirty="0" err="1">
                          <a:ln>
                            <a:noFill/>
                          </a:ln>
                          <a:solidFill>
                            <a:srgbClr val="000000"/>
                          </a:solidFill>
                          <a:effectLst/>
                          <a:latin typeface="Arial" charset="0"/>
                        </a:rPr>
                        <a:t>Adjusting</a:t>
                      </a:r>
                      <a:r>
                        <a:rPr kumimoji="0" lang="nb-NO" sz="1800" b="1" i="0" u="none" strike="noStrike" cap="none" normalizeH="0" baseline="0" dirty="0">
                          <a:ln>
                            <a:noFill/>
                          </a:ln>
                          <a:solidFill>
                            <a:srgbClr val="000000"/>
                          </a:solidFill>
                          <a:effectLst/>
                          <a:latin typeface="Arial" charset="0"/>
                        </a:rPr>
                        <a:t> </a:t>
                      </a:r>
                      <a:r>
                        <a:rPr kumimoji="0" lang="nb-NO" sz="1800" b="1" i="0" u="none" strike="noStrike" cap="none" normalizeH="0" baseline="0" dirty="0" err="1">
                          <a:ln>
                            <a:noFill/>
                          </a:ln>
                          <a:solidFill>
                            <a:srgbClr val="000000"/>
                          </a:solidFill>
                          <a:effectLst/>
                          <a:latin typeface="Arial" charset="0"/>
                        </a:rPr>
                        <a:t>on</a:t>
                      </a:r>
                      <a:r>
                        <a:rPr kumimoji="0" lang="nb-NO" sz="1800" b="1" i="0" u="none" strike="noStrike" cap="none" normalizeH="0" baseline="0" dirty="0">
                          <a:ln>
                            <a:noFill/>
                          </a:ln>
                          <a:solidFill>
                            <a:srgbClr val="000000"/>
                          </a:solidFill>
                          <a:effectLst/>
                          <a:latin typeface="Arial" charset="0"/>
                        </a:rPr>
                        <a:t> C</a:t>
                      </a:r>
                    </a:p>
                  </a:txBody>
                  <a:tcPr marL="9527" marR="9527" marT="9525"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nb-NO" sz="1800" b="0" i="0" u="none" strike="noStrike" cap="none" normalizeH="0" baseline="0" dirty="0">
                        <a:ln>
                          <a:noFill/>
                        </a:ln>
                        <a:solidFill>
                          <a:srgbClr val="000000"/>
                        </a:solidFill>
                        <a:effectLst/>
                        <a:latin typeface="Arial" charset="0"/>
                      </a:endParaRPr>
                    </a:p>
                  </a:txBody>
                  <a:tcPr marL="9527" marR="9527" marT="9525"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nb-NO" sz="1800" b="0" i="0" u="none" strike="noStrike" cap="none" normalizeH="0" baseline="0" dirty="0">
                        <a:ln>
                          <a:noFill/>
                        </a:ln>
                        <a:solidFill>
                          <a:srgbClr val="000000"/>
                        </a:solidFill>
                        <a:effectLst/>
                        <a:latin typeface="Arial" charset="0"/>
                      </a:endParaRPr>
                    </a:p>
                  </a:txBody>
                  <a:tcPr marL="9527" marR="9527" marT="9525"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nb-NO" sz="1800" b="0" i="0" u="none" strike="noStrike" cap="none" normalizeH="0" baseline="0" dirty="0">
                        <a:ln>
                          <a:noFill/>
                        </a:ln>
                        <a:solidFill>
                          <a:schemeClr val="tx1"/>
                        </a:solidFill>
                        <a:effectLst/>
                        <a:latin typeface="Arial" charset="0"/>
                      </a:endParaRPr>
                    </a:p>
                  </a:txBody>
                  <a:tcPr marL="9527" marR="9527" marT="9525"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89129">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nb-NO" sz="1800" b="0" i="0" u="none" strike="noStrike" cap="none" normalizeH="0" baseline="0" dirty="0">
                        <a:ln>
                          <a:noFill/>
                        </a:ln>
                        <a:solidFill>
                          <a:srgbClr val="000000"/>
                        </a:solidFill>
                        <a:effectLst/>
                        <a:latin typeface="Arial" charset="0"/>
                      </a:endParaRPr>
                    </a:p>
                  </a:txBody>
                  <a:tcPr marL="9527" marR="9527" marT="9525"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err="1">
                          <a:ln>
                            <a:noFill/>
                          </a:ln>
                          <a:solidFill>
                            <a:srgbClr val="000000"/>
                          </a:solidFill>
                          <a:effectLst/>
                          <a:latin typeface="Arial" charset="0"/>
                        </a:rPr>
                        <a:t>Path</a:t>
                      </a:r>
                      <a:endParaRPr kumimoji="0" lang="nb-NO" sz="1800" b="0" i="0" u="none" strike="noStrike" cap="none" normalizeH="0" baseline="0" dirty="0">
                        <a:ln>
                          <a:noFill/>
                        </a:ln>
                        <a:solidFill>
                          <a:srgbClr val="000000"/>
                        </a:solidFill>
                        <a:effectLst/>
                        <a:latin typeface="Arial" charset="0"/>
                      </a:endParaRPr>
                    </a:p>
                  </a:txBody>
                  <a:tcPr marL="9527" marR="9527" marT="9525"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rgbClr val="000000"/>
                          </a:solidFill>
                          <a:effectLst/>
                          <a:latin typeface="Arial" charset="0"/>
                        </a:rPr>
                        <a:t>Type</a:t>
                      </a:r>
                    </a:p>
                  </a:txBody>
                  <a:tcPr marL="9527" marR="9527" marT="9525"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rgbClr val="000000"/>
                          </a:solidFill>
                          <a:effectLst/>
                          <a:latin typeface="Arial" charset="0"/>
                        </a:rPr>
                        <a:t>Status</a:t>
                      </a:r>
                    </a:p>
                  </a:txBody>
                  <a:tcPr marL="9527" marR="9527" marT="9525"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nb-NO" sz="1800" b="0" i="0" u="none" strike="noStrike" cap="none" normalizeH="0" baseline="0" dirty="0">
                        <a:ln>
                          <a:noFill/>
                        </a:ln>
                        <a:solidFill>
                          <a:schemeClr val="tx1"/>
                        </a:solidFill>
                        <a:effectLst/>
                        <a:latin typeface="Arial" charset="0"/>
                      </a:endParaRPr>
                    </a:p>
                  </a:txBody>
                  <a:tcPr marL="9527" marR="9527" marT="9525"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38912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chemeClr val="tx1"/>
                          </a:solidFill>
                          <a:effectLst/>
                          <a:latin typeface="Arial" charset="0"/>
                        </a:rPr>
                        <a:t>1</a:t>
                      </a:r>
                    </a:p>
                  </a:txBody>
                  <a:tcPr marL="9527" marR="9527"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chemeClr val="tx1"/>
                          </a:solidFill>
                          <a:effectLst/>
                          <a:latin typeface="Arial" charset="0"/>
                        </a:rPr>
                        <a:t>E→D</a:t>
                      </a:r>
                    </a:p>
                  </a:txBody>
                  <a:tcPr marL="9527" marR="9527"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err="1">
                          <a:ln>
                            <a:noFill/>
                          </a:ln>
                          <a:solidFill>
                            <a:schemeClr val="tx1"/>
                          </a:solidFill>
                          <a:effectLst/>
                          <a:latin typeface="Arial" charset="0"/>
                        </a:rPr>
                        <a:t>Causal</a:t>
                      </a:r>
                      <a:endParaRPr kumimoji="0" lang="nb-NO" sz="1800" b="0" i="0" u="none" strike="noStrike" cap="none" normalizeH="0" baseline="0" dirty="0">
                        <a:ln>
                          <a:noFill/>
                        </a:ln>
                        <a:solidFill>
                          <a:schemeClr val="tx1"/>
                        </a:solidFill>
                        <a:effectLst/>
                        <a:latin typeface="Arial" charset="0"/>
                      </a:endParaRPr>
                    </a:p>
                  </a:txBody>
                  <a:tcPr marL="9527" marR="9527"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chemeClr val="tx1"/>
                          </a:solidFill>
                          <a:effectLst/>
                          <a:latin typeface="Arial" charset="0"/>
                        </a:rPr>
                        <a:t>Open</a:t>
                      </a:r>
                    </a:p>
                  </a:txBody>
                  <a:tcPr marL="9527" marR="9527"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chemeClr val="tx1"/>
                          </a:solidFill>
                          <a:effectLst/>
                          <a:latin typeface="Arial" charset="0"/>
                        </a:rPr>
                        <a:t>No bias</a:t>
                      </a:r>
                    </a:p>
                  </a:txBody>
                  <a:tcPr marL="9527" marR="9527"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extLst>
                  <a:ext uri="{0D108BD9-81ED-4DB2-BD59-A6C34878D82A}">
                    <a16:rowId xmlns:a16="http://schemas.microsoft.com/office/drawing/2014/main" val="10002"/>
                  </a:ext>
                </a:extLst>
              </a:tr>
              <a:tr h="40258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chemeClr val="tx1"/>
                          </a:solidFill>
                          <a:effectLst/>
                          <a:latin typeface="Arial" charset="0"/>
                        </a:rPr>
                        <a:t>2</a:t>
                      </a:r>
                    </a:p>
                  </a:txBody>
                  <a:tcPr marL="9527" marR="9527" marT="9525" marB="0" anchor="b"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chemeClr val="tx1"/>
                          </a:solidFill>
                          <a:effectLst/>
                          <a:latin typeface="Arial" charset="0"/>
                        </a:rPr>
                        <a:t>E→[C]→D</a:t>
                      </a:r>
                    </a:p>
                  </a:txBody>
                  <a:tcPr marL="9527" marR="9527" marT="9525" marB="0" anchor="b"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err="1">
                          <a:ln>
                            <a:noFill/>
                          </a:ln>
                          <a:solidFill>
                            <a:schemeClr val="tx1"/>
                          </a:solidFill>
                          <a:effectLst/>
                          <a:latin typeface="Arial" charset="0"/>
                        </a:rPr>
                        <a:t>Causal</a:t>
                      </a:r>
                      <a:endParaRPr kumimoji="0" lang="nb-NO" sz="1800" b="0" i="0" u="none" strike="noStrike" cap="none" normalizeH="0" baseline="0" dirty="0">
                        <a:ln>
                          <a:noFill/>
                        </a:ln>
                        <a:solidFill>
                          <a:schemeClr val="tx1"/>
                        </a:solidFill>
                        <a:effectLst/>
                        <a:latin typeface="Arial" charset="0"/>
                      </a:endParaRPr>
                    </a:p>
                  </a:txBody>
                  <a:tcPr marL="9527" marR="9527" marT="9525" marB="0" anchor="b"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err="1">
                          <a:ln>
                            <a:noFill/>
                          </a:ln>
                          <a:solidFill>
                            <a:schemeClr val="tx1"/>
                          </a:solidFill>
                          <a:effectLst/>
                          <a:latin typeface="Arial" charset="0"/>
                        </a:rPr>
                        <a:t>Closed</a:t>
                      </a:r>
                      <a:endParaRPr kumimoji="0" lang="nb-NO" sz="1800" b="0" i="0" u="none" strike="noStrike" cap="none" normalizeH="0" baseline="0" dirty="0">
                        <a:ln>
                          <a:noFill/>
                        </a:ln>
                        <a:solidFill>
                          <a:schemeClr val="tx1"/>
                        </a:solidFill>
                        <a:effectLst/>
                        <a:latin typeface="Arial" charset="0"/>
                      </a:endParaRPr>
                    </a:p>
                  </a:txBody>
                  <a:tcPr marL="9527" marR="9527" marT="9525" marB="0" anchor="b"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chemeClr val="tx1"/>
                          </a:solidFill>
                          <a:effectLst/>
                          <a:latin typeface="Arial" charset="0"/>
                        </a:rPr>
                        <a:t>Bias (total </a:t>
                      </a:r>
                      <a:r>
                        <a:rPr kumimoji="0" lang="nb-NO" sz="1800" b="0" i="0" u="none" strike="noStrike" cap="none" normalizeH="0" baseline="0" dirty="0" err="1">
                          <a:ln>
                            <a:noFill/>
                          </a:ln>
                          <a:solidFill>
                            <a:schemeClr val="tx1"/>
                          </a:solidFill>
                          <a:effectLst/>
                          <a:latin typeface="Arial" charset="0"/>
                        </a:rPr>
                        <a:t>effect</a:t>
                      </a:r>
                      <a:r>
                        <a:rPr kumimoji="0" lang="nb-NO" sz="1800" b="0" i="0" u="none" strike="noStrike" cap="none" normalizeH="0" baseline="0" dirty="0">
                          <a:ln>
                            <a:noFill/>
                          </a:ln>
                          <a:solidFill>
                            <a:schemeClr val="tx1"/>
                          </a:solidFill>
                          <a:effectLst/>
                          <a:latin typeface="Arial" charset="0"/>
                        </a:rPr>
                        <a:t>)</a:t>
                      </a:r>
                    </a:p>
                  </a:txBody>
                  <a:tcPr marL="9527" marR="9527" marT="9525" marB="0" anchor="b" horzOverflow="overflow">
                    <a:lnL>
                      <a:noFill/>
                    </a:lnL>
                    <a:lnR>
                      <a:noFill/>
                    </a:lnR>
                    <a:lnT>
                      <a:noFill/>
                    </a:lnT>
                    <a:lnB>
                      <a:noFill/>
                    </a:lnB>
                    <a:lnTlToBr>
                      <a:noFill/>
                    </a:lnTlToBr>
                    <a:lnBlToTr>
                      <a:noFill/>
                    </a:lnBlToTr>
                    <a:solidFill>
                      <a:schemeClr val="bg1"/>
                    </a:solidFill>
                  </a:tcPr>
                </a:tc>
                <a:extLst>
                  <a:ext uri="{0D108BD9-81ED-4DB2-BD59-A6C34878D82A}">
                    <a16:rowId xmlns:a16="http://schemas.microsoft.com/office/drawing/2014/main" val="10003"/>
                  </a:ext>
                </a:extLst>
              </a:tr>
              <a:tr h="341056">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chemeClr val="tx1"/>
                          </a:solidFill>
                          <a:effectLst/>
                          <a:latin typeface="Arial" charset="0"/>
                        </a:rPr>
                        <a:t>3</a:t>
                      </a:r>
                    </a:p>
                  </a:txBody>
                  <a:tcPr marL="9527" marR="9527" marT="9525" marB="0" anchor="b"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chemeClr val="tx1"/>
                          </a:solidFill>
                          <a:effectLst/>
                          <a:latin typeface="Arial" charset="0"/>
                        </a:rPr>
                        <a:t>E→[C]←U→D</a:t>
                      </a:r>
                    </a:p>
                  </a:txBody>
                  <a:tcPr marL="9527" marR="9527" marT="9525" marB="0" anchor="b"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chemeClr val="tx1"/>
                          </a:solidFill>
                          <a:effectLst/>
                          <a:latin typeface="Arial" charset="0"/>
                        </a:rPr>
                        <a:t>Non-</a:t>
                      </a:r>
                      <a:r>
                        <a:rPr kumimoji="0" lang="nb-NO" sz="1800" b="0" i="0" u="none" strike="noStrike" cap="none" normalizeH="0" baseline="0" dirty="0" err="1">
                          <a:ln>
                            <a:noFill/>
                          </a:ln>
                          <a:solidFill>
                            <a:schemeClr val="tx1"/>
                          </a:solidFill>
                          <a:effectLst/>
                          <a:latin typeface="Arial" charset="0"/>
                        </a:rPr>
                        <a:t>causal</a:t>
                      </a:r>
                      <a:endParaRPr kumimoji="0" lang="nb-NO" sz="1800" b="0" i="0" u="none" strike="noStrike" cap="none" normalizeH="0" baseline="0" dirty="0">
                        <a:ln>
                          <a:noFill/>
                        </a:ln>
                        <a:solidFill>
                          <a:schemeClr val="tx1"/>
                        </a:solidFill>
                        <a:effectLst/>
                        <a:latin typeface="Arial" charset="0"/>
                      </a:endParaRPr>
                    </a:p>
                  </a:txBody>
                  <a:tcPr marL="9527" marR="9527" marT="9525" marB="0" anchor="b"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chemeClr val="tx1"/>
                          </a:solidFill>
                          <a:effectLst/>
                          <a:latin typeface="Arial" charset="0"/>
                        </a:rPr>
                        <a:t>Open</a:t>
                      </a:r>
                    </a:p>
                  </a:txBody>
                  <a:tcPr marL="9527" marR="9527" marT="9525" marB="0" anchor="b"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rgbClr val="FF0000"/>
                          </a:solidFill>
                          <a:effectLst/>
                          <a:latin typeface="Arial" charset="0"/>
                        </a:rPr>
                        <a:t>Bias (</a:t>
                      </a:r>
                      <a:r>
                        <a:rPr kumimoji="0" lang="nb-NO" sz="1800" b="0" i="0" u="none" strike="noStrike" cap="none" normalizeH="0" baseline="0" dirty="0" err="1">
                          <a:ln>
                            <a:noFill/>
                          </a:ln>
                          <a:solidFill>
                            <a:srgbClr val="FF0000"/>
                          </a:solidFill>
                          <a:effectLst/>
                          <a:latin typeface="Arial" charset="0"/>
                        </a:rPr>
                        <a:t>direct</a:t>
                      </a:r>
                      <a:r>
                        <a:rPr kumimoji="0" lang="nb-NO" sz="1800" b="0" i="0" u="none" strike="noStrike" cap="none" normalizeH="0" baseline="0" dirty="0">
                          <a:ln>
                            <a:noFill/>
                          </a:ln>
                          <a:solidFill>
                            <a:srgbClr val="FF0000"/>
                          </a:solidFill>
                          <a:effectLst/>
                          <a:latin typeface="Arial" charset="0"/>
                        </a:rPr>
                        <a:t> </a:t>
                      </a:r>
                      <a:r>
                        <a:rPr kumimoji="0" lang="nb-NO" sz="1800" b="0" i="0" u="none" strike="noStrike" cap="none" normalizeH="0" baseline="0" dirty="0" err="1">
                          <a:ln>
                            <a:noFill/>
                          </a:ln>
                          <a:solidFill>
                            <a:srgbClr val="FF0000"/>
                          </a:solidFill>
                          <a:effectLst/>
                          <a:latin typeface="Arial" charset="0"/>
                        </a:rPr>
                        <a:t>effect</a:t>
                      </a:r>
                      <a:r>
                        <a:rPr kumimoji="0" lang="nb-NO" sz="1800" b="0" i="0" u="none" strike="noStrike" cap="none" normalizeH="0" baseline="0" dirty="0">
                          <a:ln>
                            <a:noFill/>
                          </a:ln>
                          <a:solidFill>
                            <a:srgbClr val="FF0000"/>
                          </a:solidFill>
                          <a:effectLst/>
                          <a:latin typeface="Arial" charset="0"/>
                        </a:rPr>
                        <a:t>)</a:t>
                      </a:r>
                    </a:p>
                  </a:txBody>
                  <a:tcPr marL="9527" marR="9527" marT="9525" marB="0" anchor="b" horzOverflow="overflow">
                    <a:lnL>
                      <a:noFill/>
                    </a:lnL>
                    <a:lnR>
                      <a:noFill/>
                    </a:lnR>
                    <a:lnT>
                      <a:noFill/>
                    </a:lnT>
                    <a:lnB>
                      <a:noFill/>
                    </a:lnB>
                    <a:lnTlToBr>
                      <a:noFill/>
                    </a:lnTlToBr>
                    <a:lnBlToTr>
                      <a:noFill/>
                    </a:lnBlToTr>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1455325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p:cNvSpPr>
            <a:spLocks noGrp="1"/>
          </p:cNvSpPr>
          <p:nvPr>
            <p:ph type="title"/>
          </p:nvPr>
        </p:nvSpPr>
        <p:spPr/>
        <p:txBody>
          <a:bodyPr/>
          <a:lstStyle/>
          <a:p>
            <a:r>
              <a:rPr lang="en-US" dirty="0"/>
              <a:t>Summary on total and direct effects</a:t>
            </a:r>
          </a:p>
        </p:txBody>
      </p:sp>
      <p:sp>
        <p:nvSpPr>
          <p:cNvPr id="7" name="Plassholder for innhold 6"/>
          <p:cNvSpPr>
            <a:spLocks noGrp="1"/>
          </p:cNvSpPr>
          <p:nvPr>
            <p:ph sz="half" idx="2"/>
          </p:nvPr>
        </p:nvSpPr>
        <p:spPr>
          <a:xfrm>
            <a:off x="4418582" y="1929679"/>
            <a:ext cx="4608512" cy="1540024"/>
          </a:xfrm>
        </p:spPr>
        <p:txBody>
          <a:bodyPr/>
          <a:lstStyle/>
          <a:p>
            <a:r>
              <a:rPr lang="en-US" sz="2400" dirty="0"/>
              <a:t>Total effect </a:t>
            </a:r>
          </a:p>
          <a:p>
            <a:pPr lvl="1"/>
            <a:r>
              <a:rPr lang="en-US" dirty="0"/>
              <a:t>no unmeasured </a:t>
            </a:r>
            <a:r>
              <a:rPr lang="en-US" dirty="0">
                <a:solidFill>
                  <a:srgbClr val="FF0000"/>
                </a:solidFill>
              </a:rPr>
              <a:t>U1</a:t>
            </a:r>
          </a:p>
          <a:p>
            <a:pPr lvl="1"/>
            <a:r>
              <a:rPr lang="en-US" dirty="0"/>
              <a:t>no unmeasured </a:t>
            </a:r>
            <a:r>
              <a:rPr lang="en-US" dirty="0">
                <a:solidFill>
                  <a:srgbClr val="FF0000"/>
                </a:solidFill>
              </a:rPr>
              <a:t>U2</a:t>
            </a:r>
          </a:p>
          <a:p>
            <a:pPr lvl="1">
              <a:buNone/>
            </a:pPr>
            <a:endParaRPr lang="en-US" dirty="0"/>
          </a:p>
        </p:txBody>
      </p:sp>
      <p:sp>
        <p:nvSpPr>
          <p:cNvPr id="4" name="Plassholder for lysbildenummer 3"/>
          <p:cNvSpPr>
            <a:spLocks noGrp="1"/>
          </p:cNvSpPr>
          <p:nvPr>
            <p:ph type="sldNum" sz="quarter" idx="12"/>
          </p:nvPr>
        </p:nvSpPr>
        <p:spPr/>
        <p:txBody>
          <a:bodyPr/>
          <a:lstStyle/>
          <a:p>
            <a:pPr>
              <a:defRPr/>
            </a:pPr>
            <a:fld id="{328DDC62-D0DA-4D60-A486-77A4D037F541}" type="slidenum">
              <a:rPr lang="nb-NO" smtClean="0"/>
              <a:pPr>
                <a:defRPr/>
              </a:pPr>
              <a:t>31</a:t>
            </a:fld>
            <a:endParaRPr lang="nb-NO" dirty="0"/>
          </a:p>
        </p:txBody>
      </p:sp>
      <p:sp>
        <p:nvSpPr>
          <p:cNvPr id="6" name="TekstSylinder 5"/>
          <p:cNvSpPr txBox="1"/>
          <p:nvPr/>
        </p:nvSpPr>
        <p:spPr>
          <a:xfrm>
            <a:off x="6328179" y="3280628"/>
            <a:ext cx="425116" cy="584775"/>
          </a:xfrm>
          <a:prstGeom prst="rect">
            <a:avLst/>
          </a:prstGeom>
          <a:noFill/>
        </p:spPr>
        <p:txBody>
          <a:bodyPr wrap="none" rtlCol="0">
            <a:spAutoFit/>
          </a:bodyPr>
          <a:lstStyle/>
          <a:p>
            <a:r>
              <a:rPr lang="en-US" sz="3200" dirty="0">
                <a:solidFill>
                  <a:srgbClr val="FF3300"/>
                </a:solidFill>
              </a:rPr>
              <a:t>+</a:t>
            </a:r>
          </a:p>
        </p:txBody>
      </p:sp>
      <p:sp>
        <p:nvSpPr>
          <p:cNvPr id="10" name="Plassholder for innhold 6"/>
          <p:cNvSpPr>
            <a:spLocks noGrp="1"/>
          </p:cNvSpPr>
          <p:nvPr>
            <p:ph sz="half" idx="2"/>
          </p:nvPr>
        </p:nvSpPr>
        <p:spPr>
          <a:xfrm>
            <a:off x="4503235" y="3823809"/>
            <a:ext cx="4523860" cy="2655141"/>
          </a:xfrm>
        </p:spPr>
        <p:txBody>
          <a:bodyPr>
            <a:normAutofit fontScale="47500" lnSpcReduction="20000"/>
          </a:bodyPr>
          <a:lstStyle/>
          <a:p>
            <a:r>
              <a:rPr lang="en-US" sz="5100" dirty="0"/>
              <a:t>Direct and total effects</a:t>
            </a:r>
          </a:p>
          <a:p>
            <a:pPr lvl="1"/>
            <a:r>
              <a:rPr lang="en-US" sz="5100" dirty="0"/>
              <a:t>no unmeasured </a:t>
            </a:r>
            <a:r>
              <a:rPr lang="en-US" sz="5100" dirty="0">
                <a:solidFill>
                  <a:srgbClr val="FF0000"/>
                </a:solidFill>
              </a:rPr>
              <a:t>U3</a:t>
            </a:r>
          </a:p>
          <a:p>
            <a:pPr lvl="1"/>
            <a:endParaRPr lang="en-US" sz="5100" dirty="0">
              <a:solidFill>
                <a:srgbClr val="FF0000"/>
              </a:solidFill>
            </a:endParaRPr>
          </a:p>
          <a:p>
            <a:r>
              <a:rPr lang="en-US" sz="5100" dirty="0">
                <a:solidFill>
                  <a:srgbClr val="000000"/>
                </a:solidFill>
              </a:rPr>
              <a:t>Estimating direct effect increase complexity and requires more prior assumptions than a total model</a:t>
            </a:r>
          </a:p>
          <a:p>
            <a:pPr marL="457200" lvl="1" indent="0">
              <a:buNone/>
            </a:pPr>
            <a:endParaRPr lang="en-US" dirty="0"/>
          </a:p>
        </p:txBody>
      </p:sp>
      <p:sp>
        <p:nvSpPr>
          <p:cNvPr id="113668" name="Rectangle 4"/>
          <p:cNvSpPr>
            <a:spLocks noChangeArrowheads="1"/>
          </p:cNvSpPr>
          <p:nvPr/>
        </p:nvSpPr>
        <p:spPr bwMode="auto">
          <a:xfrm>
            <a:off x="217612" y="3040360"/>
            <a:ext cx="571500" cy="6159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nb-NO"/>
          </a:p>
        </p:txBody>
      </p:sp>
      <p:sp>
        <p:nvSpPr>
          <p:cNvPr id="113669" name="Rectangle 5"/>
          <p:cNvSpPr>
            <a:spLocks noChangeArrowheads="1"/>
          </p:cNvSpPr>
          <p:nvPr/>
        </p:nvSpPr>
        <p:spPr bwMode="auto">
          <a:xfrm>
            <a:off x="217612" y="3040360"/>
            <a:ext cx="571500" cy="615950"/>
          </a:xfrm>
          <a:prstGeom prst="rect">
            <a:avLst/>
          </a:prstGeom>
          <a:noFill/>
          <a:ln w="5080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nb-NO"/>
          </a:p>
        </p:txBody>
      </p:sp>
      <p:sp>
        <p:nvSpPr>
          <p:cNvPr id="113670" name="Rectangle 6"/>
          <p:cNvSpPr>
            <a:spLocks noChangeArrowheads="1"/>
          </p:cNvSpPr>
          <p:nvPr/>
        </p:nvSpPr>
        <p:spPr bwMode="auto">
          <a:xfrm>
            <a:off x="257300" y="3124498"/>
            <a:ext cx="492125" cy="57308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3300" b="1" i="0" u="none" strike="noStrike" cap="none" normalizeH="0" baseline="0" dirty="0">
                <a:ln>
                  <a:noFill/>
                </a:ln>
                <a:solidFill>
                  <a:srgbClr val="000000"/>
                </a:solidFill>
                <a:effectLst/>
                <a:latin typeface="sans"/>
                <a:cs typeface="Arial" pitchFamily="34" charset="0"/>
              </a:rPr>
              <a:t>E</a:t>
            </a:r>
            <a:endParaRPr kumimoji="0" lang="nb-NO" sz="1800" b="0" i="0" u="none" strike="noStrike" cap="none" normalizeH="0" baseline="0" dirty="0">
              <a:ln>
                <a:noFill/>
              </a:ln>
              <a:solidFill>
                <a:schemeClr val="tx1"/>
              </a:solidFill>
              <a:effectLst/>
              <a:latin typeface="Arial" pitchFamily="34" charset="0"/>
              <a:cs typeface="Arial" pitchFamily="34" charset="0"/>
            </a:endParaRPr>
          </a:p>
        </p:txBody>
      </p:sp>
      <p:sp>
        <p:nvSpPr>
          <p:cNvPr id="113671" name="Rectangle 7"/>
          <p:cNvSpPr>
            <a:spLocks noChangeArrowheads="1"/>
          </p:cNvSpPr>
          <p:nvPr/>
        </p:nvSpPr>
        <p:spPr bwMode="auto">
          <a:xfrm>
            <a:off x="3665662" y="3013373"/>
            <a:ext cx="508000" cy="66992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nb-NO"/>
          </a:p>
        </p:txBody>
      </p:sp>
      <p:sp>
        <p:nvSpPr>
          <p:cNvPr id="113672" name="Rectangle 8"/>
          <p:cNvSpPr>
            <a:spLocks noChangeArrowheads="1"/>
          </p:cNvSpPr>
          <p:nvPr/>
        </p:nvSpPr>
        <p:spPr bwMode="auto">
          <a:xfrm>
            <a:off x="3665662" y="3013373"/>
            <a:ext cx="508000" cy="669925"/>
          </a:xfrm>
          <a:prstGeom prst="rect">
            <a:avLst/>
          </a:prstGeom>
          <a:noFill/>
          <a:ln w="5080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nb-NO"/>
          </a:p>
        </p:txBody>
      </p:sp>
      <p:sp>
        <p:nvSpPr>
          <p:cNvPr id="113673" name="Rectangle 9"/>
          <p:cNvSpPr>
            <a:spLocks noChangeArrowheads="1"/>
          </p:cNvSpPr>
          <p:nvPr/>
        </p:nvSpPr>
        <p:spPr bwMode="auto">
          <a:xfrm>
            <a:off x="3660900" y="3124498"/>
            <a:ext cx="517525" cy="57308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3300" b="1" i="0" u="none" strike="noStrike" cap="none" normalizeH="0" baseline="0">
                <a:ln>
                  <a:noFill/>
                </a:ln>
                <a:solidFill>
                  <a:srgbClr val="000000"/>
                </a:solidFill>
                <a:effectLst/>
                <a:latin typeface="sans"/>
                <a:cs typeface="Arial" pitchFamily="34" charset="0"/>
              </a:rPr>
              <a:t>D</a:t>
            </a:r>
            <a:endParaRPr kumimoji="0" lang="nb-NO" sz="1800" b="0" i="0" u="none" strike="noStrike" cap="none" normalizeH="0" baseline="0">
              <a:ln>
                <a:noFill/>
              </a:ln>
              <a:solidFill>
                <a:schemeClr val="tx1"/>
              </a:solidFill>
              <a:effectLst/>
              <a:latin typeface="Arial" pitchFamily="34" charset="0"/>
              <a:cs typeface="Arial" pitchFamily="34" charset="0"/>
            </a:endParaRPr>
          </a:p>
        </p:txBody>
      </p:sp>
      <p:sp>
        <p:nvSpPr>
          <p:cNvPr id="113674" name="Rectangle 10"/>
          <p:cNvSpPr>
            <a:spLocks noChangeArrowheads="1"/>
          </p:cNvSpPr>
          <p:nvPr/>
        </p:nvSpPr>
        <p:spPr bwMode="auto">
          <a:xfrm>
            <a:off x="1908300" y="1605260"/>
            <a:ext cx="652463" cy="5365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nb-NO"/>
          </a:p>
        </p:txBody>
      </p:sp>
      <p:sp>
        <p:nvSpPr>
          <p:cNvPr id="113675" name="Rectangle 11"/>
          <p:cNvSpPr>
            <a:spLocks noChangeArrowheads="1"/>
          </p:cNvSpPr>
          <p:nvPr/>
        </p:nvSpPr>
        <p:spPr bwMode="auto">
          <a:xfrm>
            <a:off x="1908300" y="1605260"/>
            <a:ext cx="652463" cy="536575"/>
          </a:xfrm>
          <a:prstGeom prst="rect">
            <a:avLst/>
          </a:prstGeom>
          <a:noFill/>
          <a:ln w="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nb-NO"/>
          </a:p>
        </p:txBody>
      </p:sp>
      <p:sp>
        <p:nvSpPr>
          <p:cNvPr id="113676" name="Rectangle 12"/>
          <p:cNvSpPr>
            <a:spLocks noChangeArrowheads="1"/>
          </p:cNvSpPr>
          <p:nvPr/>
        </p:nvSpPr>
        <p:spPr bwMode="auto">
          <a:xfrm>
            <a:off x="2057407" y="1648123"/>
            <a:ext cx="352661" cy="50783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b-NO" sz="3300" b="0" i="0" u="none" strike="noStrike" cap="none" normalizeH="0" baseline="0" dirty="0">
                <a:ln>
                  <a:noFill/>
                </a:ln>
                <a:solidFill>
                  <a:srgbClr val="000000"/>
                </a:solidFill>
                <a:effectLst/>
                <a:latin typeface="sans"/>
                <a:cs typeface="Arial" pitchFamily="34" charset="0"/>
              </a:rPr>
              <a:t>M</a:t>
            </a:r>
            <a:endParaRPr kumimoji="0" lang="nb-NO" sz="1800" b="0" i="0" u="none" strike="noStrike" cap="none" normalizeH="0" baseline="0" dirty="0">
              <a:ln>
                <a:noFill/>
              </a:ln>
              <a:solidFill>
                <a:schemeClr val="tx1"/>
              </a:solidFill>
              <a:effectLst/>
              <a:latin typeface="Arial" pitchFamily="34" charset="0"/>
              <a:cs typeface="Arial" pitchFamily="34" charset="0"/>
            </a:endParaRPr>
          </a:p>
        </p:txBody>
      </p:sp>
      <p:sp>
        <p:nvSpPr>
          <p:cNvPr id="113677" name="Line 13"/>
          <p:cNvSpPr>
            <a:spLocks noChangeShapeType="1"/>
          </p:cNvSpPr>
          <p:nvPr/>
        </p:nvSpPr>
        <p:spPr bwMode="auto">
          <a:xfrm>
            <a:off x="814512" y="3348335"/>
            <a:ext cx="2619375" cy="1587"/>
          </a:xfrm>
          <a:prstGeom prst="line">
            <a:avLst/>
          </a:prstGeom>
          <a:noFill/>
          <a:ln w="508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nb-NO"/>
          </a:p>
        </p:txBody>
      </p:sp>
      <p:sp>
        <p:nvSpPr>
          <p:cNvPr id="113678" name="Freeform 14"/>
          <p:cNvSpPr>
            <a:spLocks/>
          </p:cNvSpPr>
          <p:nvPr/>
        </p:nvSpPr>
        <p:spPr bwMode="auto">
          <a:xfrm>
            <a:off x="3383087" y="3248323"/>
            <a:ext cx="201613" cy="200025"/>
          </a:xfrm>
          <a:custGeom>
            <a:avLst/>
            <a:gdLst/>
            <a:ahLst/>
            <a:cxnLst>
              <a:cxn ang="0">
                <a:pos x="884" y="441"/>
              </a:cxn>
              <a:cxn ang="0">
                <a:pos x="0" y="884"/>
              </a:cxn>
              <a:cxn ang="0">
                <a:pos x="222" y="441"/>
              </a:cxn>
              <a:cxn ang="0">
                <a:pos x="0" y="0"/>
              </a:cxn>
              <a:cxn ang="0">
                <a:pos x="884" y="441"/>
              </a:cxn>
            </a:cxnLst>
            <a:rect l="0" t="0" r="r" b="b"/>
            <a:pathLst>
              <a:path w="884" h="884">
                <a:moveTo>
                  <a:pt x="884" y="441"/>
                </a:moveTo>
                <a:lnTo>
                  <a:pt x="0" y="884"/>
                </a:lnTo>
                <a:lnTo>
                  <a:pt x="222" y="441"/>
                </a:lnTo>
                <a:lnTo>
                  <a:pt x="0" y="0"/>
                </a:lnTo>
                <a:lnTo>
                  <a:pt x="884" y="44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113679" name="Freeform 15"/>
          <p:cNvSpPr>
            <a:spLocks/>
          </p:cNvSpPr>
          <p:nvPr/>
        </p:nvSpPr>
        <p:spPr bwMode="auto">
          <a:xfrm>
            <a:off x="3383087" y="3248323"/>
            <a:ext cx="201613" cy="200025"/>
          </a:xfrm>
          <a:custGeom>
            <a:avLst/>
            <a:gdLst/>
            <a:ahLst/>
            <a:cxnLst>
              <a:cxn ang="0">
                <a:pos x="884" y="441"/>
              </a:cxn>
              <a:cxn ang="0">
                <a:pos x="0" y="884"/>
              </a:cxn>
              <a:cxn ang="0">
                <a:pos x="222" y="441"/>
              </a:cxn>
              <a:cxn ang="0">
                <a:pos x="0" y="0"/>
              </a:cxn>
              <a:cxn ang="0">
                <a:pos x="884" y="441"/>
              </a:cxn>
            </a:cxnLst>
            <a:rect l="0" t="0" r="r" b="b"/>
            <a:pathLst>
              <a:path w="884" h="884">
                <a:moveTo>
                  <a:pt x="884" y="441"/>
                </a:moveTo>
                <a:lnTo>
                  <a:pt x="0" y="884"/>
                </a:lnTo>
                <a:lnTo>
                  <a:pt x="222" y="441"/>
                </a:lnTo>
                <a:lnTo>
                  <a:pt x="0" y="0"/>
                </a:lnTo>
                <a:lnTo>
                  <a:pt x="884" y="441"/>
                </a:lnTo>
                <a:close/>
              </a:path>
            </a:pathLst>
          </a:custGeom>
          <a:noFill/>
          <a:ln w="508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nb-NO"/>
          </a:p>
        </p:txBody>
      </p:sp>
      <p:sp>
        <p:nvSpPr>
          <p:cNvPr id="113680" name="Line 16"/>
          <p:cNvSpPr>
            <a:spLocks noChangeShapeType="1"/>
          </p:cNvSpPr>
          <p:nvPr/>
        </p:nvSpPr>
        <p:spPr bwMode="auto">
          <a:xfrm flipV="1">
            <a:off x="814512" y="2232323"/>
            <a:ext cx="998538" cy="850900"/>
          </a:xfrm>
          <a:prstGeom prst="line">
            <a:avLst/>
          </a:prstGeom>
          <a:noFill/>
          <a:ln w="254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nb-NO"/>
          </a:p>
        </p:txBody>
      </p:sp>
      <p:sp>
        <p:nvSpPr>
          <p:cNvPr id="113681" name="Freeform 17"/>
          <p:cNvSpPr>
            <a:spLocks/>
          </p:cNvSpPr>
          <p:nvPr/>
        </p:nvSpPr>
        <p:spPr bwMode="auto">
          <a:xfrm>
            <a:off x="1735262" y="2159298"/>
            <a:ext cx="163513" cy="155575"/>
          </a:xfrm>
          <a:custGeom>
            <a:avLst/>
            <a:gdLst/>
            <a:ahLst/>
            <a:cxnLst>
              <a:cxn ang="0">
                <a:pos x="719" y="0"/>
              </a:cxn>
              <a:cxn ang="0">
                <a:pos x="430" y="682"/>
              </a:cxn>
              <a:cxn ang="0">
                <a:pos x="340" y="323"/>
              </a:cxn>
              <a:cxn ang="0">
                <a:pos x="0" y="178"/>
              </a:cxn>
              <a:cxn ang="0">
                <a:pos x="719" y="0"/>
              </a:cxn>
            </a:cxnLst>
            <a:rect l="0" t="0" r="r" b="b"/>
            <a:pathLst>
              <a:path w="719" h="682">
                <a:moveTo>
                  <a:pt x="719" y="0"/>
                </a:moveTo>
                <a:lnTo>
                  <a:pt x="430" y="682"/>
                </a:lnTo>
                <a:lnTo>
                  <a:pt x="340" y="323"/>
                </a:lnTo>
                <a:lnTo>
                  <a:pt x="0" y="178"/>
                </a:lnTo>
                <a:lnTo>
                  <a:pt x="719"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113682" name="Freeform 18"/>
          <p:cNvSpPr>
            <a:spLocks/>
          </p:cNvSpPr>
          <p:nvPr/>
        </p:nvSpPr>
        <p:spPr bwMode="auto">
          <a:xfrm>
            <a:off x="1735262" y="2159298"/>
            <a:ext cx="163513" cy="155575"/>
          </a:xfrm>
          <a:custGeom>
            <a:avLst/>
            <a:gdLst/>
            <a:ahLst/>
            <a:cxnLst>
              <a:cxn ang="0">
                <a:pos x="719" y="0"/>
              </a:cxn>
              <a:cxn ang="0">
                <a:pos x="430" y="682"/>
              </a:cxn>
              <a:cxn ang="0">
                <a:pos x="340" y="323"/>
              </a:cxn>
              <a:cxn ang="0">
                <a:pos x="0" y="178"/>
              </a:cxn>
              <a:cxn ang="0">
                <a:pos x="719" y="0"/>
              </a:cxn>
            </a:cxnLst>
            <a:rect l="0" t="0" r="r" b="b"/>
            <a:pathLst>
              <a:path w="719" h="682">
                <a:moveTo>
                  <a:pt x="719" y="0"/>
                </a:moveTo>
                <a:lnTo>
                  <a:pt x="430" y="682"/>
                </a:lnTo>
                <a:lnTo>
                  <a:pt x="340" y="323"/>
                </a:lnTo>
                <a:lnTo>
                  <a:pt x="0" y="178"/>
                </a:lnTo>
                <a:lnTo>
                  <a:pt x="719" y="0"/>
                </a:lnTo>
                <a:close/>
              </a:path>
            </a:pathLst>
          </a:custGeom>
          <a:noFill/>
          <a:ln w="254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nb-NO"/>
          </a:p>
        </p:txBody>
      </p:sp>
      <p:sp>
        <p:nvSpPr>
          <p:cNvPr id="113684" name="Freeform 20"/>
          <p:cNvSpPr>
            <a:spLocks/>
          </p:cNvSpPr>
          <p:nvPr/>
        </p:nvSpPr>
        <p:spPr bwMode="auto">
          <a:xfrm>
            <a:off x="1730500" y="1798935"/>
            <a:ext cx="150813" cy="149225"/>
          </a:xfrm>
          <a:custGeom>
            <a:avLst/>
            <a:gdLst/>
            <a:ahLst/>
            <a:cxnLst>
              <a:cxn ang="0">
                <a:pos x="662" y="331"/>
              </a:cxn>
              <a:cxn ang="0">
                <a:pos x="0" y="663"/>
              </a:cxn>
              <a:cxn ang="0">
                <a:pos x="165" y="331"/>
              </a:cxn>
              <a:cxn ang="0">
                <a:pos x="0" y="0"/>
              </a:cxn>
              <a:cxn ang="0">
                <a:pos x="662" y="331"/>
              </a:cxn>
            </a:cxnLst>
            <a:rect l="0" t="0" r="r" b="b"/>
            <a:pathLst>
              <a:path w="662" h="663">
                <a:moveTo>
                  <a:pt x="662" y="331"/>
                </a:moveTo>
                <a:lnTo>
                  <a:pt x="0" y="663"/>
                </a:lnTo>
                <a:lnTo>
                  <a:pt x="165" y="331"/>
                </a:lnTo>
                <a:lnTo>
                  <a:pt x="0" y="0"/>
                </a:lnTo>
                <a:lnTo>
                  <a:pt x="662" y="33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113686" name="Rectangle 22"/>
          <p:cNvSpPr>
            <a:spLocks noChangeArrowheads="1"/>
          </p:cNvSpPr>
          <p:nvPr/>
        </p:nvSpPr>
        <p:spPr bwMode="auto">
          <a:xfrm>
            <a:off x="179512" y="1581448"/>
            <a:ext cx="647700" cy="5842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nb-NO"/>
          </a:p>
        </p:txBody>
      </p:sp>
      <p:sp>
        <p:nvSpPr>
          <p:cNvPr id="113687" name="Rectangle 23"/>
          <p:cNvSpPr>
            <a:spLocks noChangeArrowheads="1"/>
          </p:cNvSpPr>
          <p:nvPr/>
        </p:nvSpPr>
        <p:spPr bwMode="auto">
          <a:xfrm>
            <a:off x="179512" y="1581448"/>
            <a:ext cx="647700" cy="584200"/>
          </a:xfrm>
          <a:prstGeom prst="rect">
            <a:avLst/>
          </a:prstGeom>
          <a:noFill/>
          <a:ln w="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nb-NO"/>
          </a:p>
        </p:txBody>
      </p:sp>
      <p:sp>
        <p:nvSpPr>
          <p:cNvPr id="113690" name="Freeform 26"/>
          <p:cNvSpPr>
            <a:spLocks/>
          </p:cNvSpPr>
          <p:nvPr/>
        </p:nvSpPr>
        <p:spPr bwMode="auto">
          <a:xfrm>
            <a:off x="428750" y="2838748"/>
            <a:ext cx="149225" cy="149225"/>
          </a:xfrm>
          <a:custGeom>
            <a:avLst/>
            <a:gdLst/>
            <a:ahLst/>
            <a:cxnLst>
              <a:cxn ang="0">
                <a:pos x="331" y="662"/>
              </a:cxn>
              <a:cxn ang="0">
                <a:pos x="0" y="0"/>
              </a:cxn>
              <a:cxn ang="0">
                <a:pos x="331" y="165"/>
              </a:cxn>
              <a:cxn ang="0">
                <a:pos x="662" y="0"/>
              </a:cxn>
              <a:cxn ang="0">
                <a:pos x="331" y="662"/>
              </a:cxn>
            </a:cxnLst>
            <a:rect l="0" t="0" r="r" b="b"/>
            <a:pathLst>
              <a:path w="662" h="662">
                <a:moveTo>
                  <a:pt x="331" y="662"/>
                </a:moveTo>
                <a:lnTo>
                  <a:pt x="0" y="0"/>
                </a:lnTo>
                <a:lnTo>
                  <a:pt x="331" y="165"/>
                </a:lnTo>
                <a:lnTo>
                  <a:pt x="662" y="0"/>
                </a:lnTo>
                <a:lnTo>
                  <a:pt x="331" y="66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nb-NO"/>
          </a:p>
        </p:txBody>
      </p:sp>
      <p:grpSp>
        <p:nvGrpSpPr>
          <p:cNvPr id="9" name="Gruppe 8"/>
          <p:cNvGrpSpPr/>
          <p:nvPr/>
        </p:nvGrpSpPr>
        <p:grpSpPr>
          <a:xfrm>
            <a:off x="243201" y="1648123"/>
            <a:ext cx="1638112" cy="1339850"/>
            <a:chOff x="243201" y="1648123"/>
            <a:chExt cx="1638112" cy="1339850"/>
          </a:xfrm>
        </p:grpSpPr>
        <p:sp>
          <p:nvSpPr>
            <p:cNvPr id="113683" name="Line 19"/>
            <p:cNvSpPr>
              <a:spLocks noChangeShapeType="1"/>
            </p:cNvSpPr>
            <p:nvPr/>
          </p:nvSpPr>
          <p:spPr bwMode="auto">
            <a:xfrm>
              <a:off x="773237" y="1873548"/>
              <a:ext cx="995363" cy="1587"/>
            </a:xfrm>
            <a:prstGeom prst="line">
              <a:avLst/>
            </a:prstGeom>
            <a:noFill/>
            <a:ln w="254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nb-NO"/>
            </a:p>
          </p:txBody>
        </p:sp>
        <p:sp>
          <p:nvSpPr>
            <p:cNvPr id="113685" name="Freeform 21"/>
            <p:cNvSpPr>
              <a:spLocks/>
            </p:cNvSpPr>
            <p:nvPr/>
          </p:nvSpPr>
          <p:spPr bwMode="auto">
            <a:xfrm>
              <a:off x="1730500" y="1798935"/>
              <a:ext cx="150813" cy="149225"/>
            </a:xfrm>
            <a:custGeom>
              <a:avLst/>
              <a:gdLst/>
              <a:ahLst/>
              <a:cxnLst>
                <a:cxn ang="0">
                  <a:pos x="662" y="331"/>
                </a:cxn>
                <a:cxn ang="0">
                  <a:pos x="0" y="663"/>
                </a:cxn>
                <a:cxn ang="0">
                  <a:pos x="165" y="331"/>
                </a:cxn>
                <a:cxn ang="0">
                  <a:pos x="0" y="0"/>
                </a:cxn>
                <a:cxn ang="0">
                  <a:pos x="662" y="331"/>
                </a:cxn>
              </a:cxnLst>
              <a:rect l="0" t="0" r="r" b="b"/>
              <a:pathLst>
                <a:path w="662" h="663">
                  <a:moveTo>
                    <a:pt x="662" y="331"/>
                  </a:moveTo>
                  <a:lnTo>
                    <a:pt x="0" y="663"/>
                  </a:lnTo>
                  <a:lnTo>
                    <a:pt x="165" y="331"/>
                  </a:lnTo>
                  <a:lnTo>
                    <a:pt x="0" y="0"/>
                  </a:lnTo>
                  <a:lnTo>
                    <a:pt x="662" y="331"/>
                  </a:lnTo>
                  <a:close/>
                </a:path>
              </a:pathLst>
            </a:custGeom>
            <a:noFill/>
            <a:ln w="254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nb-NO"/>
            </a:p>
          </p:txBody>
        </p:sp>
        <p:sp>
          <p:nvSpPr>
            <p:cNvPr id="113688" name="Rectangle 24"/>
            <p:cNvSpPr>
              <a:spLocks noChangeArrowheads="1"/>
            </p:cNvSpPr>
            <p:nvPr/>
          </p:nvSpPr>
          <p:spPr bwMode="auto">
            <a:xfrm>
              <a:off x="243201" y="1648123"/>
              <a:ext cx="541815" cy="50783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3300" b="0" i="0" u="none" strike="noStrike" cap="none" normalizeH="0" baseline="0" dirty="0">
                  <a:ln>
                    <a:noFill/>
                  </a:ln>
                  <a:solidFill>
                    <a:srgbClr val="FF0000"/>
                  </a:solidFill>
                  <a:effectLst/>
                  <a:latin typeface="sans"/>
                  <a:cs typeface="Arial" pitchFamily="34" charset="0"/>
                </a:rPr>
                <a:t>U2</a:t>
              </a:r>
              <a:endParaRPr kumimoji="0" lang="nb-NO" sz="1800" b="0" i="0" u="none" strike="noStrike" cap="none" normalizeH="0" baseline="0" dirty="0">
                <a:ln>
                  <a:noFill/>
                </a:ln>
                <a:solidFill>
                  <a:srgbClr val="FF0000"/>
                </a:solidFill>
                <a:effectLst/>
                <a:latin typeface="Arial" pitchFamily="34" charset="0"/>
                <a:cs typeface="Arial" pitchFamily="34" charset="0"/>
              </a:endParaRPr>
            </a:p>
          </p:txBody>
        </p:sp>
        <p:sp>
          <p:nvSpPr>
            <p:cNvPr id="113689" name="Line 25"/>
            <p:cNvSpPr>
              <a:spLocks noChangeShapeType="1"/>
            </p:cNvSpPr>
            <p:nvPr/>
          </p:nvSpPr>
          <p:spPr bwMode="auto">
            <a:xfrm>
              <a:off x="503362" y="2165648"/>
              <a:ext cx="1588" cy="709612"/>
            </a:xfrm>
            <a:prstGeom prst="line">
              <a:avLst/>
            </a:prstGeom>
            <a:noFill/>
            <a:ln w="254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nb-NO"/>
            </a:p>
          </p:txBody>
        </p:sp>
        <p:sp>
          <p:nvSpPr>
            <p:cNvPr id="113691" name="Freeform 27"/>
            <p:cNvSpPr>
              <a:spLocks/>
            </p:cNvSpPr>
            <p:nvPr/>
          </p:nvSpPr>
          <p:spPr bwMode="auto">
            <a:xfrm>
              <a:off x="428750" y="2838748"/>
              <a:ext cx="149225" cy="149225"/>
            </a:xfrm>
            <a:custGeom>
              <a:avLst/>
              <a:gdLst/>
              <a:ahLst/>
              <a:cxnLst>
                <a:cxn ang="0">
                  <a:pos x="331" y="662"/>
                </a:cxn>
                <a:cxn ang="0">
                  <a:pos x="0" y="0"/>
                </a:cxn>
                <a:cxn ang="0">
                  <a:pos x="331" y="165"/>
                </a:cxn>
                <a:cxn ang="0">
                  <a:pos x="662" y="0"/>
                </a:cxn>
                <a:cxn ang="0">
                  <a:pos x="331" y="662"/>
                </a:cxn>
              </a:cxnLst>
              <a:rect l="0" t="0" r="r" b="b"/>
              <a:pathLst>
                <a:path w="662" h="662">
                  <a:moveTo>
                    <a:pt x="331" y="662"/>
                  </a:moveTo>
                  <a:lnTo>
                    <a:pt x="0" y="0"/>
                  </a:lnTo>
                  <a:lnTo>
                    <a:pt x="331" y="165"/>
                  </a:lnTo>
                  <a:lnTo>
                    <a:pt x="662" y="0"/>
                  </a:lnTo>
                  <a:lnTo>
                    <a:pt x="331" y="662"/>
                  </a:lnTo>
                  <a:close/>
                </a:path>
              </a:pathLst>
            </a:custGeom>
            <a:noFill/>
            <a:ln w="254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nb-NO"/>
            </a:p>
          </p:txBody>
        </p:sp>
      </p:grpSp>
      <p:sp>
        <p:nvSpPr>
          <p:cNvPr id="113692" name="Line 28"/>
          <p:cNvSpPr>
            <a:spLocks noChangeShapeType="1"/>
          </p:cNvSpPr>
          <p:nvPr/>
        </p:nvSpPr>
        <p:spPr bwMode="auto">
          <a:xfrm>
            <a:off x="2541712" y="2141835"/>
            <a:ext cx="992188" cy="869950"/>
          </a:xfrm>
          <a:prstGeom prst="line">
            <a:avLst/>
          </a:prstGeom>
          <a:noFill/>
          <a:ln w="254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nb-NO"/>
          </a:p>
        </p:txBody>
      </p:sp>
      <p:sp>
        <p:nvSpPr>
          <p:cNvPr id="113693" name="Freeform 29"/>
          <p:cNvSpPr>
            <a:spLocks/>
          </p:cNvSpPr>
          <p:nvPr/>
        </p:nvSpPr>
        <p:spPr bwMode="auto">
          <a:xfrm>
            <a:off x="3456112" y="2930823"/>
            <a:ext cx="163513" cy="155575"/>
          </a:xfrm>
          <a:custGeom>
            <a:avLst/>
            <a:gdLst/>
            <a:ahLst/>
            <a:cxnLst>
              <a:cxn ang="0">
                <a:pos x="717" y="686"/>
              </a:cxn>
              <a:cxn ang="0">
                <a:pos x="0" y="499"/>
              </a:cxn>
              <a:cxn ang="0">
                <a:pos x="343" y="359"/>
              </a:cxn>
              <a:cxn ang="0">
                <a:pos x="437" y="0"/>
              </a:cxn>
              <a:cxn ang="0">
                <a:pos x="717" y="686"/>
              </a:cxn>
            </a:cxnLst>
            <a:rect l="0" t="0" r="r" b="b"/>
            <a:pathLst>
              <a:path w="717" h="686">
                <a:moveTo>
                  <a:pt x="717" y="686"/>
                </a:moveTo>
                <a:lnTo>
                  <a:pt x="0" y="499"/>
                </a:lnTo>
                <a:lnTo>
                  <a:pt x="343" y="359"/>
                </a:lnTo>
                <a:lnTo>
                  <a:pt x="437" y="0"/>
                </a:lnTo>
                <a:lnTo>
                  <a:pt x="717" y="68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113694" name="Freeform 30"/>
          <p:cNvSpPr>
            <a:spLocks/>
          </p:cNvSpPr>
          <p:nvPr/>
        </p:nvSpPr>
        <p:spPr bwMode="auto">
          <a:xfrm>
            <a:off x="3456112" y="2930823"/>
            <a:ext cx="163513" cy="155575"/>
          </a:xfrm>
          <a:custGeom>
            <a:avLst/>
            <a:gdLst/>
            <a:ahLst/>
            <a:cxnLst>
              <a:cxn ang="0">
                <a:pos x="717" y="686"/>
              </a:cxn>
              <a:cxn ang="0">
                <a:pos x="0" y="499"/>
              </a:cxn>
              <a:cxn ang="0">
                <a:pos x="343" y="359"/>
              </a:cxn>
              <a:cxn ang="0">
                <a:pos x="437" y="0"/>
              </a:cxn>
              <a:cxn ang="0">
                <a:pos x="717" y="686"/>
              </a:cxn>
            </a:cxnLst>
            <a:rect l="0" t="0" r="r" b="b"/>
            <a:pathLst>
              <a:path w="717" h="686">
                <a:moveTo>
                  <a:pt x="717" y="686"/>
                </a:moveTo>
                <a:lnTo>
                  <a:pt x="0" y="499"/>
                </a:lnTo>
                <a:lnTo>
                  <a:pt x="343" y="359"/>
                </a:lnTo>
                <a:lnTo>
                  <a:pt x="437" y="0"/>
                </a:lnTo>
                <a:lnTo>
                  <a:pt x="717" y="686"/>
                </a:lnTo>
                <a:close/>
              </a:path>
            </a:pathLst>
          </a:custGeom>
          <a:noFill/>
          <a:ln w="254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nb-NO"/>
          </a:p>
        </p:txBody>
      </p:sp>
      <p:sp>
        <p:nvSpPr>
          <p:cNvPr id="113698" name="Rectangle 34"/>
          <p:cNvSpPr>
            <a:spLocks noChangeArrowheads="1"/>
          </p:cNvSpPr>
          <p:nvPr/>
        </p:nvSpPr>
        <p:spPr bwMode="auto">
          <a:xfrm>
            <a:off x="3595812" y="1581448"/>
            <a:ext cx="647700" cy="5842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nb-NO"/>
          </a:p>
        </p:txBody>
      </p:sp>
      <p:sp>
        <p:nvSpPr>
          <p:cNvPr id="113699" name="Rectangle 35"/>
          <p:cNvSpPr>
            <a:spLocks noChangeArrowheads="1"/>
          </p:cNvSpPr>
          <p:nvPr/>
        </p:nvSpPr>
        <p:spPr bwMode="auto">
          <a:xfrm>
            <a:off x="3595812" y="1581448"/>
            <a:ext cx="647700" cy="584200"/>
          </a:xfrm>
          <a:prstGeom prst="rect">
            <a:avLst/>
          </a:prstGeom>
          <a:noFill/>
          <a:ln w="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nb-NO"/>
          </a:p>
        </p:txBody>
      </p:sp>
      <p:grpSp>
        <p:nvGrpSpPr>
          <p:cNvPr id="58" name="Group 57"/>
          <p:cNvGrpSpPr/>
          <p:nvPr/>
        </p:nvGrpSpPr>
        <p:grpSpPr>
          <a:xfrm>
            <a:off x="2586162" y="1648123"/>
            <a:ext cx="1599252" cy="1311275"/>
            <a:chOff x="2586162" y="1648123"/>
            <a:chExt cx="1599252" cy="1311275"/>
          </a:xfrm>
        </p:grpSpPr>
        <p:sp>
          <p:nvSpPr>
            <p:cNvPr id="113695" name="Line 31"/>
            <p:cNvSpPr>
              <a:spLocks noChangeShapeType="1"/>
            </p:cNvSpPr>
            <p:nvPr/>
          </p:nvSpPr>
          <p:spPr bwMode="auto">
            <a:xfrm flipH="1">
              <a:off x="2698875" y="1873548"/>
              <a:ext cx="895350" cy="1587"/>
            </a:xfrm>
            <a:prstGeom prst="line">
              <a:avLst/>
            </a:prstGeom>
            <a:noFill/>
            <a:ln w="254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nb-NO"/>
            </a:p>
          </p:txBody>
        </p:sp>
        <p:sp>
          <p:nvSpPr>
            <p:cNvPr id="113696" name="Freeform 32"/>
            <p:cNvSpPr>
              <a:spLocks/>
            </p:cNvSpPr>
            <p:nvPr/>
          </p:nvSpPr>
          <p:spPr bwMode="auto">
            <a:xfrm>
              <a:off x="2586162" y="1798935"/>
              <a:ext cx="150813" cy="149225"/>
            </a:xfrm>
            <a:custGeom>
              <a:avLst/>
              <a:gdLst/>
              <a:ahLst/>
              <a:cxnLst>
                <a:cxn ang="0">
                  <a:pos x="0" y="331"/>
                </a:cxn>
                <a:cxn ang="0">
                  <a:pos x="662" y="0"/>
                </a:cxn>
                <a:cxn ang="0">
                  <a:pos x="497" y="331"/>
                </a:cxn>
                <a:cxn ang="0">
                  <a:pos x="662" y="663"/>
                </a:cxn>
                <a:cxn ang="0">
                  <a:pos x="0" y="331"/>
                </a:cxn>
              </a:cxnLst>
              <a:rect l="0" t="0" r="r" b="b"/>
              <a:pathLst>
                <a:path w="662" h="663">
                  <a:moveTo>
                    <a:pt x="0" y="331"/>
                  </a:moveTo>
                  <a:lnTo>
                    <a:pt x="662" y="0"/>
                  </a:lnTo>
                  <a:lnTo>
                    <a:pt x="497" y="331"/>
                  </a:lnTo>
                  <a:lnTo>
                    <a:pt x="662" y="663"/>
                  </a:lnTo>
                  <a:lnTo>
                    <a:pt x="0" y="33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113697" name="Freeform 33"/>
            <p:cNvSpPr>
              <a:spLocks/>
            </p:cNvSpPr>
            <p:nvPr/>
          </p:nvSpPr>
          <p:spPr bwMode="auto">
            <a:xfrm>
              <a:off x="2586162" y="1798935"/>
              <a:ext cx="150813" cy="149225"/>
            </a:xfrm>
            <a:custGeom>
              <a:avLst/>
              <a:gdLst/>
              <a:ahLst/>
              <a:cxnLst>
                <a:cxn ang="0">
                  <a:pos x="0" y="331"/>
                </a:cxn>
                <a:cxn ang="0">
                  <a:pos x="662" y="0"/>
                </a:cxn>
                <a:cxn ang="0">
                  <a:pos x="497" y="331"/>
                </a:cxn>
                <a:cxn ang="0">
                  <a:pos x="662" y="663"/>
                </a:cxn>
                <a:cxn ang="0">
                  <a:pos x="0" y="331"/>
                </a:cxn>
              </a:cxnLst>
              <a:rect l="0" t="0" r="r" b="b"/>
              <a:pathLst>
                <a:path w="662" h="663">
                  <a:moveTo>
                    <a:pt x="0" y="331"/>
                  </a:moveTo>
                  <a:lnTo>
                    <a:pt x="662" y="0"/>
                  </a:lnTo>
                  <a:lnTo>
                    <a:pt x="497" y="331"/>
                  </a:lnTo>
                  <a:lnTo>
                    <a:pt x="662" y="663"/>
                  </a:lnTo>
                  <a:lnTo>
                    <a:pt x="0" y="331"/>
                  </a:lnTo>
                  <a:close/>
                </a:path>
              </a:pathLst>
            </a:custGeom>
            <a:noFill/>
            <a:ln w="254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nb-NO"/>
            </a:p>
          </p:txBody>
        </p:sp>
        <p:sp>
          <p:nvSpPr>
            <p:cNvPr id="113700" name="Rectangle 36"/>
            <p:cNvSpPr>
              <a:spLocks noChangeArrowheads="1"/>
            </p:cNvSpPr>
            <p:nvPr/>
          </p:nvSpPr>
          <p:spPr bwMode="auto">
            <a:xfrm>
              <a:off x="3643599" y="1648123"/>
              <a:ext cx="541815" cy="50783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3300" b="0" i="0" u="none" strike="noStrike" cap="none" normalizeH="0" baseline="0" dirty="0">
                  <a:ln>
                    <a:noFill/>
                  </a:ln>
                  <a:solidFill>
                    <a:srgbClr val="FF0000"/>
                  </a:solidFill>
                  <a:effectLst/>
                  <a:latin typeface="sans"/>
                  <a:cs typeface="Arial" pitchFamily="34" charset="0"/>
                </a:rPr>
                <a:t>U3</a:t>
              </a:r>
              <a:endParaRPr kumimoji="0" lang="nb-NO" sz="1800" b="0" i="0" u="none" strike="noStrike" cap="none" normalizeH="0" baseline="0" dirty="0">
                <a:ln>
                  <a:noFill/>
                </a:ln>
                <a:solidFill>
                  <a:srgbClr val="FF0000"/>
                </a:solidFill>
                <a:effectLst/>
                <a:latin typeface="Arial" pitchFamily="34" charset="0"/>
                <a:cs typeface="Arial" pitchFamily="34" charset="0"/>
              </a:endParaRPr>
            </a:p>
          </p:txBody>
        </p:sp>
        <p:sp>
          <p:nvSpPr>
            <p:cNvPr id="113701" name="Line 37"/>
            <p:cNvSpPr>
              <a:spLocks noChangeShapeType="1"/>
            </p:cNvSpPr>
            <p:nvPr/>
          </p:nvSpPr>
          <p:spPr bwMode="auto">
            <a:xfrm>
              <a:off x="3919662" y="2165648"/>
              <a:ext cx="1588" cy="681037"/>
            </a:xfrm>
            <a:prstGeom prst="line">
              <a:avLst/>
            </a:prstGeom>
            <a:noFill/>
            <a:ln w="254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nb-NO"/>
            </a:p>
          </p:txBody>
        </p:sp>
        <p:sp>
          <p:nvSpPr>
            <p:cNvPr id="113702" name="Freeform 38"/>
            <p:cNvSpPr>
              <a:spLocks/>
            </p:cNvSpPr>
            <p:nvPr/>
          </p:nvSpPr>
          <p:spPr bwMode="auto">
            <a:xfrm>
              <a:off x="3843462" y="2810173"/>
              <a:ext cx="150813" cy="149225"/>
            </a:xfrm>
            <a:custGeom>
              <a:avLst/>
              <a:gdLst/>
              <a:ahLst/>
              <a:cxnLst>
                <a:cxn ang="0">
                  <a:pos x="332" y="662"/>
                </a:cxn>
                <a:cxn ang="0">
                  <a:pos x="0" y="0"/>
                </a:cxn>
                <a:cxn ang="0">
                  <a:pos x="332" y="166"/>
                </a:cxn>
                <a:cxn ang="0">
                  <a:pos x="663" y="0"/>
                </a:cxn>
                <a:cxn ang="0">
                  <a:pos x="332" y="662"/>
                </a:cxn>
              </a:cxnLst>
              <a:rect l="0" t="0" r="r" b="b"/>
              <a:pathLst>
                <a:path w="663" h="662">
                  <a:moveTo>
                    <a:pt x="332" y="662"/>
                  </a:moveTo>
                  <a:lnTo>
                    <a:pt x="0" y="0"/>
                  </a:lnTo>
                  <a:lnTo>
                    <a:pt x="332" y="166"/>
                  </a:lnTo>
                  <a:lnTo>
                    <a:pt x="663" y="0"/>
                  </a:lnTo>
                  <a:lnTo>
                    <a:pt x="332" y="66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113703" name="Freeform 39"/>
            <p:cNvSpPr>
              <a:spLocks/>
            </p:cNvSpPr>
            <p:nvPr/>
          </p:nvSpPr>
          <p:spPr bwMode="auto">
            <a:xfrm>
              <a:off x="3843462" y="2810173"/>
              <a:ext cx="150813" cy="149225"/>
            </a:xfrm>
            <a:custGeom>
              <a:avLst/>
              <a:gdLst/>
              <a:ahLst/>
              <a:cxnLst>
                <a:cxn ang="0">
                  <a:pos x="332" y="662"/>
                </a:cxn>
                <a:cxn ang="0">
                  <a:pos x="0" y="0"/>
                </a:cxn>
                <a:cxn ang="0">
                  <a:pos x="332" y="166"/>
                </a:cxn>
                <a:cxn ang="0">
                  <a:pos x="663" y="0"/>
                </a:cxn>
                <a:cxn ang="0">
                  <a:pos x="332" y="662"/>
                </a:cxn>
              </a:cxnLst>
              <a:rect l="0" t="0" r="r" b="b"/>
              <a:pathLst>
                <a:path w="663" h="662">
                  <a:moveTo>
                    <a:pt x="332" y="662"/>
                  </a:moveTo>
                  <a:lnTo>
                    <a:pt x="0" y="0"/>
                  </a:lnTo>
                  <a:lnTo>
                    <a:pt x="332" y="166"/>
                  </a:lnTo>
                  <a:lnTo>
                    <a:pt x="663" y="0"/>
                  </a:lnTo>
                  <a:lnTo>
                    <a:pt x="332" y="662"/>
                  </a:lnTo>
                  <a:close/>
                </a:path>
              </a:pathLst>
            </a:custGeom>
            <a:noFill/>
            <a:ln w="254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nb-NO"/>
            </a:p>
          </p:txBody>
        </p:sp>
      </p:grpSp>
      <p:sp>
        <p:nvSpPr>
          <p:cNvPr id="113705" name="Freeform 41"/>
          <p:cNvSpPr>
            <a:spLocks/>
          </p:cNvSpPr>
          <p:nvPr/>
        </p:nvSpPr>
        <p:spPr bwMode="auto">
          <a:xfrm>
            <a:off x="3451350" y="3568998"/>
            <a:ext cx="166688" cy="149225"/>
          </a:xfrm>
          <a:custGeom>
            <a:avLst/>
            <a:gdLst/>
            <a:ahLst/>
            <a:cxnLst>
              <a:cxn ang="0">
                <a:pos x="730" y="0"/>
              </a:cxn>
              <a:cxn ang="0">
                <a:pos x="389" y="658"/>
              </a:cxn>
              <a:cxn ang="0">
                <a:pos x="328" y="293"/>
              </a:cxn>
              <a:cxn ang="0">
                <a:pos x="0" y="123"/>
              </a:cxn>
              <a:cxn ang="0">
                <a:pos x="730" y="0"/>
              </a:cxn>
            </a:cxnLst>
            <a:rect l="0" t="0" r="r" b="b"/>
            <a:pathLst>
              <a:path w="730" h="658">
                <a:moveTo>
                  <a:pt x="730" y="0"/>
                </a:moveTo>
                <a:lnTo>
                  <a:pt x="389" y="658"/>
                </a:lnTo>
                <a:lnTo>
                  <a:pt x="328" y="293"/>
                </a:lnTo>
                <a:lnTo>
                  <a:pt x="0" y="123"/>
                </a:lnTo>
                <a:lnTo>
                  <a:pt x="730"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113707" name="Rectangle 43"/>
          <p:cNvSpPr>
            <a:spLocks noChangeArrowheads="1"/>
          </p:cNvSpPr>
          <p:nvPr/>
        </p:nvSpPr>
        <p:spPr bwMode="auto">
          <a:xfrm>
            <a:off x="1909887" y="4284960"/>
            <a:ext cx="649288" cy="5842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nb-NO"/>
          </a:p>
        </p:txBody>
      </p:sp>
      <p:sp>
        <p:nvSpPr>
          <p:cNvPr id="113708" name="Rectangle 44"/>
          <p:cNvSpPr>
            <a:spLocks noChangeArrowheads="1"/>
          </p:cNvSpPr>
          <p:nvPr/>
        </p:nvSpPr>
        <p:spPr bwMode="auto">
          <a:xfrm>
            <a:off x="1909887" y="4284960"/>
            <a:ext cx="649288" cy="584200"/>
          </a:xfrm>
          <a:prstGeom prst="rect">
            <a:avLst/>
          </a:prstGeom>
          <a:noFill/>
          <a:ln w="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nb-NO"/>
          </a:p>
        </p:txBody>
      </p:sp>
      <p:sp>
        <p:nvSpPr>
          <p:cNvPr id="113711" name="Freeform 47"/>
          <p:cNvSpPr>
            <a:spLocks/>
          </p:cNvSpPr>
          <p:nvPr/>
        </p:nvSpPr>
        <p:spPr bwMode="auto">
          <a:xfrm>
            <a:off x="836737" y="3584873"/>
            <a:ext cx="166688" cy="149225"/>
          </a:xfrm>
          <a:custGeom>
            <a:avLst/>
            <a:gdLst/>
            <a:ahLst/>
            <a:cxnLst>
              <a:cxn ang="0">
                <a:pos x="0" y="0"/>
              </a:cxn>
              <a:cxn ang="0">
                <a:pos x="732" y="114"/>
              </a:cxn>
              <a:cxn ang="0">
                <a:pos x="405" y="288"/>
              </a:cxn>
              <a:cxn ang="0">
                <a:pos x="349" y="655"/>
              </a:cxn>
              <a:cxn ang="0">
                <a:pos x="0" y="0"/>
              </a:cxn>
            </a:cxnLst>
            <a:rect l="0" t="0" r="r" b="b"/>
            <a:pathLst>
              <a:path w="732" h="655">
                <a:moveTo>
                  <a:pt x="0" y="0"/>
                </a:moveTo>
                <a:lnTo>
                  <a:pt x="732" y="114"/>
                </a:lnTo>
                <a:lnTo>
                  <a:pt x="405" y="288"/>
                </a:lnTo>
                <a:lnTo>
                  <a:pt x="349" y="655"/>
                </a:lnTo>
                <a:lnTo>
                  <a:pt x="0"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nb-NO"/>
          </a:p>
        </p:txBody>
      </p:sp>
      <p:grpSp>
        <p:nvGrpSpPr>
          <p:cNvPr id="8" name="Gruppe 7"/>
          <p:cNvGrpSpPr/>
          <p:nvPr/>
        </p:nvGrpSpPr>
        <p:grpSpPr>
          <a:xfrm>
            <a:off x="836737" y="3568998"/>
            <a:ext cx="2781301" cy="1099644"/>
            <a:chOff x="836737" y="3568998"/>
            <a:chExt cx="2781301" cy="1099644"/>
          </a:xfrm>
        </p:grpSpPr>
        <p:sp>
          <p:nvSpPr>
            <p:cNvPr id="113704" name="Line 40"/>
            <p:cNvSpPr>
              <a:spLocks noChangeShapeType="1"/>
            </p:cNvSpPr>
            <p:nvPr/>
          </p:nvSpPr>
          <p:spPr bwMode="auto">
            <a:xfrm flipV="1">
              <a:off x="2559175" y="3635673"/>
              <a:ext cx="966788" cy="704850"/>
            </a:xfrm>
            <a:prstGeom prst="line">
              <a:avLst/>
            </a:prstGeom>
            <a:noFill/>
            <a:ln w="254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nb-NO"/>
            </a:p>
          </p:txBody>
        </p:sp>
        <p:sp>
          <p:nvSpPr>
            <p:cNvPr id="113706" name="Freeform 42"/>
            <p:cNvSpPr>
              <a:spLocks/>
            </p:cNvSpPr>
            <p:nvPr/>
          </p:nvSpPr>
          <p:spPr bwMode="auto">
            <a:xfrm>
              <a:off x="3451350" y="3568998"/>
              <a:ext cx="166688" cy="149225"/>
            </a:xfrm>
            <a:custGeom>
              <a:avLst/>
              <a:gdLst/>
              <a:ahLst/>
              <a:cxnLst>
                <a:cxn ang="0">
                  <a:pos x="730" y="0"/>
                </a:cxn>
                <a:cxn ang="0">
                  <a:pos x="389" y="658"/>
                </a:cxn>
                <a:cxn ang="0">
                  <a:pos x="328" y="293"/>
                </a:cxn>
                <a:cxn ang="0">
                  <a:pos x="0" y="123"/>
                </a:cxn>
                <a:cxn ang="0">
                  <a:pos x="730" y="0"/>
                </a:cxn>
              </a:cxnLst>
              <a:rect l="0" t="0" r="r" b="b"/>
              <a:pathLst>
                <a:path w="730" h="658">
                  <a:moveTo>
                    <a:pt x="730" y="0"/>
                  </a:moveTo>
                  <a:lnTo>
                    <a:pt x="389" y="658"/>
                  </a:lnTo>
                  <a:lnTo>
                    <a:pt x="328" y="293"/>
                  </a:lnTo>
                  <a:lnTo>
                    <a:pt x="0" y="123"/>
                  </a:lnTo>
                  <a:lnTo>
                    <a:pt x="730" y="0"/>
                  </a:lnTo>
                  <a:close/>
                </a:path>
              </a:pathLst>
            </a:custGeom>
            <a:noFill/>
            <a:ln w="254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nb-NO"/>
            </a:p>
          </p:txBody>
        </p:sp>
        <p:sp>
          <p:nvSpPr>
            <p:cNvPr id="113709" name="Rectangle 45"/>
            <p:cNvSpPr>
              <a:spLocks noChangeArrowheads="1"/>
            </p:cNvSpPr>
            <p:nvPr/>
          </p:nvSpPr>
          <p:spPr bwMode="auto">
            <a:xfrm>
              <a:off x="1998059" y="4160811"/>
              <a:ext cx="541815" cy="50783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b-NO" sz="3300" b="0" i="0" u="none" strike="noStrike" cap="none" normalizeH="0" baseline="0" dirty="0">
                  <a:ln>
                    <a:noFill/>
                  </a:ln>
                  <a:solidFill>
                    <a:srgbClr val="FF0000"/>
                  </a:solidFill>
                  <a:effectLst/>
                  <a:latin typeface="sans"/>
                  <a:cs typeface="Arial" pitchFamily="34" charset="0"/>
                </a:rPr>
                <a:t>U1</a:t>
              </a:r>
              <a:endParaRPr kumimoji="0" lang="nb-NO" sz="1800" b="0" i="0" u="none" strike="noStrike" cap="none" normalizeH="0" baseline="0" dirty="0">
                <a:ln>
                  <a:noFill/>
                </a:ln>
                <a:solidFill>
                  <a:srgbClr val="FF0000"/>
                </a:solidFill>
                <a:effectLst/>
                <a:latin typeface="Arial" pitchFamily="34" charset="0"/>
                <a:cs typeface="Arial" pitchFamily="34" charset="0"/>
              </a:endParaRPr>
            </a:p>
          </p:txBody>
        </p:sp>
        <p:sp>
          <p:nvSpPr>
            <p:cNvPr id="113710" name="Line 46"/>
            <p:cNvSpPr>
              <a:spLocks noChangeShapeType="1"/>
            </p:cNvSpPr>
            <p:nvPr/>
          </p:nvSpPr>
          <p:spPr bwMode="auto">
            <a:xfrm flipH="1" flipV="1">
              <a:off x="928812" y="3649960"/>
              <a:ext cx="1035050" cy="735012"/>
            </a:xfrm>
            <a:prstGeom prst="line">
              <a:avLst/>
            </a:prstGeom>
            <a:noFill/>
            <a:ln w="254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nb-NO"/>
            </a:p>
          </p:txBody>
        </p:sp>
        <p:sp>
          <p:nvSpPr>
            <p:cNvPr id="113712" name="Freeform 48"/>
            <p:cNvSpPr>
              <a:spLocks/>
            </p:cNvSpPr>
            <p:nvPr/>
          </p:nvSpPr>
          <p:spPr bwMode="auto">
            <a:xfrm>
              <a:off x="836737" y="3584873"/>
              <a:ext cx="166688" cy="149225"/>
            </a:xfrm>
            <a:custGeom>
              <a:avLst/>
              <a:gdLst/>
              <a:ahLst/>
              <a:cxnLst>
                <a:cxn ang="0">
                  <a:pos x="0" y="0"/>
                </a:cxn>
                <a:cxn ang="0">
                  <a:pos x="732" y="114"/>
                </a:cxn>
                <a:cxn ang="0">
                  <a:pos x="405" y="288"/>
                </a:cxn>
                <a:cxn ang="0">
                  <a:pos x="349" y="655"/>
                </a:cxn>
                <a:cxn ang="0">
                  <a:pos x="0" y="0"/>
                </a:cxn>
              </a:cxnLst>
              <a:rect l="0" t="0" r="r" b="b"/>
              <a:pathLst>
                <a:path w="732" h="655">
                  <a:moveTo>
                    <a:pt x="0" y="0"/>
                  </a:moveTo>
                  <a:lnTo>
                    <a:pt x="732" y="114"/>
                  </a:lnTo>
                  <a:lnTo>
                    <a:pt x="405" y="288"/>
                  </a:lnTo>
                  <a:lnTo>
                    <a:pt x="349" y="655"/>
                  </a:lnTo>
                  <a:lnTo>
                    <a:pt x="0" y="0"/>
                  </a:lnTo>
                  <a:close/>
                </a:path>
              </a:pathLst>
            </a:custGeom>
            <a:noFill/>
            <a:ln w="2540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nb-NO"/>
            </a:p>
          </p:txBody>
        </p:sp>
      </p:grpSp>
    </p:spTree>
    <p:extLst>
      <p:ext uri="{BB962C8B-B14F-4D97-AF65-F5344CB8AC3E}">
        <p14:creationId xmlns:p14="http://schemas.microsoft.com/office/powerpoint/2010/main" val="32217344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Bilde 27" descr="Diabetes and fractures.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0825" y="1801107"/>
            <a:ext cx="3889375" cy="340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3558" name="Rectangle 2"/>
          <p:cNvSpPr>
            <a:spLocks noGrp="1" noChangeArrowheads="1"/>
          </p:cNvSpPr>
          <p:nvPr>
            <p:ph type="title"/>
          </p:nvPr>
        </p:nvSpPr>
        <p:spPr/>
        <p:txBody>
          <a:bodyPr>
            <a:normAutofit/>
          </a:bodyPr>
          <a:lstStyle/>
          <a:p>
            <a:r>
              <a:rPr lang="en-US" sz="2400" dirty="0"/>
              <a:t>Exercise</a:t>
            </a:r>
            <a:br>
              <a:rPr lang="en-US" sz="2400" dirty="0"/>
            </a:br>
            <a:r>
              <a:rPr lang="en-US" sz="2400" dirty="0"/>
              <a:t>Diabetes and Fractures </a:t>
            </a:r>
            <a:r>
              <a:rPr lang="en-US" sz="1600" dirty="0"/>
              <a:t>(From </a:t>
            </a:r>
            <a:r>
              <a:rPr lang="en-US" sz="1600" dirty="0" err="1"/>
              <a:t>Stigum</a:t>
            </a:r>
            <a:r>
              <a:rPr lang="en-US" sz="1600" dirty="0"/>
              <a:t>)</a:t>
            </a:r>
          </a:p>
        </p:txBody>
      </p:sp>
      <p:sp>
        <p:nvSpPr>
          <p:cNvPr id="23557" name="Rectangle 8"/>
          <p:cNvSpPr>
            <a:spLocks noGrp="1" noChangeArrowheads="1"/>
          </p:cNvSpPr>
          <p:nvPr>
            <p:ph type="sldNum" sz="quarter" idx="12"/>
          </p:nvPr>
        </p:nvSpPr>
        <p:spPr>
          <a:ln/>
          <a:extLst>
            <a:ext uri="{91240B29-F687-4f45-9708-019B960494DF}">
              <a14:hiddenLine xmlns:a14="http://schemas.microsoft.com/office/drawing/2010/main" xmlns="" w="9525">
                <a:solidFill>
                  <a:srgbClr val="000000"/>
                </a:solidFill>
                <a:miter lim="800000"/>
                <a:headEnd/>
                <a:tailEnd/>
              </a14:hiddenLine>
            </a:ext>
          </a:extLst>
        </p:spPr>
        <p:txBody>
          <a:bodyPr/>
          <a:lstStyle>
            <a:lvl1pPr algn="ctr" eaLnBrk="0" hangingPunct="0">
              <a:defRPr sz="2400">
                <a:solidFill>
                  <a:srgbClr val="154987"/>
                </a:solidFill>
                <a:latin typeface="Arial" pitchFamily="34" charset="0"/>
              </a:defRPr>
            </a:lvl1pPr>
            <a:lvl2pPr marL="742950" indent="-285750" algn="ctr" eaLnBrk="0" hangingPunct="0">
              <a:defRPr sz="2400">
                <a:solidFill>
                  <a:srgbClr val="154987"/>
                </a:solidFill>
                <a:latin typeface="Arial" pitchFamily="34" charset="0"/>
              </a:defRPr>
            </a:lvl2pPr>
            <a:lvl3pPr marL="1143000" indent="-228600" algn="ctr" eaLnBrk="0" hangingPunct="0">
              <a:defRPr sz="2400">
                <a:solidFill>
                  <a:srgbClr val="154987"/>
                </a:solidFill>
                <a:latin typeface="Arial" pitchFamily="34" charset="0"/>
              </a:defRPr>
            </a:lvl3pPr>
            <a:lvl4pPr marL="1600200" indent="-228600" algn="ctr" eaLnBrk="0" hangingPunct="0">
              <a:defRPr sz="2400">
                <a:solidFill>
                  <a:srgbClr val="154987"/>
                </a:solidFill>
                <a:latin typeface="Arial" pitchFamily="34" charset="0"/>
              </a:defRPr>
            </a:lvl4pPr>
            <a:lvl5pPr marL="2057400" indent="-228600" algn="ctr" eaLnBrk="0" hangingPunct="0">
              <a:defRPr sz="2400">
                <a:solidFill>
                  <a:srgbClr val="154987"/>
                </a:solidFill>
                <a:latin typeface="Arial" pitchFamily="34" charset="0"/>
              </a:defRPr>
            </a:lvl5pPr>
            <a:lvl6pPr marL="2514600" indent="-228600" algn="ctr" eaLnBrk="0" fontAlgn="base" hangingPunct="0">
              <a:spcBef>
                <a:spcPct val="0"/>
              </a:spcBef>
              <a:spcAft>
                <a:spcPct val="0"/>
              </a:spcAft>
              <a:defRPr sz="2400">
                <a:solidFill>
                  <a:srgbClr val="154987"/>
                </a:solidFill>
                <a:latin typeface="Arial" pitchFamily="34" charset="0"/>
              </a:defRPr>
            </a:lvl6pPr>
            <a:lvl7pPr marL="2971800" indent="-228600" algn="ctr" eaLnBrk="0" fontAlgn="base" hangingPunct="0">
              <a:spcBef>
                <a:spcPct val="0"/>
              </a:spcBef>
              <a:spcAft>
                <a:spcPct val="0"/>
              </a:spcAft>
              <a:defRPr sz="2400">
                <a:solidFill>
                  <a:srgbClr val="154987"/>
                </a:solidFill>
                <a:latin typeface="Arial" pitchFamily="34" charset="0"/>
              </a:defRPr>
            </a:lvl7pPr>
            <a:lvl8pPr marL="3429000" indent="-228600" algn="ctr" eaLnBrk="0" fontAlgn="base" hangingPunct="0">
              <a:spcBef>
                <a:spcPct val="0"/>
              </a:spcBef>
              <a:spcAft>
                <a:spcPct val="0"/>
              </a:spcAft>
              <a:defRPr sz="2400">
                <a:solidFill>
                  <a:srgbClr val="154987"/>
                </a:solidFill>
                <a:latin typeface="Arial" pitchFamily="34" charset="0"/>
              </a:defRPr>
            </a:lvl8pPr>
            <a:lvl9pPr marL="3886200" indent="-228600" algn="ctr" eaLnBrk="0" fontAlgn="base" hangingPunct="0">
              <a:spcBef>
                <a:spcPct val="0"/>
              </a:spcBef>
              <a:spcAft>
                <a:spcPct val="0"/>
              </a:spcAft>
              <a:defRPr sz="2400">
                <a:solidFill>
                  <a:srgbClr val="154987"/>
                </a:solidFill>
                <a:latin typeface="Arial" pitchFamily="34" charset="0"/>
              </a:defRPr>
            </a:lvl9pPr>
          </a:lstStyle>
          <a:p>
            <a:pPr algn="r"/>
            <a:fld id="{3BC1FFEC-DE97-41E2-891C-68740C2464F2}" type="slidenum">
              <a:rPr lang="nb-NO" sz="1400" smtClean="0">
                <a:solidFill>
                  <a:schemeClr val="tx1"/>
                </a:solidFill>
                <a:latin typeface="Times New Roman" pitchFamily="18" charset="0"/>
              </a:rPr>
              <a:pPr algn="r"/>
              <a:t>32</a:t>
            </a:fld>
            <a:endParaRPr lang="nb-NO" sz="1400">
              <a:solidFill>
                <a:schemeClr val="tx1"/>
              </a:solidFill>
              <a:latin typeface="Times New Roman" pitchFamily="18" charset="0"/>
            </a:endParaRPr>
          </a:p>
        </p:txBody>
      </p:sp>
      <p:sp>
        <p:nvSpPr>
          <p:cNvPr id="23623" name="Text Box 129"/>
          <p:cNvSpPr txBox="1">
            <a:spLocks noChangeArrowheads="1"/>
          </p:cNvSpPr>
          <p:nvPr/>
        </p:nvSpPr>
        <p:spPr bwMode="auto">
          <a:xfrm>
            <a:off x="4853649" y="1801107"/>
            <a:ext cx="4215449" cy="23083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type="none" w="lg" len="lg"/>
              </a14:hiddenLine>
            </a:ext>
          </a:extLst>
        </p:spPr>
        <p:txBody>
          <a:bodyPr wrap="none">
            <a:spAutoFit/>
          </a:bodyPr>
          <a:lstStyle>
            <a:lvl1pPr algn="ctr" eaLnBrk="0" hangingPunct="0">
              <a:defRPr sz="2400">
                <a:solidFill>
                  <a:srgbClr val="154987"/>
                </a:solidFill>
                <a:latin typeface="Arial" pitchFamily="34" charset="0"/>
              </a:defRPr>
            </a:lvl1pPr>
            <a:lvl2pPr marL="742950" indent="-285750" algn="ctr" eaLnBrk="0" hangingPunct="0">
              <a:defRPr sz="2400">
                <a:solidFill>
                  <a:srgbClr val="154987"/>
                </a:solidFill>
                <a:latin typeface="Arial" pitchFamily="34" charset="0"/>
              </a:defRPr>
            </a:lvl2pPr>
            <a:lvl3pPr marL="1143000" indent="-228600" algn="ctr" eaLnBrk="0" hangingPunct="0">
              <a:defRPr sz="2400">
                <a:solidFill>
                  <a:srgbClr val="154987"/>
                </a:solidFill>
                <a:latin typeface="Arial" pitchFamily="34" charset="0"/>
              </a:defRPr>
            </a:lvl3pPr>
            <a:lvl4pPr marL="1600200" indent="-228600" algn="ctr" eaLnBrk="0" hangingPunct="0">
              <a:defRPr sz="2400">
                <a:solidFill>
                  <a:srgbClr val="154987"/>
                </a:solidFill>
                <a:latin typeface="Arial" pitchFamily="34" charset="0"/>
              </a:defRPr>
            </a:lvl4pPr>
            <a:lvl5pPr marL="2057400" indent="-228600" algn="ctr" eaLnBrk="0" hangingPunct="0">
              <a:defRPr sz="2400">
                <a:solidFill>
                  <a:srgbClr val="154987"/>
                </a:solidFill>
                <a:latin typeface="Arial" pitchFamily="34" charset="0"/>
              </a:defRPr>
            </a:lvl5pPr>
            <a:lvl6pPr marL="2514600" indent="-228600" algn="ctr" eaLnBrk="0" fontAlgn="base" hangingPunct="0">
              <a:spcBef>
                <a:spcPct val="0"/>
              </a:spcBef>
              <a:spcAft>
                <a:spcPct val="0"/>
              </a:spcAft>
              <a:defRPr sz="2400">
                <a:solidFill>
                  <a:srgbClr val="154987"/>
                </a:solidFill>
                <a:latin typeface="Arial" pitchFamily="34" charset="0"/>
              </a:defRPr>
            </a:lvl6pPr>
            <a:lvl7pPr marL="2971800" indent="-228600" algn="ctr" eaLnBrk="0" fontAlgn="base" hangingPunct="0">
              <a:spcBef>
                <a:spcPct val="0"/>
              </a:spcBef>
              <a:spcAft>
                <a:spcPct val="0"/>
              </a:spcAft>
              <a:defRPr sz="2400">
                <a:solidFill>
                  <a:srgbClr val="154987"/>
                </a:solidFill>
                <a:latin typeface="Arial" pitchFamily="34" charset="0"/>
              </a:defRPr>
            </a:lvl7pPr>
            <a:lvl8pPr marL="3429000" indent="-228600" algn="ctr" eaLnBrk="0" fontAlgn="base" hangingPunct="0">
              <a:spcBef>
                <a:spcPct val="0"/>
              </a:spcBef>
              <a:spcAft>
                <a:spcPct val="0"/>
              </a:spcAft>
              <a:defRPr sz="2400">
                <a:solidFill>
                  <a:srgbClr val="154987"/>
                </a:solidFill>
                <a:latin typeface="Arial" pitchFamily="34" charset="0"/>
              </a:defRPr>
            </a:lvl8pPr>
            <a:lvl9pPr marL="3886200" indent="-228600" algn="ctr" eaLnBrk="0" fontAlgn="base" hangingPunct="0">
              <a:spcBef>
                <a:spcPct val="0"/>
              </a:spcBef>
              <a:spcAft>
                <a:spcPct val="0"/>
              </a:spcAft>
              <a:defRPr sz="2400">
                <a:solidFill>
                  <a:srgbClr val="154987"/>
                </a:solidFill>
                <a:latin typeface="Arial" pitchFamily="34" charset="0"/>
              </a:defRPr>
            </a:lvl9pPr>
          </a:lstStyle>
          <a:p>
            <a:pPr marL="457200" indent="-457200" algn="l">
              <a:buFont typeface="+mj-lt"/>
              <a:buAutoNum type="arabicPeriod"/>
            </a:pPr>
            <a:r>
              <a:rPr lang="en-US" dirty="0"/>
              <a:t>Draw the paths</a:t>
            </a:r>
          </a:p>
          <a:p>
            <a:pPr marL="457200" indent="-457200" algn="l">
              <a:buFont typeface="+mj-lt"/>
              <a:buAutoNum type="arabicPeriod"/>
            </a:pPr>
            <a:r>
              <a:rPr lang="en-US" dirty="0"/>
              <a:t>Is B a collider?</a:t>
            </a:r>
          </a:p>
          <a:p>
            <a:pPr marL="457200" indent="-457200" algn="l">
              <a:buFont typeface="+mj-lt"/>
              <a:buAutoNum type="arabicPeriod"/>
            </a:pPr>
            <a:r>
              <a:rPr lang="en-US" dirty="0"/>
              <a:t>Estimate total effect of E </a:t>
            </a:r>
          </a:p>
          <a:p>
            <a:pPr algn="l"/>
            <a:r>
              <a:rPr lang="en-US" dirty="0"/>
              <a:t>	on fractures. Adjusting?</a:t>
            </a:r>
          </a:p>
          <a:p>
            <a:pPr marL="457200" indent="-457200" algn="l">
              <a:buAutoNum type="arabicPeriod" startAt="4"/>
            </a:pPr>
            <a:r>
              <a:rPr lang="en-US" dirty="0"/>
              <a:t>What happens if P has an </a:t>
            </a:r>
          </a:p>
          <a:p>
            <a:pPr algn="l"/>
            <a:r>
              <a:rPr lang="en-US" dirty="0"/>
              <a:t>	effect on V?</a:t>
            </a:r>
          </a:p>
        </p:txBody>
      </p:sp>
      <p:sp>
        <p:nvSpPr>
          <p:cNvPr id="2" name="TextBox 1"/>
          <p:cNvSpPr txBox="1"/>
          <p:nvPr/>
        </p:nvSpPr>
        <p:spPr>
          <a:xfrm>
            <a:off x="4961299" y="4608214"/>
            <a:ext cx="3322622" cy="369332"/>
          </a:xfrm>
          <a:prstGeom prst="rect">
            <a:avLst/>
          </a:prstGeom>
          <a:noFill/>
        </p:spPr>
        <p:txBody>
          <a:bodyPr wrap="square" rtlCol="0">
            <a:spAutoFit/>
          </a:bodyPr>
          <a:lstStyle/>
          <a:p>
            <a:r>
              <a:rPr lang="nb-NO" dirty="0">
                <a:solidFill>
                  <a:srgbClr val="FF0000"/>
                </a:solidFill>
              </a:rPr>
              <a:t>5 </a:t>
            </a:r>
            <a:r>
              <a:rPr lang="nb-NO" dirty="0" err="1">
                <a:solidFill>
                  <a:srgbClr val="FF0000"/>
                </a:solidFill>
              </a:rPr>
              <a:t>minutes</a:t>
            </a:r>
            <a:endParaRPr lang="nb-NO" dirty="0">
              <a:solidFill>
                <a:srgbClr val="FF0000"/>
              </a:solidFill>
            </a:endParaRPr>
          </a:p>
        </p:txBody>
      </p:sp>
    </p:spTree>
    <p:extLst>
      <p:ext uri="{BB962C8B-B14F-4D97-AF65-F5344CB8AC3E}">
        <p14:creationId xmlns:p14="http://schemas.microsoft.com/office/powerpoint/2010/main" val="5729726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Bilde 27" descr="Diabetes and fractures.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0300" y="1564394"/>
            <a:ext cx="3069615" cy="25137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3558" name="Rectangle 2"/>
          <p:cNvSpPr>
            <a:spLocks noGrp="1" noChangeArrowheads="1"/>
          </p:cNvSpPr>
          <p:nvPr>
            <p:ph type="title"/>
          </p:nvPr>
        </p:nvSpPr>
        <p:spPr/>
        <p:txBody>
          <a:bodyPr>
            <a:normAutofit/>
          </a:bodyPr>
          <a:lstStyle/>
          <a:p>
            <a:r>
              <a:rPr lang="en-US" sz="2400" dirty="0"/>
              <a:t>Exercise (confounders, colliders &amp; mediators)</a:t>
            </a:r>
            <a:br>
              <a:rPr lang="en-US" sz="2400" dirty="0"/>
            </a:br>
            <a:r>
              <a:rPr lang="en-US" sz="2400" dirty="0"/>
              <a:t>Diabetes and Fractures</a:t>
            </a:r>
          </a:p>
        </p:txBody>
      </p:sp>
      <p:sp>
        <p:nvSpPr>
          <p:cNvPr id="23557" name="Rectangle 8"/>
          <p:cNvSpPr>
            <a:spLocks noGrp="1" noChangeArrowheads="1"/>
          </p:cNvSpPr>
          <p:nvPr>
            <p:ph type="sldNum" sz="quarter" idx="12"/>
          </p:nvPr>
        </p:nvSpPr>
        <p:spPr>
          <a:ln/>
          <a:extLst>
            <a:ext uri="{91240B29-F687-4f45-9708-019B960494DF}">
              <a14:hiddenLine xmlns:a14="http://schemas.microsoft.com/office/drawing/2010/main" xmlns="" w="9525">
                <a:solidFill>
                  <a:srgbClr val="000000"/>
                </a:solidFill>
                <a:miter lim="800000"/>
                <a:headEnd/>
                <a:tailEnd/>
              </a14:hiddenLine>
            </a:ext>
          </a:extLst>
        </p:spPr>
        <p:txBody>
          <a:bodyPr/>
          <a:lstStyle>
            <a:lvl1pPr algn="ctr" eaLnBrk="0" hangingPunct="0">
              <a:defRPr sz="2400">
                <a:solidFill>
                  <a:srgbClr val="154987"/>
                </a:solidFill>
                <a:latin typeface="Arial" pitchFamily="34" charset="0"/>
              </a:defRPr>
            </a:lvl1pPr>
            <a:lvl2pPr marL="742950" indent="-285750" algn="ctr" eaLnBrk="0" hangingPunct="0">
              <a:defRPr sz="2400">
                <a:solidFill>
                  <a:srgbClr val="154987"/>
                </a:solidFill>
                <a:latin typeface="Arial" pitchFamily="34" charset="0"/>
              </a:defRPr>
            </a:lvl2pPr>
            <a:lvl3pPr marL="1143000" indent="-228600" algn="ctr" eaLnBrk="0" hangingPunct="0">
              <a:defRPr sz="2400">
                <a:solidFill>
                  <a:srgbClr val="154987"/>
                </a:solidFill>
                <a:latin typeface="Arial" pitchFamily="34" charset="0"/>
              </a:defRPr>
            </a:lvl3pPr>
            <a:lvl4pPr marL="1600200" indent="-228600" algn="ctr" eaLnBrk="0" hangingPunct="0">
              <a:defRPr sz="2400">
                <a:solidFill>
                  <a:srgbClr val="154987"/>
                </a:solidFill>
                <a:latin typeface="Arial" pitchFamily="34" charset="0"/>
              </a:defRPr>
            </a:lvl4pPr>
            <a:lvl5pPr marL="2057400" indent="-228600" algn="ctr" eaLnBrk="0" hangingPunct="0">
              <a:defRPr sz="2400">
                <a:solidFill>
                  <a:srgbClr val="154987"/>
                </a:solidFill>
                <a:latin typeface="Arial" pitchFamily="34" charset="0"/>
              </a:defRPr>
            </a:lvl5pPr>
            <a:lvl6pPr marL="2514600" indent="-228600" algn="ctr" eaLnBrk="0" fontAlgn="base" hangingPunct="0">
              <a:spcBef>
                <a:spcPct val="0"/>
              </a:spcBef>
              <a:spcAft>
                <a:spcPct val="0"/>
              </a:spcAft>
              <a:defRPr sz="2400">
                <a:solidFill>
                  <a:srgbClr val="154987"/>
                </a:solidFill>
                <a:latin typeface="Arial" pitchFamily="34" charset="0"/>
              </a:defRPr>
            </a:lvl6pPr>
            <a:lvl7pPr marL="2971800" indent="-228600" algn="ctr" eaLnBrk="0" fontAlgn="base" hangingPunct="0">
              <a:spcBef>
                <a:spcPct val="0"/>
              </a:spcBef>
              <a:spcAft>
                <a:spcPct val="0"/>
              </a:spcAft>
              <a:defRPr sz="2400">
                <a:solidFill>
                  <a:srgbClr val="154987"/>
                </a:solidFill>
                <a:latin typeface="Arial" pitchFamily="34" charset="0"/>
              </a:defRPr>
            </a:lvl7pPr>
            <a:lvl8pPr marL="3429000" indent="-228600" algn="ctr" eaLnBrk="0" fontAlgn="base" hangingPunct="0">
              <a:spcBef>
                <a:spcPct val="0"/>
              </a:spcBef>
              <a:spcAft>
                <a:spcPct val="0"/>
              </a:spcAft>
              <a:defRPr sz="2400">
                <a:solidFill>
                  <a:srgbClr val="154987"/>
                </a:solidFill>
                <a:latin typeface="Arial" pitchFamily="34" charset="0"/>
              </a:defRPr>
            </a:lvl8pPr>
            <a:lvl9pPr marL="3886200" indent="-228600" algn="ctr" eaLnBrk="0" fontAlgn="base" hangingPunct="0">
              <a:spcBef>
                <a:spcPct val="0"/>
              </a:spcBef>
              <a:spcAft>
                <a:spcPct val="0"/>
              </a:spcAft>
              <a:defRPr sz="2400">
                <a:solidFill>
                  <a:srgbClr val="154987"/>
                </a:solidFill>
                <a:latin typeface="Arial" pitchFamily="34" charset="0"/>
              </a:defRPr>
            </a:lvl9pPr>
          </a:lstStyle>
          <a:p>
            <a:pPr algn="r"/>
            <a:fld id="{3BC1FFEC-DE97-41E2-891C-68740C2464F2}" type="slidenum">
              <a:rPr lang="nb-NO" sz="1400" smtClean="0">
                <a:solidFill>
                  <a:schemeClr val="tx1"/>
                </a:solidFill>
                <a:latin typeface="Times New Roman" pitchFamily="18" charset="0"/>
              </a:rPr>
              <a:pPr algn="r"/>
              <a:t>33</a:t>
            </a:fld>
            <a:endParaRPr lang="nb-NO" sz="1400">
              <a:solidFill>
                <a:schemeClr val="tx1"/>
              </a:solidFill>
              <a:latin typeface="Times New Roman" pitchFamily="18" charset="0"/>
            </a:endParaRPr>
          </a:p>
        </p:txBody>
      </p:sp>
      <p:graphicFrame>
        <p:nvGraphicFramePr>
          <p:cNvPr id="58377" name="Group 9"/>
          <p:cNvGraphicFramePr>
            <a:graphicFrameLocks noGrp="1"/>
          </p:cNvGraphicFramePr>
          <p:nvPr/>
        </p:nvGraphicFramePr>
        <p:xfrm>
          <a:off x="250825" y="4227513"/>
          <a:ext cx="4968875" cy="2081213"/>
        </p:xfrm>
        <a:graphic>
          <a:graphicData uri="http://schemas.openxmlformats.org/drawingml/2006/table">
            <a:tbl>
              <a:tblPr/>
              <a:tblGrid>
                <a:gridCol w="547688">
                  <a:extLst>
                    <a:ext uri="{9D8B030D-6E8A-4147-A177-3AD203B41FA5}">
                      <a16:colId xmlns:a16="http://schemas.microsoft.com/office/drawing/2014/main" val="20000"/>
                    </a:ext>
                  </a:extLst>
                </a:gridCol>
                <a:gridCol w="1930400">
                  <a:extLst>
                    <a:ext uri="{9D8B030D-6E8A-4147-A177-3AD203B41FA5}">
                      <a16:colId xmlns:a16="http://schemas.microsoft.com/office/drawing/2014/main" val="20001"/>
                    </a:ext>
                  </a:extLst>
                </a:gridCol>
                <a:gridCol w="1403350">
                  <a:extLst>
                    <a:ext uri="{9D8B030D-6E8A-4147-A177-3AD203B41FA5}">
                      <a16:colId xmlns:a16="http://schemas.microsoft.com/office/drawing/2014/main" val="20002"/>
                    </a:ext>
                  </a:extLst>
                </a:gridCol>
                <a:gridCol w="1087437">
                  <a:extLst>
                    <a:ext uri="{9D8B030D-6E8A-4147-A177-3AD203B41FA5}">
                      <a16:colId xmlns:a16="http://schemas.microsoft.com/office/drawing/2014/main" val="20003"/>
                    </a:ext>
                  </a:extLst>
                </a:gridCol>
              </a:tblGrid>
              <a:tr h="295275">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1" i="0" u="none" strike="noStrike" cap="none" normalizeH="0" baseline="0" dirty="0" err="1">
                          <a:ln>
                            <a:noFill/>
                          </a:ln>
                          <a:solidFill>
                            <a:schemeClr val="tx1"/>
                          </a:solidFill>
                          <a:effectLst/>
                          <a:latin typeface="Arial" charset="0"/>
                        </a:rPr>
                        <a:t>Unconditional</a:t>
                      </a:r>
                      <a:endParaRPr kumimoji="0" lang="nb-NO" sz="1800" b="1" i="0" u="none" strike="noStrike" cap="none" normalizeH="0" baseline="0" dirty="0">
                        <a:ln>
                          <a:noFill/>
                        </a:ln>
                        <a:solidFill>
                          <a:schemeClr val="tx1"/>
                        </a:solidFill>
                        <a:effectLst/>
                        <a:latin typeface="Arial" charset="0"/>
                      </a:endParaRPr>
                    </a:p>
                  </a:txBody>
                  <a:tcPr marL="9525" marR="9525" marT="9525"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nb-NO"/>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nb-NO" sz="1800" b="0" i="0" u="none" strike="noStrike" cap="none" normalizeH="0" baseline="0">
                        <a:ln>
                          <a:noFill/>
                        </a:ln>
                        <a:solidFill>
                          <a:schemeClr val="accent2"/>
                        </a:solidFill>
                        <a:effectLst/>
                        <a:latin typeface="Arial" charset="0"/>
                      </a:endParaRPr>
                    </a:p>
                  </a:txBody>
                  <a:tcPr marL="9525" marR="9525" marT="9525"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nb-NO" sz="1800" b="0" i="0" u="none" strike="noStrike" cap="none" normalizeH="0" baseline="0">
                        <a:ln>
                          <a:noFill/>
                        </a:ln>
                        <a:solidFill>
                          <a:srgbClr val="009900"/>
                        </a:solidFill>
                        <a:effectLst/>
                        <a:latin typeface="Arial" charset="0"/>
                      </a:endParaRPr>
                    </a:p>
                  </a:txBody>
                  <a:tcPr marL="9525" marR="9525" marT="9525"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952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a:ln>
                            <a:noFill/>
                          </a:ln>
                          <a:solidFill>
                            <a:schemeClr val="tx1"/>
                          </a:solidFill>
                          <a:effectLst/>
                          <a:latin typeface="Arial" charset="0"/>
                        </a:rPr>
                        <a:t> </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a:ln>
                            <a:noFill/>
                          </a:ln>
                          <a:solidFill>
                            <a:schemeClr val="tx1"/>
                          </a:solidFill>
                          <a:effectLst/>
                          <a:latin typeface="Arial" charset="0"/>
                        </a:rPr>
                        <a:t>Path</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a:ln>
                            <a:noFill/>
                          </a:ln>
                          <a:solidFill>
                            <a:schemeClr val="accent2"/>
                          </a:solidFill>
                          <a:effectLst/>
                          <a:latin typeface="Arial" charset="0"/>
                        </a:rPr>
                        <a:t>Type</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a:ln>
                            <a:noFill/>
                          </a:ln>
                          <a:solidFill>
                            <a:srgbClr val="009900"/>
                          </a:solidFill>
                          <a:effectLst/>
                          <a:latin typeface="Arial" charset="0"/>
                        </a:rPr>
                        <a:t>Status</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956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a:ln>
                            <a:noFill/>
                          </a:ln>
                          <a:solidFill>
                            <a:schemeClr val="tx1"/>
                          </a:solidFill>
                          <a:effectLst/>
                          <a:latin typeface="Arial" charset="0"/>
                        </a:rPr>
                        <a:t>1</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chemeClr val="tx1"/>
                          </a:solidFill>
                          <a:effectLst/>
                          <a:latin typeface="Arial" charset="0"/>
                        </a:rPr>
                        <a:t>E→D</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a:ln>
                            <a:noFill/>
                          </a:ln>
                          <a:solidFill>
                            <a:schemeClr val="accent2"/>
                          </a:solidFill>
                          <a:effectLst/>
                          <a:latin typeface="Arial" charset="0"/>
                        </a:rPr>
                        <a:t>Causal</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a:ln>
                            <a:noFill/>
                          </a:ln>
                          <a:solidFill>
                            <a:srgbClr val="009900"/>
                          </a:solidFill>
                          <a:effectLst/>
                          <a:latin typeface="Arial" charset="0"/>
                        </a:rPr>
                        <a:t>Open</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2"/>
                  </a:ext>
                </a:extLst>
              </a:tr>
              <a:tr h="2952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a:ln>
                            <a:noFill/>
                          </a:ln>
                          <a:solidFill>
                            <a:schemeClr val="tx1"/>
                          </a:solidFill>
                          <a:effectLst/>
                          <a:latin typeface="Arial" charset="0"/>
                        </a:rPr>
                        <a:t>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a:ln>
                            <a:noFill/>
                          </a:ln>
                          <a:solidFill>
                            <a:schemeClr val="tx1"/>
                          </a:solidFill>
                          <a:effectLst/>
                          <a:latin typeface="Arial" charset="0"/>
                        </a:rPr>
                        <a:t>E→F→D</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a:ln>
                            <a:noFill/>
                          </a:ln>
                          <a:solidFill>
                            <a:schemeClr val="accent2"/>
                          </a:solidFill>
                          <a:effectLst/>
                          <a:latin typeface="Arial" charset="0"/>
                        </a:rPr>
                        <a:t>Causal</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a:ln>
                            <a:noFill/>
                          </a:ln>
                          <a:solidFill>
                            <a:srgbClr val="009900"/>
                          </a:solidFill>
                          <a:effectLst/>
                          <a:latin typeface="Arial" charset="0"/>
                        </a:rPr>
                        <a:t>Open</a:t>
                      </a:r>
                    </a:p>
                  </a:txBody>
                  <a:tcPr marL="9525" marR="9525" marT="9525" marB="0" anchor="b"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2952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a:ln>
                            <a:noFill/>
                          </a:ln>
                          <a:solidFill>
                            <a:schemeClr val="tx1"/>
                          </a:solidFill>
                          <a:effectLst/>
                          <a:latin typeface="Arial" charset="0"/>
                        </a:rPr>
                        <a:t>3</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a:ln>
                            <a:noFill/>
                          </a:ln>
                          <a:solidFill>
                            <a:schemeClr val="tx1"/>
                          </a:solidFill>
                          <a:effectLst/>
                          <a:latin typeface="Arial" charset="0"/>
                        </a:rPr>
                        <a:t>E→B→D</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a:ln>
                            <a:noFill/>
                          </a:ln>
                          <a:solidFill>
                            <a:schemeClr val="accent2"/>
                          </a:solidFill>
                          <a:effectLst/>
                          <a:latin typeface="Arial" charset="0"/>
                        </a:rPr>
                        <a:t>Causal</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a:ln>
                            <a:noFill/>
                          </a:ln>
                          <a:solidFill>
                            <a:srgbClr val="009900"/>
                          </a:solidFill>
                          <a:effectLst/>
                          <a:latin typeface="Arial" charset="0"/>
                        </a:rPr>
                        <a:t>Open</a:t>
                      </a:r>
                    </a:p>
                  </a:txBody>
                  <a:tcPr marL="9525" marR="9525" marT="9525" marB="0" anchor="b"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r h="2952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a:ln>
                            <a:noFill/>
                          </a:ln>
                          <a:solidFill>
                            <a:schemeClr val="tx1"/>
                          </a:solidFill>
                          <a:effectLst/>
                          <a:latin typeface="Arial" charset="0"/>
                        </a:rPr>
                        <a:t>4</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a:ln>
                            <a:noFill/>
                          </a:ln>
                          <a:solidFill>
                            <a:schemeClr val="tx1"/>
                          </a:solidFill>
                          <a:effectLst/>
                          <a:latin typeface="Arial" charset="0"/>
                        </a:rPr>
                        <a:t>E←V→B→D</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a:ln>
                            <a:noFill/>
                          </a:ln>
                          <a:solidFill>
                            <a:schemeClr val="accent2"/>
                          </a:solidFill>
                          <a:effectLst/>
                          <a:latin typeface="Arial" charset="0"/>
                        </a:rPr>
                        <a:t>Non-causal</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a:ln>
                            <a:noFill/>
                          </a:ln>
                          <a:solidFill>
                            <a:srgbClr val="009900"/>
                          </a:solidFill>
                          <a:effectLst/>
                          <a:latin typeface="Arial" charset="0"/>
                        </a:rPr>
                        <a:t>Open</a:t>
                      </a:r>
                    </a:p>
                  </a:txBody>
                  <a:tcPr marL="9525" marR="9525" marT="9525" marB="0" anchor="b"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5"/>
                  </a:ext>
                </a:extLst>
              </a:tr>
              <a:tr h="2952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a:ln>
                            <a:noFill/>
                          </a:ln>
                          <a:solidFill>
                            <a:schemeClr val="tx1"/>
                          </a:solidFill>
                          <a:effectLst/>
                          <a:latin typeface="Arial" charset="0"/>
                        </a:rPr>
                        <a:t>5</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a:ln>
                            <a:noFill/>
                          </a:ln>
                          <a:solidFill>
                            <a:schemeClr val="tx1"/>
                          </a:solidFill>
                          <a:effectLst/>
                          <a:latin typeface="Arial" charset="0"/>
                        </a:rPr>
                        <a:t>E←P→B→D</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a:ln>
                            <a:noFill/>
                          </a:ln>
                          <a:solidFill>
                            <a:schemeClr val="accent2"/>
                          </a:solidFill>
                          <a:effectLst/>
                          <a:latin typeface="Arial" charset="0"/>
                        </a:rPr>
                        <a:t>Non-causal</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a:ln>
                            <a:noFill/>
                          </a:ln>
                          <a:solidFill>
                            <a:srgbClr val="009900"/>
                          </a:solidFill>
                          <a:effectLst/>
                          <a:latin typeface="Arial" charset="0"/>
                        </a:rPr>
                        <a:t>Open</a:t>
                      </a:r>
                    </a:p>
                  </a:txBody>
                  <a:tcPr marL="9525" marR="9525" marT="9525" marB="0" anchor="b"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6"/>
                  </a:ext>
                </a:extLst>
              </a:tr>
            </a:tbl>
          </a:graphicData>
        </a:graphic>
      </p:graphicFrame>
      <p:sp>
        <p:nvSpPr>
          <p:cNvPr id="92285" name="AutoShape 125"/>
          <p:cNvSpPr>
            <a:spLocks/>
          </p:cNvSpPr>
          <p:nvPr/>
        </p:nvSpPr>
        <p:spPr bwMode="auto">
          <a:xfrm>
            <a:off x="4859338" y="5235575"/>
            <a:ext cx="360362" cy="431800"/>
          </a:xfrm>
          <a:prstGeom prst="rightBrace">
            <a:avLst>
              <a:gd name="adj1" fmla="val 9985"/>
              <a:gd name="adj2" fmla="val 50000"/>
            </a:avLst>
          </a:prstGeom>
          <a:noFill/>
          <a:ln w="12700">
            <a:solidFill>
              <a:schemeClr val="tx1"/>
            </a:solidFill>
            <a:round/>
            <a:headEnd/>
            <a:tailEnd type="none" w="lg" len="lg"/>
          </a:ln>
          <a:extLst>
            <a:ext uri="{909E8E84-426E-40dd-AFC4-6F175D3DCCD1}">
              <a14:hiddenFill xmlns:a14="http://schemas.microsoft.com/office/drawing/2010/main" xmlns="">
                <a:solidFill>
                  <a:srgbClr val="FFFFFF"/>
                </a:solidFill>
              </a14:hiddenFill>
            </a:ext>
          </a:extLst>
        </p:spPr>
        <p:txBody>
          <a:bodyPr wrap="none" anchor="ctr"/>
          <a:lstStyle/>
          <a:p>
            <a:pPr algn="ctr" eaLnBrk="0" hangingPunct="0"/>
            <a:endParaRPr lang="nb-NO"/>
          </a:p>
        </p:txBody>
      </p:sp>
      <p:sp>
        <p:nvSpPr>
          <p:cNvPr id="92286" name="Text Box 126"/>
          <p:cNvSpPr txBox="1">
            <a:spLocks noChangeArrowheads="1"/>
          </p:cNvSpPr>
          <p:nvPr/>
        </p:nvSpPr>
        <p:spPr bwMode="auto">
          <a:xfrm>
            <a:off x="5291138" y="5257800"/>
            <a:ext cx="1298575"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type="none" w="lg" len="lg"/>
              </a14:hiddenLine>
            </a:ext>
          </a:extLst>
        </p:spPr>
        <p:txBody>
          <a:bodyPr wrap="none">
            <a:spAutoFit/>
          </a:bodyPr>
          <a:lstStyle>
            <a:lvl1pPr algn="ctr" eaLnBrk="0" hangingPunct="0">
              <a:defRPr sz="2400">
                <a:solidFill>
                  <a:srgbClr val="154987"/>
                </a:solidFill>
                <a:latin typeface="Arial" pitchFamily="34" charset="0"/>
              </a:defRPr>
            </a:lvl1pPr>
            <a:lvl2pPr marL="742950" indent="-285750" algn="ctr" eaLnBrk="0" hangingPunct="0">
              <a:defRPr sz="2400">
                <a:solidFill>
                  <a:srgbClr val="154987"/>
                </a:solidFill>
                <a:latin typeface="Arial" pitchFamily="34" charset="0"/>
              </a:defRPr>
            </a:lvl2pPr>
            <a:lvl3pPr marL="1143000" indent="-228600" algn="ctr" eaLnBrk="0" hangingPunct="0">
              <a:defRPr sz="2400">
                <a:solidFill>
                  <a:srgbClr val="154987"/>
                </a:solidFill>
                <a:latin typeface="Arial" pitchFamily="34" charset="0"/>
              </a:defRPr>
            </a:lvl3pPr>
            <a:lvl4pPr marL="1600200" indent="-228600" algn="ctr" eaLnBrk="0" hangingPunct="0">
              <a:defRPr sz="2400">
                <a:solidFill>
                  <a:srgbClr val="154987"/>
                </a:solidFill>
                <a:latin typeface="Arial" pitchFamily="34" charset="0"/>
              </a:defRPr>
            </a:lvl4pPr>
            <a:lvl5pPr marL="2057400" indent="-228600" algn="ctr" eaLnBrk="0" hangingPunct="0">
              <a:defRPr sz="2400">
                <a:solidFill>
                  <a:srgbClr val="154987"/>
                </a:solidFill>
                <a:latin typeface="Arial" pitchFamily="34" charset="0"/>
              </a:defRPr>
            </a:lvl5pPr>
            <a:lvl6pPr marL="2514600" indent="-228600" algn="ctr" eaLnBrk="0" fontAlgn="base" hangingPunct="0">
              <a:spcBef>
                <a:spcPct val="0"/>
              </a:spcBef>
              <a:spcAft>
                <a:spcPct val="0"/>
              </a:spcAft>
              <a:defRPr sz="2400">
                <a:solidFill>
                  <a:srgbClr val="154987"/>
                </a:solidFill>
                <a:latin typeface="Arial" pitchFamily="34" charset="0"/>
              </a:defRPr>
            </a:lvl6pPr>
            <a:lvl7pPr marL="2971800" indent="-228600" algn="ctr" eaLnBrk="0" fontAlgn="base" hangingPunct="0">
              <a:spcBef>
                <a:spcPct val="0"/>
              </a:spcBef>
              <a:spcAft>
                <a:spcPct val="0"/>
              </a:spcAft>
              <a:defRPr sz="2400">
                <a:solidFill>
                  <a:srgbClr val="154987"/>
                </a:solidFill>
                <a:latin typeface="Arial" pitchFamily="34" charset="0"/>
              </a:defRPr>
            </a:lvl7pPr>
            <a:lvl8pPr marL="3429000" indent="-228600" algn="ctr" eaLnBrk="0" fontAlgn="base" hangingPunct="0">
              <a:spcBef>
                <a:spcPct val="0"/>
              </a:spcBef>
              <a:spcAft>
                <a:spcPct val="0"/>
              </a:spcAft>
              <a:defRPr sz="2400">
                <a:solidFill>
                  <a:srgbClr val="154987"/>
                </a:solidFill>
                <a:latin typeface="Arial" pitchFamily="34" charset="0"/>
              </a:defRPr>
            </a:lvl8pPr>
            <a:lvl9pPr marL="3886200" indent="-228600" algn="ctr" eaLnBrk="0" fontAlgn="base" hangingPunct="0">
              <a:spcBef>
                <a:spcPct val="0"/>
              </a:spcBef>
              <a:spcAft>
                <a:spcPct val="0"/>
              </a:spcAft>
              <a:defRPr sz="2400">
                <a:solidFill>
                  <a:srgbClr val="154987"/>
                </a:solidFill>
                <a:latin typeface="Arial" pitchFamily="34" charset="0"/>
              </a:defRPr>
            </a:lvl9pPr>
          </a:lstStyle>
          <a:p>
            <a:r>
              <a:rPr lang="en-US" sz="2000"/>
              <a:t>Mediators</a:t>
            </a:r>
          </a:p>
        </p:txBody>
      </p:sp>
      <p:sp>
        <p:nvSpPr>
          <p:cNvPr id="92287" name="AutoShape 127"/>
          <p:cNvSpPr>
            <a:spLocks/>
          </p:cNvSpPr>
          <p:nvPr/>
        </p:nvSpPr>
        <p:spPr bwMode="auto">
          <a:xfrm>
            <a:off x="4859338" y="5811838"/>
            <a:ext cx="360362" cy="431800"/>
          </a:xfrm>
          <a:prstGeom prst="rightBrace">
            <a:avLst>
              <a:gd name="adj1" fmla="val 9985"/>
              <a:gd name="adj2" fmla="val 50000"/>
            </a:avLst>
          </a:prstGeom>
          <a:noFill/>
          <a:ln w="12700">
            <a:solidFill>
              <a:schemeClr val="tx1"/>
            </a:solidFill>
            <a:round/>
            <a:headEnd/>
            <a:tailEnd type="none" w="lg" len="lg"/>
          </a:ln>
          <a:extLst>
            <a:ext uri="{909E8E84-426E-40dd-AFC4-6F175D3DCCD1}">
              <a14:hiddenFill xmlns:a14="http://schemas.microsoft.com/office/drawing/2010/main" xmlns="">
                <a:solidFill>
                  <a:srgbClr val="FFFFFF"/>
                </a:solidFill>
              </a14:hiddenFill>
            </a:ext>
          </a:extLst>
        </p:spPr>
        <p:txBody>
          <a:bodyPr wrap="none" anchor="ctr"/>
          <a:lstStyle/>
          <a:p>
            <a:pPr algn="ctr" eaLnBrk="0" hangingPunct="0"/>
            <a:endParaRPr lang="nb-NO"/>
          </a:p>
        </p:txBody>
      </p:sp>
      <p:sp>
        <p:nvSpPr>
          <p:cNvPr id="92288" name="Text Box 128"/>
          <p:cNvSpPr txBox="1">
            <a:spLocks noChangeArrowheads="1"/>
          </p:cNvSpPr>
          <p:nvPr/>
        </p:nvSpPr>
        <p:spPr bwMode="auto">
          <a:xfrm>
            <a:off x="5275263" y="5834063"/>
            <a:ext cx="16383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type="none" w="lg" len="lg"/>
              </a14:hiddenLine>
            </a:ext>
          </a:extLst>
        </p:spPr>
        <p:txBody>
          <a:bodyPr wrap="none">
            <a:spAutoFit/>
          </a:bodyPr>
          <a:lstStyle>
            <a:lvl1pPr algn="ctr" eaLnBrk="0" hangingPunct="0">
              <a:defRPr sz="2400">
                <a:solidFill>
                  <a:srgbClr val="154987"/>
                </a:solidFill>
                <a:latin typeface="Arial" pitchFamily="34" charset="0"/>
              </a:defRPr>
            </a:lvl1pPr>
            <a:lvl2pPr marL="742950" indent="-285750" algn="ctr" eaLnBrk="0" hangingPunct="0">
              <a:defRPr sz="2400">
                <a:solidFill>
                  <a:srgbClr val="154987"/>
                </a:solidFill>
                <a:latin typeface="Arial" pitchFamily="34" charset="0"/>
              </a:defRPr>
            </a:lvl2pPr>
            <a:lvl3pPr marL="1143000" indent="-228600" algn="ctr" eaLnBrk="0" hangingPunct="0">
              <a:defRPr sz="2400">
                <a:solidFill>
                  <a:srgbClr val="154987"/>
                </a:solidFill>
                <a:latin typeface="Arial" pitchFamily="34" charset="0"/>
              </a:defRPr>
            </a:lvl3pPr>
            <a:lvl4pPr marL="1600200" indent="-228600" algn="ctr" eaLnBrk="0" hangingPunct="0">
              <a:defRPr sz="2400">
                <a:solidFill>
                  <a:srgbClr val="154987"/>
                </a:solidFill>
                <a:latin typeface="Arial" pitchFamily="34" charset="0"/>
              </a:defRPr>
            </a:lvl4pPr>
            <a:lvl5pPr marL="2057400" indent="-228600" algn="ctr" eaLnBrk="0" hangingPunct="0">
              <a:defRPr sz="2400">
                <a:solidFill>
                  <a:srgbClr val="154987"/>
                </a:solidFill>
                <a:latin typeface="Arial" pitchFamily="34" charset="0"/>
              </a:defRPr>
            </a:lvl5pPr>
            <a:lvl6pPr marL="2514600" indent="-228600" algn="ctr" eaLnBrk="0" fontAlgn="base" hangingPunct="0">
              <a:spcBef>
                <a:spcPct val="0"/>
              </a:spcBef>
              <a:spcAft>
                <a:spcPct val="0"/>
              </a:spcAft>
              <a:defRPr sz="2400">
                <a:solidFill>
                  <a:srgbClr val="154987"/>
                </a:solidFill>
                <a:latin typeface="Arial" pitchFamily="34" charset="0"/>
              </a:defRPr>
            </a:lvl6pPr>
            <a:lvl7pPr marL="2971800" indent="-228600" algn="ctr" eaLnBrk="0" fontAlgn="base" hangingPunct="0">
              <a:spcBef>
                <a:spcPct val="0"/>
              </a:spcBef>
              <a:spcAft>
                <a:spcPct val="0"/>
              </a:spcAft>
              <a:defRPr sz="2400">
                <a:solidFill>
                  <a:srgbClr val="154987"/>
                </a:solidFill>
                <a:latin typeface="Arial" pitchFamily="34" charset="0"/>
              </a:defRPr>
            </a:lvl7pPr>
            <a:lvl8pPr marL="3429000" indent="-228600" algn="ctr" eaLnBrk="0" fontAlgn="base" hangingPunct="0">
              <a:spcBef>
                <a:spcPct val="0"/>
              </a:spcBef>
              <a:spcAft>
                <a:spcPct val="0"/>
              </a:spcAft>
              <a:defRPr sz="2400">
                <a:solidFill>
                  <a:srgbClr val="154987"/>
                </a:solidFill>
                <a:latin typeface="Arial" pitchFamily="34" charset="0"/>
              </a:defRPr>
            </a:lvl8pPr>
            <a:lvl9pPr marL="3886200" indent="-228600" algn="ctr" eaLnBrk="0" fontAlgn="base" hangingPunct="0">
              <a:spcBef>
                <a:spcPct val="0"/>
              </a:spcBef>
              <a:spcAft>
                <a:spcPct val="0"/>
              </a:spcAft>
              <a:defRPr sz="2400">
                <a:solidFill>
                  <a:srgbClr val="154987"/>
                </a:solidFill>
                <a:latin typeface="Arial" pitchFamily="34" charset="0"/>
              </a:defRPr>
            </a:lvl9pPr>
          </a:lstStyle>
          <a:p>
            <a:r>
              <a:rPr lang="en-US" sz="2000"/>
              <a:t>Confounders</a:t>
            </a:r>
          </a:p>
        </p:txBody>
      </p:sp>
      <p:sp>
        <p:nvSpPr>
          <p:cNvPr id="23623" name="Text Box 129"/>
          <p:cNvSpPr txBox="1">
            <a:spLocks noChangeArrowheads="1"/>
          </p:cNvSpPr>
          <p:nvPr/>
        </p:nvSpPr>
        <p:spPr bwMode="auto">
          <a:xfrm>
            <a:off x="4600222" y="1876150"/>
            <a:ext cx="4275668" cy="19389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type="none" w="lg" len="lg"/>
              </a14:hiddenLine>
            </a:ext>
          </a:extLst>
        </p:spPr>
        <p:txBody>
          <a:bodyPr wrap="square">
            <a:spAutoFit/>
          </a:bodyPr>
          <a:lstStyle>
            <a:lvl1pPr algn="ctr" eaLnBrk="0" hangingPunct="0">
              <a:defRPr sz="2400">
                <a:solidFill>
                  <a:srgbClr val="154987"/>
                </a:solidFill>
                <a:latin typeface="Arial" pitchFamily="34" charset="0"/>
              </a:defRPr>
            </a:lvl1pPr>
            <a:lvl2pPr marL="742950" indent="-285750" algn="ctr" eaLnBrk="0" hangingPunct="0">
              <a:defRPr sz="2400">
                <a:solidFill>
                  <a:srgbClr val="154987"/>
                </a:solidFill>
                <a:latin typeface="Arial" pitchFamily="34" charset="0"/>
              </a:defRPr>
            </a:lvl2pPr>
            <a:lvl3pPr marL="1143000" indent="-228600" algn="ctr" eaLnBrk="0" hangingPunct="0">
              <a:defRPr sz="2400">
                <a:solidFill>
                  <a:srgbClr val="154987"/>
                </a:solidFill>
                <a:latin typeface="Arial" pitchFamily="34" charset="0"/>
              </a:defRPr>
            </a:lvl3pPr>
            <a:lvl4pPr marL="1600200" indent="-228600" algn="ctr" eaLnBrk="0" hangingPunct="0">
              <a:defRPr sz="2400">
                <a:solidFill>
                  <a:srgbClr val="154987"/>
                </a:solidFill>
                <a:latin typeface="Arial" pitchFamily="34" charset="0"/>
              </a:defRPr>
            </a:lvl4pPr>
            <a:lvl5pPr marL="2057400" indent="-228600" algn="ctr" eaLnBrk="0" hangingPunct="0">
              <a:defRPr sz="2400">
                <a:solidFill>
                  <a:srgbClr val="154987"/>
                </a:solidFill>
                <a:latin typeface="Arial" pitchFamily="34" charset="0"/>
              </a:defRPr>
            </a:lvl5pPr>
            <a:lvl6pPr marL="2514600" indent="-228600" algn="ctr" eaLnBrk="0" fontAlgn="base" hangingPunct="0">
              <a:spcBef>
                <a:spcPct val="0"/>
              </a:spcBef>
              <a:spcAft>
                <a:spcPct val="0"/>
              </a:spcAft>
              <a:defRPr sz="2400">
                <a:solidFill>
                  <a:srgbClr val="154987"/>
                </a:solidFill>
                <a:latin typeface="Arial" pitchFamily="34" charset="0"/>
              </a:defRPr>
            </a:lvl6pPr>
            <a:lvl7pPr marL="2971800" indent="-228600" algn="ctr" eaLnBrk="0" fontAlgn="base" hangingPunct="0">
              <a:spcBef>
                <a:spcPct val="0"/>
              </a:spcBef>
              <a:spcAft>
                <a:spcPct val="0"/>
              </a:spcAft>
              <a:defRPr sz="2400">
                <a:solidFill>
                  <a:srgbClr val="154987"/>
                </a:solidFill>
                <a:latin typeface="Arial" pitchFamily="34" charset="0"/>
              </a:defRPr>
            </a:lvl7pPr>
            <a:lvl8pPr marL="3429000" indent="-228600" algn="ctr" eaLnBrk="0" fontAlgn="base" hangingPunct="0">
              <a:spcBef>
                <a:spcPct val="0"/>
              </a:spcBef>
              <a:spcAft>
                <a:spcPct val="0"/>
              </a:spcAft>
              <a:defRPr sz="2400">
                <a:solidFill>
                  <a:srgbClr val="154987"/>
                </a:solidFill>
                <a:latin typeface="Arial" pitchFamily="34" charset="0"/>
              </a:defRPr>
            </a:lvl8pPr>
            <a:lvl9pPr marL="3886200" indent="-228600" algn="ctr" eaLnBrk="0" fontAlgn="base" hangingPunct="0">
              <a:spcBef>
                <a:spcPct val="0"/>
              </a:spcBef>
              <a:spcAft>
                <a:spcPct val="0"/>
              </a:spcAft>
              <a:defRPr sz="2400">
                <a:solidFill>
                  <a:srgbClr val="154987"/>
                </a:solidFill>
                <a:latin typeface="Arial" pitchFamily="34" charset="0"/>
              </a:defRPr>
            </a:lvl9pPr>
          </a:lstStyle>
          <a:p>
            <a:pPr marL="457200" indent="-457200" algn="l">
              <a:buFont typeface="+mj-lt"/>
              <a:buAutoNum type="arabicPeriod"/>
            </a:pPr>
            <a:r>
              <a:rPr lang="en-US" dirty="0"/>
              <a:t>See table</a:t>
            </a:r>
          </a:p>
          <a:p>
            <a:pPr marL="457200" indent="-457200" algn="l">
              <a:buFont typeface="+mj-lt"/>
              <a:buAutoNum type="arabicPeriod"/>
            </a:pPr>
            <a:r>
              <a:rPr lang="en-US" dirty="0"/>
              <a:t>No – there is no single path where B is a collider</a:t>
            </a:r>
          </a:p>
          <a:p>
            <a:pPr marL="457200" indent="-457200" algn="l">
              <a:buFont typeface="+mj-lt"/>
              <a:buAutoNum type="arabicPeriod"/>
            </a:pPr>
            <a:r>
              <a:rPr lang="en-US" dirty="0"/>
              <a:t>Adjust for V and P</a:t>
            </a:r>
          </a:p>
          <a:p>
            <a:pPr marL="457200" indent="-457200" algn="l">
              <a:buFont typeface="+mj-lt"/>
              <a:buAutoNum type="arabicPeriod"/>
            </a:pPr>
            <a:r>
              <a:rPr lang="en-US" dirty="0"/>
              <a:t>Already adjusted for V</a:t>
            </a:r>
          </a:p>
        </p:txBody>
      </p:sp>
      <p:cxnSp>
        <p:nvCxnSpPr>
          <p:cNvPr id="12" name="Rett pil 11"/>
          <p:cNvCxnSpPr/>
          <p:nvPr/>
        </p:nvCxnSpPr>
        <p:spPr>
          <a:xfrm flipV="1">
            <a:off x="939951" y="3062796"/>
            <a:ext cx="0" cy="427280"/>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268250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8"/>
          <p:cNvSpPr>
            <a:spLocks noGrp="1" noChangeArrowheads="1"/>
          </p:cNvSpPr>
          <p:nvPr>
            <p:ph type="sldNum" sz="quarter" idx="12"/>
          </p:nvPr>
        </p:nvSpPr>
        <p:spPr>
          <a:ln/>
          <a:extLst>
            <a:ext uri="{91240B29-F687-4f45-9708-019B960494DF}">
              <a14:hiddenLine xmlns:a14="http://schemas.microsoft.com/office/drawing/2010/main" xmlns="" w="9525">
                <a:solidFill>
                  <a:srgbClr val="000000"/>
                </a:solidFill>
                <a:miter lim="800000"/>
                <a:headEnd/>
                <a:tailEnd/>
              </a14:hiddenLine>
            </a:ext>
          </a:extLst>
        </p:spPr>
        <p:txBody>
          <a:bodyPr/>
          <a:lstStyle>
            <a:lvl1pPr algn="ctr" eaLnBrk="0" hangingPunct="0">
              <a:defRPr sz="2400">
                <a:solidFill>
                  <a:srgbClr val="154987"/>
                </a:solidFill>
                <a:latin typeface="Arial" pitchFamily="34" charset="0"/>
              </a:defRPr>
            </a:lvl1pPr>
            <a:lvl2pPr marL="742950" indent="-285750" algn="ctr" eaLnBrk="0" hangingPunct="0">
              <a:defRPr sz="2400">
                <a:solidFill>
                  <a:srgbClr val="154987"/>
                </a:solidFill>
                <a:latin typeface="Arial" pitchFamily="34" charset="0"/>
              </a:defRPr>
            </a:lvl2pPr>
            <a:lvl3pPr marL="1143000" indent="-228600" algn="ctr" eaLnBrk="0" hangingPunct="0">
              <a:defRPr sz="2400">
                <a:solidFill>
                  <a:srgbClr val="154987"/>
                </a:solidFill>
                <a:latin typeface="Arial" pitchFamily="34" charset="0"/>
              </a:defRPr>
            </a:lvl3pPr>
            <a:lvl4pPr marL="1600200" indent="-228600" algn="ctr" eaLnBrk="0" hangingPunct="0">
              <a:defRPr sz="2400">
                <a:solidFill>
                  <a:srgbClr val="154987"/>
                </a:solidFill>
                <a:latin typeface="Arial" pitchFamily="34" charset="0"/>
              </a:defRPr>
            </a:lvl4pPr>
            <a:lvl5pPr marL="2057400" indent="-228600" algn="ctr" eaLnBrk="0" hangingPunct="0">
              <a:defRPr sz="2400">
                <a:solidFill>
                  <a:srgbClr val="154987"/>
                </a:solidFill>
                <a:latin typeface="Arial" pitchFamily="34" charset="0"/>
              </a:defRPr>
            </a:lvl5pPr>
            <a:lvl6pPr marL="2514600" indent="-228600" algn="ctr" eaLnBrk="0" fontAlgn="base" hangingPunct="0">
              <a:spcBef>
                <a:spcPct val="0"/>
              </a:spcBef>
              <a:spcAft>
                <a:spcPct val="0"/>
              </a:spcAft>
              <a:defRPr sz="2400">
                <a:solidFill>
                  <a:srgbClr val="154987"/>
                </a:solidFill>
                <a:latin typeface="Arial" pitchFamily="34" charset="0"/>
              </a:defRPr>
            </a:lvl6pPr>
            <a:lvl7pPr marL="2971800" indent="-228600" algn="ctr" eaLnBrk="0" fontAlgn="base" hangingPunct="0">
              <a:spcBef>
                <a:spcPct val="0"/>
              </a:spcBef>
              <a:spcAft>
                <a:spcPct val="0"/>
              </a:spcAft>
              <a:defRPr sz="2400">
                <a:solidFill>
                  <a:srgbClr val="154987"/>
                </a:solidFill>
                <a:latin typeface="Arial" pitchFamily="34" charset="0"/>
              </a:defRPr>
            </a:lvl7pPr>
            <a:lvl8pPr marL="3429000" indent="-228600" algn="ctr" eaLnBrk="0" fontAlgn="base" hangingPunct="0">
              <a:spcBef>
                <a:spcPct val="0"/>
              </a:spcBef>
              <a:spcAft>
                <a:spcPct val="0"/>
              </a:spcAft>
              <a:defRPr sz="2400">
                <a:solidFill>
                  <a:srgbClr val="154987"/>
                </a:solidFill>
                <a:latin typeface="Arial" pitchFamily="34" charset="0"/>
              </a:defRPr>
            </a:lvl8pPr>
            <a:lvl9pPr marL="3886200" indent="-228600" algn="ctr" eaLnBrk="0" fontAlgn="base" hangingPunct="0">
              <a:spcBef>
                <a:spcPct val="0"/>
              </a:spcBef>
              <a:spcAft>
                <a:spcPct val="0"/>
              </a:spcAft>
              <a:defRPr sz="2400">
                <a:solidFill>
                  <a:srgbClr val="154987"/>
                </a:solidFill>
                <a:latin typeface="Arial" pitchFamily="34" charset="0"/>
              </a:defRPr>
            </a:lvl9pPr>
          </a:lstStyle>
          <a:p>
            <a:pPr algn="r"/>
            <a:fld id="{25E8199C-DEBB-4706-808A-FFBF0D0C4249}" type="slidenum">
              <a:rPr lang="nb-NO" sz="1400" smtClean="0">
                <a:solidFill>
                  <a:schemeClr val="tx1"/>
                </a:solidFill>
                <a:latin typeface="Times New Roman" pitchFamily="18" charset="0"/>
              </a:rPr>
              <a:pPr algn="r"/>
              <a:t>34</a:t>
            </a:fld>
            <a:endParaRPr lang="nb-NO" sz="1400">
              <a:solidFill>
                <a:schemeClr val="tx1"/>
              </a:solidFill>
              <a:latin typeface="Times New Roman" pitchFamily="18" charset="0"/>
            </a:endParaRPr>
          </a:p>
        </p:txBody>
      </p:sp>
      <p:sp>
        <p:nvSpPr>
          <p:cNvPr id="31749" name="Title 1"/>
          <p:cNvSpPr>
            <a:spLocks noGrp="1"/>
          </p:cNvSpPr>
          <p:nvPr>
            <p:ph type="title" idx="4294967295"/>
          </p:nvPr>
        </p:nvSpPr>
        <p:spPr/>
        <p:txBody>
          <a:bodyPr/>
          <a:lstStyle/>
          <a:p>
            <a:r>
              <a:rPr lang="nb-NO" dirty="0" err="1"/>
              <a:t>Exercise</a:t>
            </a:r>
            <a:br>
              <a:rPr lang="nb-NO" dirty="0"/>
            </a:br>
            <a:r>
              <a:rPr lang="nb-NO" dirty="0" err="1"/>
              <a:t>Survivior</a:t>
            </a:r>
            <a:r>
              <a:rPr lang="nb-NO" dirty="0"/>
              <a:t> bias </a:t>
            </a:r>
            <a:r>
              <a:rPr lang="en-US" sz="1600" dirty="0"/>
              <a:t>(Example from </a:t>
            </a:r>
            <a:r>
              <a:rPr lang="en-US" sz="1600" dirty="0" err="1"/>
              <a:t>Stigum</a:t>
            </a:r>
            <a:r>
              <a:rPr lang="en-US" sz="1600" dirty="0"/>
              <a:t>)</a:t>
            </a:r>
            <a:endParaRPr lang="nb-NO" sz="1600" dirty="0"/>
          </a:p>
        </p:txBody>
      </p:sp>
      <p:sp>
        <p:nvSpPr>
          <p:cNvPr id="31750" name="Content Placeholder 2"/>
          <p:cNvSpPr>
            <a:spLocks noGrp="1"/>
          </p:cNvSpPr>
          <p:nvPr>
            <p:ph idx="4294967295"/>
          </p:nvPr>
        </p:nvSpPr>
        <p:spPr/>
        <p:txBody>
          <a:bodyPr/>
          <a:lstStyle/>
          <a:p>
            <a:r>
              <a:rPr lang="en-US" dirty="0"/>
              <a:t>We want to study exposure early in life (E) on later disease (D) among survivors (S)</a:t>
            </a:r>
          </a:p>
          <a:p>
            <a:r>
              <a:rPr lang="en-US" dirty="0"/>
              <a:t>Early exposure decreases survival</a:t>
            </a:r>
          </a:p>
          <a:p>
            <a:r>
              <a:rPr lang="en-US" dirty="0"/>
              <a:t>A risk factor (R) increases later disease (D) and reduces survival (S)</a:t>
            </a:r>
          </a:p>
          <a:p>
            <a:r>
              <a:rPr lang="en-US" dirty="0"/>
              <a:t>Only survivors are available for analysis</a:t>
            </a:r>
          </a:p>
          <a:p>
            <a:endParaRPr lang="en-US" dirty="0"/>
          </a:p>
          <a:p>
            <a:pPr>
              <a:buFont typeface="+mj-lt"/>
              <a:buAutoNum type="arabicPeriod"/>
            </a:pPr>
            <a:r>
              <a:rPr lang="en-US" dirty="0"/>
              <a:t>Draw the DAG</a:t>
            </a:r>
          </a:p>
          <a:p>
            <a:pPr>
              <a:buFont typeface="+mj-lt"/>
              <a:buAutoNum type="arabicPeriod"/>
            </a:pPr>
            <a:r>
              <a:rPr lang="en-US" dirty="0"/>
              <a:t>What is the effect of adjusting on survivors?</a:t>
            </a:r>
          </a:p>
          <a:p>
            <a:pPr>
              <a:buFont typeface="+mj-lt"/>
              <a:buAutoNum type="arabicPeriod"/>
            </a:pPr>
            <a:r>
              <a:rPr lang="en-US" dirty="0"/>
              <a:t>Is it possible to give a non-biased estimate on effect of E on D? </a:t>
            </a:r>
          </a:p>
          <a:p>
            <a:pPr>
              <a:buFont typeface="+mj-lt"/>
              <a:buAutoNum type="arabicPeriod"/>
            </a:pPr>
            <a:endParaRPr lang="en-US" dirty="0"/>
          </a:p>
          <a:p>
            <a:pPr>
              <a:buFont typeface="+mj-lt"/>
              <a:buAutoNum type="arabicPeriod"/>
            </a:pPr>
            <a:endParaRPr lang="en-US" dirty="0"/>
          </a:p>
          <a:p>
            <a:pPr marL="0" indent="0">
              <a:buNone/>
            </a:pPr>
            <a:endParaRPr lang="en-US" dirty="0"/>
          </a:p>
          <a:p>
            <a:endParaRPr lang="en-US" dirty="0"/>
          </a:p>
        </p:txBody>
      </p:sp>
      <p:sp>
        <p:nvSpPr>
          <p:cNvPr id="31754" name="Text Box 7"/>
          <p:cNvSpPr txBox="1">
            <a:spLocks noChangeArrowheads="1"/>
          </p:cNvSpPr>
          <p:nvPr/>
        </p:nvSpPr>
        <p:spPr bwMode="auto">
          <a:xfrm>
            <a:off x="3641456" y="5061328"/>
            <a:ext cx="1519968"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type="none" w="lg" len="lg"/>
              </a14:hiddenLine>
            </a:ext>
          </a:extLst>
        </p:spPr>
        <p:txBody>
          <a:bodyPr wrap="none">
            <a:spAutoFit/>
          </a:bodyPr>
          <a:lstStyle>
            <a:lvl1pPr algn="ctr" eaLnBrk="0" hangingPunct="0">
              <a:defRPr sz="2400">
                <a:solidFill>
                  <a:srgbClr val="154987"/>
                </a:solidFill>
                <a:latin typeface="Arial" pitchFamily="34" charset="0"/>
              </a:defRPr>
            </a:lvl1pPr>
            <a:lvl2pPr marL="742950" indent="-285750" algn="ctr" eaLnBrk="0" hangingPunct="0">
              <a:defRPr sz="2400">
                <a:solidFill>
                  <a:srgbClr val="154987"/>
                </a:solidFill>
                <a:latin typeface="Arial" pitchFamily="34" charset="0"/>
              </a:defRPr>
            </a:lvl2pPr>
            <a:lvl3pPr marL="1143000" indent="-228600" algn="ctr" eaLnBrk="0" hangingPunct="0">
              <a:defRPr sz="2400">
                <a:solidFill>
                  <a:srgbClr val="154987"/>
                </a:solidFill>
                <a:latin typeface="Arial" pitchFamily="34" charset="0"/>
              </a:defRPr>
            </a:lvl3pPr>
            <a:lvl4pPr marL="1600200" indent="-228600" algn="ctr" eaLnBrk="0" hangingPunct="0">
              <a:defRPr sz="2400">
                <a:solidFill>
                  <a:srgbClr val="154987"/>
                </a:solidFill>
                <a:latin typeface="Arial" pitchFamily="34" charset="0"/>
              </a:defRPr>
            </a:lvl4pPr>
            <a:lvl5pPr marL="2057400" indent="-228600" algn="ctr" eaLnBrk="0" hangingPunct="0">
              <a:defRPr sz="2400">
                <a:solidFill>
                  <a:srgbClr val="154987"/>
                </a:solidFill>
                <a:latin typeface="Arial" pitchFamily="34" charset="0"/>
              </a:defRPr>
            </a:lvl5pPr>
            <a:lvl6pPr marL="2514600" indent="-228600" algn="ctr" eaLnBrk="0" fontAlgn="base" hangingPunct="0">
              <a:spcBef>
                <a:spcPct val="0"/>
              </a:spcBef>
              <a:spcAft>
                <a:spcPct val="0"/>
              </a:spcAft>
              <a:defRPr sz="2400">
                <a:solidFill>
                  <a:srgbClr val="154987"/>
                </a:solidFill>
                <a:latin typeface="Arial" pitchFamily="34" charset="0"/>
              </a:defRPr>
            </a:lvl6pPr>
            <a:lvl7pPr marL="2971800" indent="-228600" algn="ctr" eaLnBrk="0" fontAlgn="base" hangingPunct="0">
              <a:spcBef>
                <a:spcPct val="0"/>
              </a:spcBef>
              <a:spcAft>
                <a:spcPct val="0"/>
              </a:spcAft>
              <a:defRPr sz="2400">
                <a:solidFill>
                  <a:srgbClr val="154987"/>
                </a:solidFill>
                <a:latin typeface="Arial" pitchFamily="34" charset="0"/>
              </a:defRPr>
            </a:lvl7pPr>
            <a:lvl8pPr marL="3429000" indent="-228600" algn="ctr" eaLnBrk="0" fontAlgn="base" hangingPunct="0">
              <a:spcBef>
                <a:spcPct val="0"/>
              </a:spcBef>
              <a:spcAft>
                <a:spcPct val="0"/>
              </a:spcAft>
              <a:defRPr sz="2400">
                <a:solidFill>
                  <a:srgbClr val="154987"/>
                </a:solidFill>
                <a:latin typeface="Arial" pitchFamily="34" charset="0"/>
              </a:defRPr>
            </a:lvl8pPr>
            <a:lvl9pPr marL="3886200" indent="-228600" algn="ctr" eaLnBrk="0" fontAlgn="base" hangingPunct="0">
              <a:spcBef>
                <a:spcPct val="0"/>
              </a:spcBef>
              <a:spcAft>
                <a:spcPct val="0"/>
              </a:spcAft>
              <a:defRPr sz="2400">
                <a:solidFill>
                  <a:srgbClr val="154987"/>
                </a:solidFill>
                <a:latin typeface="Arial" pitchFamily="34" charset="0"/>
              </a:defRPr>
            </a:lvl9pPr>
          </a:lstStyle>
          <a:p>
            <a:r>
              <a:rPr lang="en-US" dirty="0">
                <a:solidFill>
                  <a:srgbClr val="FF0000"/>
                </a:solidFill>
              </a:rPr>
              <a:t>5 minutes</a:t>
            </a:r>
          </a:p>
        </p:txBody>
      </p:sp>
    </p:spTree>
    <p:extLst>
      <p:ext uri="{BB962C8B-B14F-4D97-AF65-F5344CB8AC3E}">
        <p14:creationId xmlns:p14="http://schemas.microsoft.com/office/powerpoint/2010/main" val="9343500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400" dirty="0"/>
              <a:t>Exercise</a:t>
            </a:r>
            <a:br>
              <a:rPr lang="en-US" sz="2400" dirty="0"/>
            </a:br>
            <a:r>
              <a:rPr lang="en-US" sz="2400" dirty="0"/>
              <a:t>Survivor bias</a:t>
            </a:r>
          </a:p>
        </p:txBody>
      </p:sp>
      <p:sp>
        <p:nvSpPr>
          <p:cNvPr id="4" name="TextBox 3"/>
          <p:cNvSpPr txBox="1"/>
          <p:nvPr/>
        </p:nvSpPr>
        <p:spPr>
          <a:xfrm>
            <a:off x="1911615" y="2157142"/>
            <a:ext cx="405891" cy="461665"/>
          </a:xfrm>
          <a:prstGeom prst="rect">
            <a:avLst/>
          </a:prstGeom>
          <a:noFill/>
        </p:spPr>
        <p:txBody>
          <a:bodyPr wrap="square" rtlCol="0">
            <a:spAutoFit/>
          </a:bodyPr>
          <a:lstStyle/>
          <a:p>
            <a:r>
              <a:rPr lang="en-US" sz="2400" dirty="0"/>
              <a:t>S</a:t>
            </a:r>
          </a:p>
        </p:txBody>
      </p:sp>
      <p:sp>
        <p:nvSpPr>
          <p:cNvPr id="5" name="TextBox 4"/>
          <p:cNvSpPr txBox="1"/>
          <p:nvPr/>
        </p:nvSpPr>
        <p:spPr>
          <a:xfrm>
            <a:off x="1086740" y="3501099"/>
            <a:ext cx="536823" cy="461665"/>
          </a:xfrm>
          <a:prstGeom prst="rect">
            <a:avLst/>
          </a:prstGeom>
          <a:noFill/>
        </p:spPr>
        <p:txBody>
          <a:bodyPr wrap="square" rtlCol="0">
            <a:spAutoFit/>
          </a:bodyPr>
          <a:lstStyle/>
          <a:p>
            <a:r>
              <a:rPr lang="en-US" sz="2400" dirty="0"/>
              <a:t>E</a:t>
            </a:r>
          </a:p>
        </p:txBody>
      </p:sp>
      <p:sp>
        <p:nvSpPr>
          <p:cNvPr id="6" name="TextBox 5"/>
          <p:cNvSpPr txBox="1"/>
          <p:nvPr/>
        </p:nvSpPr>
        <p:spPr>
          <a:xfrm>
            <a:off x="3098382" y="3561709"/>
            <a:ext cx="536823" cy="461665"/>
          </a:xfrm>
          <a:prstGeom prst="rect">
            <a:avLst/>
          </a:prstGeom>
          <a:noFill/>
        </p:spPr>
        <p:txBody>
          <a:bodyPr wrap="square" rtlCol="0">
            <a:spAutoFit/>
          </a:bodyPr>
          <a:lstStyle/>
          <a:p>
            <a:r>
              <a:rPr lang="en-US" sz="2400" dirty="0"/>
              <a:t>D</a:t>
            </a:r>
          </a:p>
        </p:txBody>
      </p:sp>
      <p:cxnSp>
        <p:nvCxnSpPr>
          <p:cNvPr id="9" name="Straight Arrow Connector 8"/>
          <p:cNvCxnSpPr>
            <a:stCxn id="5" idx="0"/>
          </p:cNvCxnSpPr>
          <p:nvPr/>
        </p:nvCxnSpPr>
        <p:spPr>
          <a:xfrm flipV="1">
            <a:off x="1355152" y="2618808"/>
            <a:ext cx="556463" cy="88229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a:off x="1685528" y="3758744"/>
            <a:ext cx="113911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5433700" y="2199798"/>
            <a:ext cx="3116716" cy="1200329"/>
          </a:xfrm>
          <a:prstGeom prst="rect">
            <a:avLst/>
          </a:prstGeom>
          <a:noFill/>
        </p:spPr>
        <p:txBody>
          <a:bodyPr wrap="square" rtlCol="0">
            <a:spAutoFit/>
          </a:bodyPr>
          <a:lstStyle/>
          <a:p>
            <a:pPr marL="342900" indent="-342900">
              <a:buAutoNum type="arabicPeriod"/>
            </a:pPr>
            <a:r>
              <a:rPr lang="en-US" dirty="0"/>
              <a:t>See figure</a:t>
            </a:r>
          </a:p>
          <a:p>
            <a:pPr marL="342900" indent="-342900">
              <a:buAutoNum type="arabicPeriod"/>
            </a:pPr>
            <a:r>
              <a:rPr lang="en-US" dirty="0"/>
              <a:t>See table. Bias</a:t>
            </a:r>
          </a:p>
          <a:p>
            <a:pPr marL="342900" indent="-342900">
              <a:buAutoNum type="arabicPeriod"/>
            </a:pPr>
            <a:r>
              <a:rPr lang="en-US" dirty="0"/>
              <a:t>Yes. Adjust for R</a:t>
            </a:r>
          </a:p>
          <a:p>
            <a:pPr marL="342900" indent="-342900">
              <a:buAutoNum type="arabicPeriod"/>
            </a:pPr>
            <a:endParaRPr lang="en-US" dirty="0"/>
          </a:p>
        </p:txBody>
      </p:sp>
      <p:graphicFrame>
        <p:nvGraphicFramePr>
          <p:cNvPr id="18" name="Table 17"/>
          <p:cNvGraphicFramePr>
            <a:graphicFrameLocks noGrp="1"/>
          </p:cNvGraphicFramePr>
          <p:nvPr>
            <p:extLst>
              <p:ext uri="{D42A27DB-BD31-4B8C-83A1-F6EECF244321}">
                <p14:modId xmlns:p14="http://schemas.microsoft.com/office/powerpoint/2010/main" val="1358780617"/>
              </p:ext>
            </p:extLst>
          </p:nvPr>
        </p:nvGraphicFramePr>
        <p:xfrm>
          <a:off x="1086740" y="4255005"/>
          <a:ext cx="6096000" cy="1483360"/>
        </p:xfrm>
        <a:graphic>
          <a:graphicData uri="http://schemas.openxmlformats.org/drawingml/2006/table">
            <a:tbl>
              <a:tblPr firstRow="1" bandRow="1">
                <a:tableStyleId>{2D5ABB26-0587-4C30-8999-92F81FD0307C}</a:tableStyleId>
              </a:tblPr>
              <a:tblGrid>
                <a:gridCol w="1689029">
                  <a:extLst>
                    <a:ext uri="{9D8B030D-6E8A-4147-A177-3AD203B41FA5}">
                      <a16:colId xmlns:a16="http://schemas.microsoft.com/office/drawing/2014/main" val="20000"/>
                    </a:ext>
                  </a:extLst>
                </a:gridCol>
                <a:gridCol w="1358971">
                  <a:extLst>
                    <a:ext uri="{9D8B030D-6E8A-4147-A177-3AD203B41FA5}">
                      <a16:colId xmlns:a16="http://schemas.microsoft.com/office/drawing/2014/main" val="20001"/>
                    </a:ext>
                  </a:extLst>
                </a:gridCol>
                <a:gridCol w="1063281">
                  <a:extLst>
                    <a:ext uri="{9D8B030D-6E8A-4147-A177-3AD203B41FA5}">
                      <a16:colId xmlns:a16="http://schemas.microsoft.com/office/drawing/2014/main" val="20002"/>
                    </a:ext>
                  </a:extLst>
                </a:gridCol>
                <a:gridCol w="1984719">
                  <a:extLst>
                    <a:ext uri="{9D8B030D-6E8A-4147-A177-3AD203B41FA5}">
                      <a16:colId xmlns:a16="http://schemas.microsoft.com/office/drawing/2014/main" val="20003"/>
                    </a:ext>
                  </a:extLst>
                </a:gridCol>
              </a:tblGrid>
              <a:tr h="37084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rgbClr val="000000"/>
                          </a:solidFill>
                          <a:effectLst/>
                          <a:latin typeface="Arial" charset="0"/>
                        </a:rPr>
                        <a:t>E→D</a:t>
                      </a:r>
                    </a:p>
                  </a:txBody>
                  <a:tcPr marL="9525" marR="9525" marT="9525" marB="0" anchor="b" horzOverflow="overflow"/>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err="1">
                          <a:ln>
                            <a:noFill/>
                          </a:ln>
                          <a:solidFill>
                            <a:srgbClr val="000000"/>
                          </a:solidFill>
                          <a:effectLst/>
                          <a:latin typeface="Arial" charset="0"/>
                        </a:rPr>
                        <a:t>Causal</a:t>
                      </a:r>
                      <a:endParaRPr kumimoji="0" lang="nb-NO" sz="1800" b="0" i="0" u="none" strike="noStrike" cap="none" normalizeH="0" baseline="0" dirty="0">
                        <a:ln>
                          <a:noFill/>
                        </a:ln>
                        <a:solidFill>
                          <a:srgbClr val="000000"/>
                        </a:solidFill>
                        <a:effectLst/>
                        <a:latin typeface="Arial" charset="0"/>
                      </a:endParaRPr>
                    </a:p>
                  </a:txBody>
                  <a:tcPr marL="9525" marR="9525" marT="9525" marB="0" anchor="b" horzOverflow="overflow"/>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rgbClr val="000000"/>
                          </a:solidFill>
                          <a:effectLst/>
                          <a:latin typeface="Arial" charset="0"/>
                        </a:rPr>
                        <a:t>Open</a:t>
                      </a:r>
                    </a:p>
                  </a:txBody>
                  <a:tcPr marL="9525" marR="9525" marT="9525" marB="0" anchor="b" horzOverflow="overflow"/>
                </a:tc>
                <a:tc>
                  <a:txBody>
                    <a:bodyPr/>
                    <a:lstStyle/>
                    <a:p>
                      <a:r>
                        <a:rPr lang="en-US" dirty="0"/>
                        <a:t>No bias</a:t>
                      </a:r>
                    </a:p>
                  </a:txBody>
                  <a:tcPr/>
                </a:tc>
                <a:extLst>
                  <a:ext uri="{0D108BD9-81ED-4DB2-BD59-A6C34878D82A}">
                    <a16:rowId xmlns:a16="http://schemas.microsoft.com/office/drawing/2014/main" val="10000"/>
                  </a:ext>
                </a:extLst>
              </a:tr>
              <a:tr h="37084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rgbClr val="000000"/>
                          </a:solidFill>
                          <a:effectLst/>
                          <a:latin typeface="Arial" charset="0"/>
                        </a:rPr>
                        <a:t>E→S→D</a:t>
                      </a:r>
                    </a:p>
                  </a:txBody>
                  <a:tcPr marL="9525" marR="9525" marT="9525" marB="0" anchor="b" horzOverflow="overflow"/>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err="1">
                          <a:ln>
                            <a:noFill/>
                          </a:ln>
                          <a:solidFill>
                            <a:srgbClr val="000000"/>
                          </a:solidFill>
                          <a:effectLst/>
                          <a:latin typeface="Arial" charset="0"/>
                        </a:rPr>
                        <a:t>Causal</a:t>
                      </a:r>
                      <a:endParaRPr kumimoji="0" lang="nb-NO" sz="1800" b="0" i="0" u="none" strike="noStrike" cap="none" normalizeH="0" baseline="0" dirty="0">
                        <a:ln>
                          <a:noFill/>
                        </a:ln>
                        <a:solidFill>
                          <a:srgbClr val="000000"/>
                        </a:solidFill>
                        <a:effectLst/>
                        <a:latin typeface="Arial" charset="0"/>
                      </a:endParaRPr>
                    </a:p>
                  </a:txBody>
                  <a:tcPr marL="9525" marR="9525" marT="9525" marB="0" anchor="b" horzOverflow="overflow"/>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rgbClr val="000000"/>
                          </a:solidFill>
                          <a:effectLst/>
                          <a:latin typeface="Arial" charset="0"/>
                        </a:rPr>
                        <a:t>Open</a:t>
                      </a:r>
                    </a:p>
                  </a:txBody>
                  <a:tcPr marL="9525" marR="9525" marT="9525" marB="0" anchor="b" horzOverflow="overflow"/>
                </a:tc>
                <a:tc>
                  <a:txBody>
                    <a:bodyPr/>
                    <a:lstStyle/>
                    <a:p>
                      <a:r>
                        <a:rPr lang="en-US" dirty="0"/>
                        <a:t>No bias</a:t>
                      </a:r>
                    </a:p>
                  </a:txBody>
                  <a:tcPr/>
                </a:tc>
                <a:extLst>
                  <a:ext uri="{0D108BD9-81ED-4DB2-BD59-A6C34878D82A}">
                    <a16:rowId xmlns:a16="http://schemas.microsoft.com/office/drawing/2014/main" val="10001"/>
                  </a:ext>
                </a:extLst>
              </a:tr>
              <a:tr h="37084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rgbClr val="000000"/>
                          </a:solidFill>
                          <a:effectLst/>
                          <a:latin typeface="Arial" charset="0"/>
                        </a:rPr>
                        <a:t>E→[S]</a:t>
                      </a:r>
                      <a:r>
                        <a:rPr kumimoji="0" lang="nb-NO" sz="1800" b="0" i="0" u="none" strike="noStrike" cap="none" normalizeH="0" baseline="0" dirty="0">
                          <a:ln>
                            <a:noFill/>
                          </a:ln>
                          <a:solidFill>
                            <a:schemeClr val="tx1"/>
                          </a:solidFill>
                          <a:effectLst/>
                          <a:latin typeface="Arial" charset="0"/>
                        </a:rPr>
                        <a:t>←</a:t>
                      </a:r>
                      <a:r>
                        <a:rPr kumimoji="0" lang="nb-NO" sz="1800" b="0" i="0" u="none" strike="noStrike" cap="none" normalizeH="0" baseline="0" dirty="0">
                          <a:ln>
                            <a:noFill/>
                          </a:ln>
                          <a:solidFill>
                            <a:srgbClr val="000000"/>
                          </a:solidFill>
                          <a:effectLst/>
                          <a:latin typeface="Arial" charset="0"/>
                        </a:rPr>
                        <a:t>R→D</a:t>
                      </a:r>
                    </a:p>
                  </a:txBody>
                  <a:tcPr marL="9525" marR="9525" marT="9525" marB="0" anchor="b" horzOverflow="overflow"/>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rgbClr val="000000"/>
                          </a:solidFill>
                          <a:effectLst/>
                          <a:latin typeface="Arial" charset="0"/>
                        </a:rPr>
                        <a:t>Non-</a:t>
                      </a:r>
                      <a:r>
                        <a:rPr kumimoji="0" lang="nb-NO" sz="1800" b="0" i="0" u="none" strike="noStrike" cap="none" normalizeH="0" baseline="0" dirty="0" err="1">
                          <a:ln>
                            <a:noFill/>
                          </a:ln>
                          <a:solidFill>
                            <a:srgbClr val="000000"/>
                          </a:solidFill>
                          <a:effectLst/>
                          <a:latin typeface="Arial" charset="0"/>
                        </a:rPr>
                        <a:t>causal</a:t>
                      </a:r>
                      <a:endParaRPr kumimoji="0" lang="nb-NO" sz="1800" b="0" i="0" u="none" strike="noStrike" cap="none" normalizeH="0" baseline="0" dirty="0">
                        <a:ln>
                          <a:noFill/>
                        </a:ln>
                        <a:solidFill>
                          <a:srgbClr val="000000"/>
                        </a:solidFill>
                        <a:effectLst/>
                        <a:latin typeface="Arial" charset="0"/>
                      </a:endParaRPr>
                    </a:p>
                  </a:txBody>
                  <a:tcPr marL="9525" marR="9525" marT="9525" marB="0" anchor="b" horzOverflow="overflow"/>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rgbClr val="000000"/>
                          </a:solidFill>
                          <a:effectLst/>
                          <a:latin typeface="Arial" charset="0"/>
                        </a:rPr>
                        <a:t>Open</a:t>
                      </a:r>
                    </a:p>
                  </a:txBody>
                  <a:tcPr marL="9525" marR="9525" marT="9525" marB="0" anchor="b" horzOverflow="overflow"/>
                </a:tc>
                <a:tc>
                  <a:txBody>
                    <a:bodyPr/>
                    <a:lstStyle/>
                    <a:p>
                      <a:r>
                        <a:rPr lang="en-US" dirty="0"/>
                        <a:t>Bias</a:t>
                      </a:r>
                    </a:p>
                  </a:txBody>
                  <a:tcPr/>
                </a:tc>
                <a:extLst>
                  <a:ext uri="{0D108BD9-81ED-4DB2-BD59-A6C34878D82A}">
                    <a16:rowId xmlns:a16="http://schemas.microsoft.com/office/drawing/2014/main" val="10002"/>
                  </a:ext>
                </a:extLst>
              </a:tr>
              <a:tr h="37084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rgbClr val="000000"/>
                          </a:solidFill>
                          <a:effectLst/>
                          <a:latin typeface="Arial" charset="0"/>
                        </a:rPr>
                        <a:t>E→[S]</a:t>
                      </a:r>
                      <a:r>
                        <a:rPr kumimoji="0" lang="nb-NO" sz="1800" b="0" i="0" u="none" strike="noStrike" cap="none" normalizeH="0" baseline="0" dirty="0">
                          <a:ln>
                            <a:noFill/>
                          </a:ln>
                          <a:solidFill>
                            <a:schemeClr val="tx1"/>
                          </a:solidFill>
                          <a:effectLst/>
                          <a:latin typeface="Arial" charset="0"/>
                        </a:rPr>
                        <a:t>←[</a:t>
                      </a:r>
                      <a:r>
                        <a:rPr kumimoji="0" lang="nb-NO" sz="1800" b="0" i="0" u="none" strike="noStrike" cap="none" normalizeH="0" baseline="0" dirty="0">
                          <a:ln>
                            <a:noFill/>
                          </a:ln>
                          <a:solidFill>
                            <a:srgbClr val="000000"/>
                          </a:solidFill>
                          <a:effectLst/>
                          <a:latin typeface="Arial" charset="0"/>
                        </a:rPr>
                        <a:t>R]→D</a:t>
                      </a:r>
                    </a:p>
                  </a:txBody>
                  <a:tcPr marL="9525" marR="9525" marT="9525" marB="0" anchor="b" horzOverflow="overflow"/>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rgbClr val="000000"/>
                          </a:solidFill>
                          <a:effectLst/>
                          <a:latin typeface="Arial" charset="0"/>
                        </a:rPr>
                        <a:t>Non-</a:t>
                      </a:r>
                      <a:r>
                        <a:rPr kumimoji="0" lang="nb-NO" sz="1800" b="0" i="0" u="none" strike="noStrike" cap="none" normalizeH="0" baseline="0" dirty="0" err="1">
                          <a:ln>
                            <a:noFill/>
                          </a:ln>
                          <a:solidFill>
                            <a:srgbClr val="000000"/>
                          </a:solidFill>
                          <a:effectLst/>
                          <a:latin typeface="Arial" charset="0"/>
                        </a:rPr>
                        <a:t>causal</a:t>
                      </a:r>
                      <a:endParaRPr kumimoji="0" lang="nb-NO" sz="1800" b="0" i="0" u="none" strike="noStrike" cap="none" normalizeH="0" baseline="0" dirty="0">
                        <a:ln>
                          <a:noFill/>
                        </a:ln>
                        <a:solidFill>
                          <a:srgbClr val="000000"/>
                        </a:solidFill>
                        <a:effectLst/>
                        <a:latin typeface="Arial" charset="0"/>
                      </a:endParaRPr>
                    </a:p>
                  </a:txBody>
                  <a:tcPr marL="9525" marR="9525" marT="9525" marB="0" anchor="b" horzOverflow="overflow"/>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err="1">
                          <a:ln>
                            <a:noFill/>
                          </a:ln>
                          <a:solidFill>
                            <a:srgbClr val="000000"/>
                          </a:solidFill>
                          <a:effectLst/>
                          <a:latin typeface="Arial" charset="0"/>
                        </a:rPr>
                        <a:t>Closed</a:t>
                      </a:r>
                      <a:endParaRPr kumimoji="0" lang="nb-NO" sz="1800" b="0" i="0" u="none" strike="noStrike" cap="none" normalizeH="0" baseline="0" dirty="0">
                        <a:ln>
                          <a:noFill/>
                        </a:ln>
                        <a:solidFill>
                          <a:srgbClr val="000000"/>
                        </a:solidFill>
                        <a:effectLst/>
                        <a:latin typeface="Arial" charset="0"/>
                      </a:endParaRPr>
                    </a:p>
                  </a:txBody>
                  <a:tcPr marL="9525" marR="9525" marT="9525" marB="0" anchor="b" horzOverflow="overflow"/>
                </a:tc>
                <a:tc>
                  <a:txBody>
                    <a:bodyPr/>
                    <a:lstStyle/>
                    <a:p>
                      <a:r>
                        <a:rPr lang="en-US" dirty="0"/>
                        <a:t>No bias</a:t>
                      </a:r>
                    </a:p>
                  </a:txBody>
                  <a:tcPr/>
                </a:tc>
                <a:extLst>
                  <a:ext uri="{0D108BD9-81ED-4DB2-BD59-A6C34878D82A}">
                    <a16:rowId xmlns:a16="http://schemas.microsoft.com/office/drawing/2014/main" val="10003"/>
                  </a:ext>
                </a:extLst>
              </a:tr>
            </a:tbl>
          </a:graphicData>
        </a:graphic>
      </p:graphicFrame>
      <p:sp>
        <p:nvSpPr>
          <p:cNvPr id="16" name="TextBox 15"/>
          <p:cNvSpPr txBox="1"/>
          <p:nvPr/>
        </p:nvSpPr>
        <p:spPr>
          <a:xfrm>
            <a:off x="1040914" y="1759857"/>
            <a:ext cx="405891" cy="461665"/>
          </a:xfrm>
          <a:prstGeom prst="rect">
            <a:avLst/>
          </a:prstGeom>
          <a:noFill/>
        </p:spPr>
        <p:txBody>
          <a:bodyPr wrap="square" rtlCol="0">
            <a:spAutoFit/>
          </a:bodyPr>
          <a:lstStyle/>
          <a:p>
            <a:r>
              <a:rPr lang="en-US" sz="2400" dirty="0"/>
              <a:t>R</a:t>
            </a:r>
          </a:p>
        </p:txBody>
      </p:sp>
      <p:cxnSp>
        <p:nvCxnSpPr>
          <p:cNvPr id="17" name="Straight Arrow Connector 16"/>
          <p:cNvCxnSpPr>
            <a:endCxn id="4" idx="1"/>
          </p:cNvCxnSpPr>
          <p:nvPr/>
        </p:nvCxnSpPr>
        <p:spPr>
          <a:xfrm>
            <a:off x="1446805" y="2157142"/>
            <a:ext cx="464810" cy="23083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 name="Curved Connector 19"/>
          <p:cNvCxnSpPr/>
          <p:nvPr/>
        </p:nvCxnSpPr>
        <p:spPr>
          <a:xfrm rot="16200000" flipH="1">
            <a:off x="1438082" y="1881172"/>
            <a:ext cx="1804675" cy="1787229"/>
          </a:xfrm>
          <a:prstGeom prst="curvedConnector3">
            <a:avLst>
              <a:gd name="adj1" fmla="val 12996"/>
            </a:avLst>
          </a:prstGeom>
          <a:ln>
            <a:tailEnd type="arrow"/>
          </a:ln>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1243860" y="2252571"/>
            <a:ext cx="582649" cy="369332"/>
          </a:xfrm>
          <a:prstGeom prst="rect">
            <a:avLst/>
          </a:prstGeom>
          <a:noFill/>
        </p:spPr>
        <p:txBody>
          <a:bodyPr wrap="square" rtlCol="0">
            <a:spAutoFit/>
          </a:bodyPr>
          <a:lstStyle/>
          <a:p>
            <a:r>
              <a:rPr lang="en-US" dirty="0"/>
              <a:t>(-)</a:t>
            </a:r>
          </a:p>
        </p:txBody>
      </p:sp>
      <p:sp>
        <p:nvSpPr>
          <p:cNvPr id="27" name="TextBox 26"/>
          <p:cNvSpPr txBox="1"/>
          <p:nvPr/>
        </p:nvSpPr>
        <p:spPr>
          <a:xfrm>
            <a:off x="3234034" y="2387975"/>
            <a:ext cx="667755" cy="369332"/>
          </a:xfrm>
          <a:prstGeom prst="rect">
            <a:avLst/>
          </a:prstGeom>
          <a:noFill/>
        </p:spPr>
        <p:txBody>
          <a:bodyPr wrap="square" rtlCol="0">
            <a:spAutoFit/>
          </a:bodyPr>
          <a:lstStyle/>
          <a:p>
            <a:r>
              <a:rPr lang="en-US" dirty="0"/>
              <a:t>(+)</a:t>
            </a:r>
          </a:p>
        </p:txBody>
      </p:sp>
      <p:cxnSp>
        <p:nvCxnSpPr>
          <p:cNvPr id="7" name="Straight Arrow Connector 6"/>
          <p:cNvCxnSpPr/>
          <p:nvPr/>
        </p:nvCxnSpPr>
        <p:spPr>
          <a:xfrm>
            <a:off x="2317506" y="2621903"/>
            <a:ext cx="780876" cy="105522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1155479" y="2985571"/>
            <a:ext cx="582649" cy="369332"/>
          </a:xfrm>
          <a:prstGeom prst="rect">
            <a:avLst/>
          </a:prstGeom>
          <a:noFill/>
        </p:spPr>
        <p:txBody>
          <a:bodyPr wrap="square" rtlCol="0">
            <a:spAutoFit/>
          </a:bodyPr>
          <a:lstStyle/>
          <a:p>
            <a:r>
              <a:rPr lang="en-US" dirty="0"/>
              <a:t>(-)</a:t>
            </a:r>
          </a:p>
        </p:txBody>
      </p:sp>
    </p:spTree>
    <p:extLst>
      <p:ext uri="{BB962C8B-B14F-4D97-AF65-F5344CB8AC3E}">
        <p14:creationId xmlns:p14="http://schemas.microsoft.com/office/powerpoint/2010/main" val="10723676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a:t>Overadjustment</a:t>
            </a:r>
            <a:endParaRPr lang="nb-NO" dirty="0"/>
          </a:p>
        </p:txBody>
      </p:sp>
      <p:sp>
        <p:nvSpPr>
          <p:cNvPr id="3" name="Plassholder for innhold 2"/>
          <p:cNvSpPr>
            <a:spLocks noGrp="1"/>
          </p:cNvSpPr>
          <p:nvPr>
            <p:ph idx="1"/>
          </p:nvPr>
        </p:nvSpPr>
        <p:spPr/>
        <p:txBody>
          <a:bodyPr/>
          <a:lstStyle/>
          <a:p>
            <a:r>
              <a:rPr lang="nb-NO" sz="2400" dirty="0" err="1"/>
              <a:t>Inconsistent</a:t>
            </a:r>
            <a:r>
              <a:rPr lang="nb-NO" sz="2400" dirty="0"/>
              <a:t> </a:t>
            </a:r>
            <a:r>
              <a:rPr lang="nb-NO" sz="2400" dirty="0" err="1"/>
              <a:t>definition</a:t>
            </a:r>
            <a:r>
              <a:rPr lang="nb-NO" sz="2400" dirty="0"/>
              <a:t> </a:t>
            </a:r>
            <a:r>
              <a:rPr lang="nb-NO" sz="2400" dirty="0" err="1"/>
              <a:t>of</a:t>
            </a:r>
            <a:r>
              <a:rPr lang="nb-NO" sz="2400" dirty="0"/>
              <a:t> «</a:t>
            </a:r>
            <a:r>
              <a:rPr lang="nb-NO" sz="2400" dirty="0" err="1"/>
              <a:t>overadjustment</a:t>
            </a:r>
            <a:r>
              <a:rPr lang="nb-NO" sz="2400" dirty="0"/>
              <a:t>»</a:t>
            </a:r>
          </a:p>
          <a:p>
            <a:pPr lvl="1"/>
            <a:r>
              <a:rPr lang="nb-NO" dirty="0"/>
              <a:t>The Dictionary </a:t>
            </a:r>
            <a:r>
              <a:rPr lang="nb-NO" dirty="0" err="1"/>
              <a:t>of</a:t>
            </a:r>
            <a:r>
              <a:rPr lang="nb-NO" dirty="0"/>
              <a:t> </a:t>
            </a:r>
            <a:r>
              <a:rPr lang="nb-NO" dirty="0" err="1"/>
              <a:t>epidemiology</a:t>
            </a:r>
            <a:r>
              <a:rPr lang="nb-NO" dirty="0"/>
              <a:t>: «Statistical </a:t>
            </a:r>
            <a:r>
              <a:rPr lang="nb-NO" dirty="0" err="1"/>
              <a:t>adjustment</a:t>
            </a:r>
            <a:r>
              <a:rPr lang="nb-NO" dirty="0"/>
              <a:t> </a:t>
            </a:r>
            <a:r>
              <a:rPr lang="nb-NO" dirty="0" err="1"/>
              <a:t>of</a:t>
            </a:r>
            <a:r>
              <a:rPr lang="nb-NO" dirty="0"/>
              <a:t> an </a:t>
            </a:r>
            <a:r>
              <a:rPr lang="nb-NO" dirty="0" err="1"/>
              <a:t>excessive</a:t>
            </a:r>
            <a:r>
              <a:rPr lang="nb-NO" dirty="0"/>
              <a:t> </a:t>
            </a:r>
            <a:r>
              <a:rPr lang="nb-NO" dirty="0" err="1"/>
              <a:t>number</a:t>
            </a:r>
            <a:r>
              <a:rPr lang="nb-NO" dirty="0"/>
              <a:t> </a:t>
            </a:r>
            <a:r>
              <a:rPr lang="nb-NO" dirty="0" err="1"/>
              <a:t>of</a:t>
            </a:r>
            <a:r>
              <a:rPr lang="nb-NO" dirty="0"/>
              <a:t> variables….. It </a:t>
            </a:r>
            <a:r>
              <a:rPr lang="nb-NO" dirty="0" err="1"/>
              <a:t>can</a:t>
            </a:r>
            <a:r>
              <a:rPr lang="nb-NO" dirty="0"/>
              <a:t> </a:t>
            </a:r>
            <a:r>
              <a:rPr lang="nb-NO" dirty="0" err="1"/>
              <a:t>obscure</a:t>
            </a:r>
            <a:r>
              <a:rPr lang="nb-NO" dirty="0"/>
              <a:t> a true </a:t>
            </a:r>
            <a:r>
              <a:rPr lang="nb-NO" dirty="0" err="1"/>
              <a:t>effect</a:t>
            </a:r>
            <a:r>
              <a:rPr lang="nb-NO" dirty="0"/>
              <a:t> or </a:t>
            </a:r>
            <a:r>
              <a:rPr lang="nb-NO" dirty="0" err="1"/>
              <a:t>create</a:t>
            </a:r>
            <a:r>
              <a:rPr lang="nb-NO" dirty="0"/>
              <a:t> an </a:t>
            </a:r>
            <a:r>
              <a:rPr lang="nb-NO" dirty="0" err="1"/>
              <a:t>apperant</a:t>
            </a:r>
            <a:r>
              <a:rPr lang="nb-NO" dirty="0"/>
              <a:t> </a:t>
            </a:r>
            <a:r>
              <a:rPr lang="nb-NO" dirty="0" err="1"/>
              <a:t>effect</a:t>
            </a:r>
            <a:r>
              <a:rPr lang="nb-NO" dirty="0"/>
              <a:t> </a:t>
            </a:r>
            <a:r>
              <a:rPr lang="nb-NO" dirty="0" err="1"/>
              <a:t>when</a:t>
            </a:r>
            <a:r>
              <a:rPr lang="nb-NO" dirty="0"/>
              <a:t> none </a:t>
            </a:r>
            <a:r>
              <a:rPr lang="nb-NO" dirty="0" err="1"/>
              <a:t>exist</a:t>
            </a:r>
            <a:r>
              <a:rPr lang="nb-NO" dirty="0"/>
              <a:t>»</a:t>
            </a:r>
          </a:p>
          <a:p>
            <a:pPr lvl="1"/>
            <a:endParaRPr lang="nb-NO" dirty="0"/>
          </a:p>
          <a:p>
            <a:pPr lvl="1"/>
            <a:r>
              <a:rPr lang="nb-NO" dirty="0" err="1"/>
              <a:t>Rothman</a:t>
            </a:r>
            <a:r>
              <a:rPr lang="nb-NO" dirty="0"/>
              <a:t> &amp; </a:t>
            </a:r>
            <a:r>
              <a:rPr lang="nb-NO" dirty="0" err="1"/>
              <a:t>Greenland</a:t>
            </a:r>
            <a:r>
              <a:rPr lang="nb-NO" dirty="0"/>
              <a:t>: «Intermediate variables, </a:t>
            </a:r>
            <a:r>
              <a:rPr lang="nb-NO" dirty="0" err="1"/>
              <a:t>if</a:t>
            </a:r>
            <a:r>
              <a:rPr lang="nb-NO" dirty="0"/>
              <a:t> </a:t>
            </a:r>
            <a:r>
              <a:rPr lang="nb-NO" dirty="0" err="1"/>
              <a:t>controlled</a:t>
            </a:r>
            <a:r>
              <a:rPr lang="nb-NO" dirty="0"/>
              <a:t> in an </a:t>
            </a:r>
            <a:r>
              <a:rPr lang="nb-NO" dirty="0" err="1"/>
              <a:t>analysis</a:t>
            </a:r>
            <a:r>
              <a:rPr lang="nb-NO" dirty="0"/>
              <a:t>, </a:t>
            </a:r>
            <a:r>
              <a:rPr lang="nb-NO" dirty="0" err="1"/>
              <a:t>would</a:t>
            </a:r>
            <a:r>
              <a:rPr lang="nb-NO" dirty="0"/>
              <a:t> </a:t>
            </a:r>
            <a:r>
              <a:rPr lang="nb-NO" dirty="0" err="1"/>
              <a:t>usually</a:t>
            </a:r>
            <a:r>
              <a:rPr lang="nb-NO" dirty="0"/>
              <a:t> bias </a:t>
            </a:r>
            <a:r>
              <a:rPr lang="nb-NO" dirty="0" err="1"/>
              <a:t>results</a:t>
            </a:r>
            <a:r>
              <a:rPr lang="nb-NO" dirty="0"/>
              <a:t> </a:t>
            </a:r>
            <a:r>
              <a:rPr lang="nb-NO" dirty="0" err="1"/>
              <a:t>towards</a:t>
            </a:r>
            <a:r>
              <a:rPr lang="nb-NO" dirty="0"/>
              <a:t> </a:t>
            </a:r>
            <a:r>
              <a:rPr lang="nb-NO" dirty="0" err="1"/>
              <a:t>the</a:t>
            </a:r>
            <a:r>
              <a:rPr lang="nb-NO" dirty="0"/>
              <a:t> null…. </a:t>
            </a:r>
            <a:r>
              <a:rPr lang="nb-NO" dirty="0" err="1"/>
              <a:t>Such</a:t>
            </a:r>
            <a:r>
              <a:rPr lang="nb-NO" dirty="0"/>
              <a:t> </a:t>
            </a:r>
            <a:r>
              <a:rPr lang="nb-NO" dirty="0" err="1"/>
              <a:t>control</a:t>
            </a:r>
            <a:r>
              <a:rPr lang="nb-NO" dirty="0"/>
              <a:t> </a:t>
            </a:r>
            <a:r>
              <a:rPr lang="nb-NO" dirty="0" err="1"/>
              <a:t>of</a:t>
            </a:r>
            <a:r>
              <a:rPr lang="nb-NO" dirty="0"/>
              <a:t> an </a:t>
            </a:r>
            <a:r>
              <a:rPr lang="nb-NO" dirty="0" err="1"/>
              <a:t>intermediate</a:t>
            </a:r>
            <a:r>
              <a:rPr lang="nb-NO" dirty="0"/>
              <a:t> </a:t>
            </a:r>
            <a:r>
              <a:rPr lang="nb-NO" dirty="0" err="1"/>
              <a:t>may</a:t>
            </a:r>
            <a:r>
              <a:rPr lang="nb-NO" dirty="0"/>
              <a:t> be </a:t>
            </a:r>
            <a:r>
              <a:rPr lang="nb-NO" dirty="0" err="1"/>
              <a:t>viewed</a:t>
            </a:r>
            <a:r>
              <a:rPr lang="nb-NO" dirty="0"/>
              <a:t> as a form </a:t>
            </a:r>
            <a:r>
              <a:rPr lang="nb-NO" dirty="0" err="1"/>
              <a:t>of</a:t>
            </a:r>
            <a:r>
              <a:rPr lang="nb-NO" dirty="0"/>
              <a:t> </a:t>
            </a:r>
            <a:r>
              <a:rPr lang="nb-NO" dirty="0" err="1"/>
              <a:t>overadjustment</a:t>
            </a:r>
            <a:endParaRPr lang="nb-NO" dirty="0"/>
          </a:p>
          <a:p>
            <a:endParaRPr lang="nb-NO" dirty="0"/>
          </a:p>
        </p:txBody>
      </p:sp>
    </p:spTree>
    <p:extLst>
      <p:ext uri="{BB962C8B-B14F-4D97-AF65-F5344CB8AC3E}">
        <p14:creationId xmlns:p14="http://schemas.microsoft.com/office/powerpoint/2010/main" val="143302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a:t>Overadjustment</a:t>
            </a:r>
            <a:r>
              <a:rPr lang="nb-NO" dirty="0"/>
              <a:t> &amp; </a:t>
            </a:r>
            <a:r>
              <a:rPr lang="nb-NO" dirty="0" err="1"/>
              <a:t>unnecessary</a:t>
            </a:r>
            <a:r>
              <a:rPr lang="nb-NO" dirty="0"/>
              <a:t> </a:t>
            </a:r>
            <a:r>
              <a:rPr lang="nb-NO" dirty="0" err="1"/>
              <a:t>adjustment</a:t>
            </a:r>
            <a:r>
              <a:rPr lang="nb-NO" dirty="0"/>
              <a:t> </a:t>
            </a:r>
            <a:r>
              <a:rPr lang="nb-NO" sz="1600" dirty="0"/>
              <a:t>(</a:t>
            </a:r>
            <a:r>
              <a:rPr lang="nb-NO" sz="1600" dirty="0" err="1"/>
              <a:t>Schisterman</a:t>
            </a:r>
            <a:r>
              <a:rPr lang="nb-NO" sz="1600" dirty="0"/>
              <a:t> et al 2009)</a:t>
            </a:r>
          </a:p>
        </p:txBody>
      </p:sp>
      <p:sp>
        <p:nvSpPr>
          <p:cNvPr id="3" name="Plassholder for innhold 2"/>
          <p:cNvSpPr>
            <a:spLocks noGrp="1"/>
          </p:cNvSpPr>
          <p:nvPr>
            <p:ph idx="1"/>
          </p:nvPr>
        </p:nvSpPr>
        <p:spPr/>
        <p:txBody>
          <a:bodyPr>
            <a:normAutofit/>
          </a:bodyPr>
          <a:lstStyle/>
          <a:p>
            <a:r>
              <a:rPr lang="nb-NO" sz="2400" dirty="0" err="1"/>
              <a:t>Causal</a:t>
            </a:r>
            <a:r>
              <a:rPr lang="nb-NO" sz="2400" dirty="0"/>
              <a:t> diagrams </a:t>
            </a:r>
          </a:p>
          <a:p>
            <a:pPr lvl="1"/>
            <a:r>
              <a:rPr lang="nb-NO" sz="2000" dirty="0" err="1"/>
              <a:t>Can</a:t>
            </a:r>
            <a:r>
              <a:rPr lang="nb-NO" sz="2000" dirty="0"/>
              <a:t> </a:t>
            </a:r>
            <a:r>
              <a:rPr lang="nb-NO" sz="2000" dirty="0" err="1"/>
              <a:t>distinguish</a:t>
            </a:r>
            <a:r>
              <a:rPr lang="nb-NO" sz="2000" dirty="0"/>
              <a:t> </a:t>
            </a:r>
            <a:r>
              <a:rPr lang="nb-NO" sz="2000" dirty="0" err="1"/>
              <a:t>overadjustment</a:t>
            </a:r>
            <a:r>
              <a:rPr lang="nb-NO" sz="2000" dirty="0"/>
              <a:t> bias from </a:t>
            </a:r>
            <a:r>
              <a:rPr lang="nb-NO" sz="2000" dirty="0" err="1"/>
              <a:t>confounding</a:t>
            </a:r>
            <a:r>
              <a:rPr lang="nb-NO" sz="2000" dirty="0"/>
              <a:t>, </a:t>
            </a:r>
            <a:r>
              <a:rPr lang="nb-NO" sz="2000" dirty="0" err="1"/>
              <a:t>selection</a:t>
            </a:r>
            <a:r>
              <a:rPr lang="nb-NO" sz="2000" dirty="0"/>
              <a:t> bias and </a:t>
            </a:r>
            <a:r>
              <a:rPr lang="nb-NO" sz="2000" dirty="0" err="1"/>
              <a:t>unnecessary</a:t>
            </a:r>
            <a:r>
              <a:rPr lang="nb-NO" sz="2000" dirty="0"/>
              <a:t> </a:t>
            </a:r>
            <a:r>
              <a:rPr lang="nb-NO" sz="2000" dirty="0" err="1"/>
              <a:t>adjustment</a:t>
            </a:r>
            <a:endParaRPr lang="nb-NO" sz="2000" dirty="0"/>
          </a:p>
          <a:p>
            <a:endParaRPr lang="nb-NO" sz="2400" dirty="0"/>
          </a:p>
          <a:p>
            <a:r>
              <a:rPr lang="en-US" sz="2400" dirty="0"/>
              <a:t>Definition </a:t>
            </a:r>
            <a:r>
              <a:rPr lang="en-US" sz="1600" dirty="0"/>
              <a:t>(from </a:t>
            </a:r>
            <a:r>
              <a:rPr lang="en-US" sz="1600" dirty="0" err="1"/>
              <a:t>Schisterman</a:t>
            </a:r>
            <a:r>
              <a:rPr lang="en-US" sz="1600" dirty="0"/>
              <a:t> et al)</a:t>
            </a:r>
          </a:p>
          <a:p>
            <a:pPr lvl="1"/>
            <a:r>
              <a:rPr lang="nb-NO" sz="2000" dirty="0" err="1"/>
              <a:t>Overadjustment</a:t>
            </a:r>
            <a:r>
              <a:rPr lang="nb-NO" sz="2000" dirty="0"/>
              <a:t> bias</a:t>
            </a:r>
          </a:p>
          <a:p>
            <a:pPr lvl="2"/>
            <a:r>
              <a:rPr lang="nb-NO" dirty="0"/>
              <a:t>Control for a </a:t>
            </a:r>
            <a:r>
              <a:rPr lang="nb-NO" dirty="0" err="1"/>
              <a:t>mediator</a:t>
            </a:r>
            <a:r>
              <a:rPr lang="nb-NO" dirty="0"/>
              <a:t> (or a </a:t>
            </a:r>
            <a:r>
              <a:rPr lang="nb-NO" dirty="0" err="1"/>
              <a:t>descending</a:t>
            </a:r>
            <a:r>
              <a:rPr lang="nb-NO" dirty="0"/>
              <a:t> </a:t>
            </a:r>
            <a:r>
              <a:rPr lang="nb-NO" dirty="0" err="1"/>
              <a:t>proxy</a:t>
            </a:r>
            <a:r>
              <a:rPr lang="nb-NO" dirty="0"/>
              <a:t> for a </a:t>
            </a:r>
            <a:r>
              <a:rPr lang="nb-NO" dirty="0" err="1"/>
              <a:t>mediator</a:t>
            </a:r>
            <a:r>
              <a:rPr lang="nb-NO" dirty="0"/>
              <a:t>) </a:t>
            </a:r>
            <a:r>
              <a:rPr lang="nb-NO" dirty="0" err="1"/>
              <a:t>on</a:t>
            </a:r>
            <a:r>
              <a:rPr lang="nb-NO" dirty="0"/>
              <a:t> a </a:t>
            </a:r>
            <a:r>
              <a:rPr lang="nb-NO" dirty="0" err="1"/>
              <a:t>causal</a:t>
            </a:r>
            <a:r>
              <a:rPr lang="nb-NO" dirty="0"/>
              <a:t> </a:t>
            </a:r>
            <a:r>
              <a:rPr lang="nb-NO" dirty="0" err="1"/>
              <a:t>path</a:t>
            </a:r>
            <a:r>
              <a:rPr lang="nb-NO" dirty="0"/>
              <a:t> from </a:t>
            </a:r>
            <a:r>
              <a:rPr lang="nb-NO" dirty="0" err="1"/>
              <a:t>exposure</a:t>
            </a:r>
            <a:r>
              <a:rPr lang="nb-NO" dirty="0"/>
              <a:t> to </a:t>
            </a:r>
            <a:r>
              <a:rPr lang="nb-NO" dirty="0" err="1"/>
              <a:t>outcome</a:t>
            </a:r>
            <a:endParaRPr lang="nb-NO" dirty="0"/>
          </a:p>
          <a:p>
            <a:pPr lvl="1"/>
            <a:r>
              <a:rPr lang="nb-NO" sz="2000" dirty="0" err="1"/>
              <a:t>Unnecessary</a:t>
            </a:r>
            <a:r>
              <a:rPr lang="nb-NO" sz="2000" dirty="0"/>
              <a:t> </a:t>
            </a:r>
            <a:r>
              <a:rPr lang="nb-NO" sz="2000" dirty="0" err="1"/>
              <a:t>adjustment</a:t>
            </a:r>
            <a:endParaRPr lang="nb-NO" sz="2000" dirty="0"/>
          </a:p>
          <a:p>
            <a:pPr lvl="2"/>
            <a:r>
              <a:rPr lang="nb-NO" dirty="0"/>
              <a:t>Control for a variable </a:t>
            </a:r>
            <a:r>
              <a:rPr lang="nb-NO" dirty="0" err="1"/>
              <a:t>whose</a:t>
            </a:r>
            <a:r>
              <a:rPr lang="nb-NO" dirty="0"/>
              <a:t> </a:t>
            </a:r>
            <a:r>
              <a:rPr lang="nb-NO" dirty="0" err="1"/>
              <a:t>control</a:t>
            </a:r>
            <a:r>
              <a:rPr lang="nb-NO" dirty="0"/>
              <a:t> </a:t>
            </a:r>
            <a:r>
              <a:rPr lang="nb-NO" dirty="0" err="1"/>
              <a:t>does</a:t>
            </a:r>
            <a:r>
              <a:rPr lang="nb-NO" dirty="0"/>
              <a:t> not </a:t>
            </a:r>
            <a:r>
              <a:rPr lang="nb-NO" dirty="0" err="1"/>
              <a:t>affect</a:t>
            </a:r>
            <a:r>
              <a:rPr lang="nb-NO" dirty="0"/>
              <a:t> </a:t>
            </a:r>
            <a:r>
              <a:rPr lang="nb-NO" dirty="0" err="1"/>
              <a:t>the</a:t>
            </a:r>
            <a:r>
              <a:rPr lang="nb-NO" dirty="0"/>
              <a:t> </a:t>
            </a:r>
            <a:r>
              <a:rPr lang="nb-NO" dirty="0" err="1"/>
              <a:t>expectation</a:t>
            </a:r>
            <a:r>
              <a:rPr lang="nb-NO" dirty="0"/>
              <a:t> of </a:t>
            </a:r>
            <a:r>
              <a:rPr lang="nb-NO" dirty="0" err="1"/>
              <a:t>the</a:t>
            </a:r>
            <a:r>
              <a:rPr lang="nb-NO" dirty="0"/>
              <a:t> </a:t>
            </a:r>
            <a:r>
              <a:rPr lang="nb-NO" dirty="0" err="1"/>
              <a:t>estimate</a:t>
            </a:r>
            <a:r>
              <a:rPr lang="nb-NO" dirty="0"/>
              <a:t> of </a:t>
            </a:r>
            <a:r>
              <a:rPr lang="nb-NO" dirty="0" err="1"/>
              <a:t>the</a:t>
            </a:r>
            <a:r>
              <a:rPr lang="nb-NO" dirty="0"/>
              <a:t> total </a:t>
            </a:r>
            <a:r>
              <a:rPr lang="nb-NO" dirty="0" err="1"/>
              <a:t>causal</a:t>
            </a:r>
            <a:r>
              <a:rPr lang="nb-NO" dirty="0"/>
              <a:t> </a:t>
            </a:r>
            <a:r>
              <a:rPr lang="nb-NO" dirty="0" err="1"/>
              <a:t>effect</a:t>
            </a:r>
            <a:r>
              <a:rPr lang="nb-NO" dirty="0"/>
              <a:t> </a:t>
            </a:r>
            <a:r>
              <a:rPr lang="nb-NO" dirty="0" err="1"/>
              <a:t>between</a:t>
            </a:r>
            <a:r>
              <a:rPr lang="nb-NO" dirty="0"/>
              <a:t> </a:t>
            </a:r>
            <a:r>
              <a:rPr lang="nb-NO" dirty="0" err="1"/>
              <a:t>exposure</a:t>
            </a:r>
            <a:r>
              <a:rPr lang="nb-NO" dirty="0"/>
              <a:t> and </a:t>
            </a:r>
            <a:r>
              <a:rPr lang="nb-NO" dirty="0" err="1"/>
              <a:t>outcome</a:t>
            </a:r>
            <a:r>
              <a:rPr lang="nb-NO" dirty="0"/>
              <a:t> (</a:t>
            </a:r>
            <a:r>
              <a:rPr lang="nb-NO" dirty="0" err="1"/>
              <a:t>but</a:t>
            </a:r>
            <a:r>
              <a:rPr lang="nb-NO" dirty="0"/>
              <a:t> </a:t>
            </a:r>
            <a:r>
              <a:rPr lang="nb-NO" dirty="0" err="1"/>
              <a:t>may</a:t>
            </a:r>
            <a:r>
              <a:rPr lang="nb-NO" dirty="0"/>
              <a:t> </a:t>
            </a:r>
            <a:r>
              <a:rPr lang="nb-NO" dirty="0" err="1"/>
              <a:t>affect</a:t>
            </a:r>
            <a:r>
              <a:rPr lang="nb-NO" dirty="0"/>
              <a:t> </a:t>
            </a:r>
            <a:r>
              <a:rPr lang="nb-NO" dirty="0" err="1"/>
              <a:t>precision</a:t>
            </a:r>
            <a:r>
              <a:rPr lang="nb-NO" dirty="0"/>
              <a:t>)</a:t>
            </a:r>
          </a:p>
        </p:txBody>
      </p:sp>
    </p:spTree>
    <p:extLst>
      <p:ext uri="{BB962C8B-B14F-4D97-AF65-F5344CB8AC3E}">
        <p14:creationId xmlns:p14="http://schemas.microsoft.com/office/powerpoint/2010/main" val="13682873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2800" dirty="0" err="1"/>
              <a:t>Overadjustment</a:t>
            </a:r>
            <a:r>
              <a:rPr lang="nb-NO" sz="2800" dirty="0"/>
              <a:t> bias </a:t>
            </a:r>
            <a:r>
              <a:rPr lang="nb-NO" sz="1600" dirty="0"/>
              <a:t>(</a:t>
            </a:r>
            <a:r>
              <a:rPr lang="nb-NO" sz="1600" dirty="0" err="1"/>
              <a:t>Schisterman</a:t>
            </a:r>
            <a:r>
              <a:rPr lang="nb-NO" sz="1600" dirty="0"/>
              <a:t> et el 2009)</a:t>
            </a:r>
          </a:p>
        </p:txBody>
      </p:sp>
      <p:sp>
        <p:nvSpPr>
          <p:cNvPr id="3" name="Plassholder for innhold 2"/>
          <p:cNvSpPr>
            <a:spLocks noGrp="1"/>
          </p:cNvSpPr>
          <p:nvPr>
            <p:ph idx="1"/>
          </p:nvPr>
        </p:nvSpPr>
        <p:spPr>
          <a:xfrm>
            <a:off x="670300" y="1819922"/>
            <a:ext cx="7514912" cy="4306241"/>
          </a:xfrm>
        </p:spPr>
        <p:txBody>
          <a:bodyPr/>
          <a:lstStyle/>
          <a:p>
            <a:r>
              <a:rPr lang="nb-NO" dirty="0"/>
              <a:t>The simplest form </a:t>
            </a:r>
            <a:r>
              <a:rPr lang="nb-NO" dirty="0" err="1"/>
              <a:t>of</a:t>
            </a:r>
            <a:r>
              <a:rPr lang="nb-NO" dirty="0"/>
              <a:t> </a:t>
            </a:r>
            <a:r>
              <a:rPr lang="nb-NO" dirty="0" err="1"/>
              <a:t>overadjustment</a:t>
            </a:r>
            <a:r>
              <a:rPr lang="nb-NO" dirty="0"/>
              <a:t> bias</a:t>
            </a:r>
          </a:p>
          <a:p>
            <a:endParaRPr lang="nb-NO" dirty="0"/>
          </a:p>
          <a:p>
            <a:endParaRPr lang="nb-NO" dirty="0"/>
          </a:p>
          <a:p>
            <a:pPr marL="0" indent="0">
              <a:buNone/>
            </a:pPr>
            <a:r>
              <a:rPr lang="nb-NO" dirty="0"/>
              <a:t>	E			[M]			D</a:t>
            </a:r>
          </a:p>
          <a:p>
            <a:pPr marL="0" indent="0">
              <a:buNone/>
            </a:pPr>
            <a:endParaRPr lang="nb-NO" dirty="0"/>
          </a:p>
          <a:p>
            <a:pPr marL="0" indent="0">
              <a:buNone/>
            </a:pPr>
            <a:endParaRPr lang="nb-NO" dirty="0"/>
          </a:p>
          <a:p>
            <a:pPr marL="0" indent="0">
              <a:buNone/>
            </a:pPr>
            <a:endParaRPr lang="nb-NO" dirty="0"/>
          </a:p>
        </p:txBody>
      </p:sp>
      <p:cxnSp>
        <p:nvCxnSpPr>
          <p:cNvPr id="9" name="Rett pil 8"/>
          <p:cNvCxnSpPr/>
          <p:nvPr/>
        </p:nvCxnSpPr>
        <p:spPr>
          <a:xfrm>
            <a:off x="1606858" y="2974019"/>
            <a:ext cx="861134"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0" name="Rett pil 9"/>
          <p:cNvCxnSpPr/>
          <p:nvPr/>
        </p:nvCxnSpPr>
        <p:spPr>
          <a:xfrm>
            <a:off x="2984377" y="2975498"/>
            <a:ext cx="861134"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TekstSylinder 21"/>
          <p:cNvSpPr txBox="1"/>
          <p:nvPr/>
        </p:nvSpPr>
        <p:spPr>
          <a:xfrm>
            <a:off x="670300" y="3560322"/>
            <a:ext cx="8234003" cy="2308324"/>
          </a:xfrm>
          <a:prstGeom prst="rect">
            <a:avLst/>
          </a:prstGeom>
          <a:noFill/>
        </p:spPr>
        <p:txBody>
          <a:bodyPr wrap="square" rtlCol="0">
            <a:spAutoFit/>
          </a:bodyPr>
          <a:lstStyle/>
          <a:p>
            <a:pPr marL="285750" indent="-285750">
              <a:buFont typeface="Arial" panose="020B0604020202020204" pitchFamily="34" charset="0"/>
              <a:buChar char="•"/>
            </a:pPr>
            <a:r>
              <a:rPr lang="nb-NO" dirty="0"/>
              <a:t>E = </a:t>
            </a:r>
            <a:r>
              <a:rPr lang="nb-NO" dirty="0" err="1"/>
              <a:t>Prepregnancy</a:t>
            </a:r>
            <a:r>
              <a:rPr lang="nb-NO" dirty="0"/>
              <a:t> BMI</a:t>
            </a:r>
          </a:p>
          <a:p>
            <a:pPr marL="285750" indent="-285750">
              <a:buFont typeface="Arial" panose="020B0604020202020204" pitchFamily="34" charset="0"/>
              <a:buChar char="•"/>
            </a:pPr>
            <a:r>
              <a:rPr lang="nb-NO" dirty="0"/>
              <a:t>M = </a:t>
            </a:r>
            <a:r>
              <a:rPr lang="nb-NO" dirty="0" err="1"/>
              <a:t>Triglycerides</a:t>
            </a:r>
            <a:endParaRPr lang="nb-NO" dirty="0"/>
          </a:p>
          <a:p>
            <a:pPr marL="285750" indent="-285750">
              <a:buFont typeface="Arial" panose="020B0604020202020204" pitchFamily="34" charset="0"/>
              <a:buChar char="•"/>
            </a:pPr>
            <a:r>
              <a:rPr lang="nb-NO" dirty="0"/>
              <a:t>D = </a:t>
            </a:r>
            <a:r>
              <a:rPr lang="nb-NO" dirty="0" err="1"/>
              <a:t>Preeclapsia</a:t>
            </a:r>
            <a:endParaRPr lang="nb-NO" dirty="0"/>
          </a:p>
          <a:p>
            <a:pPr marL="285750" indent="-285750">
              <a:buFont typeface="Arial" panose="020B0604020202020204" pitchFamily="34" charset="0"/>
              <a:buChar char="•"/>
            </a:pPr>
            <a:endParaRPr lang="nb-NO" dirty="0"/>
          </a:p>
          <a:p>
            <a:pPr marL="285750" indent="-285750">
              <a:buFont typeface="Arial" panose="020B0604020202020204" pitchFamily="34" charset="0"/>
              <a:buChar char="•"/>
            </a:pPr>
            <a:r>
              <a:rPr lang="nb-NO" dirty="0"/>
              <a:t>In </a:t>
            </a:r>
            <a:r>
              <a:rPr lang="nb-NO" dirty="0" err="1"/>
              <a:t>this</a:t>
            </a:r>
            <a:r>
              <a:rPr lang="nb-NO" dirty="0"/>
              <a:t> scenario </a:t>
            </a:r>
            <a:r>
              <a:rPr lang="nb-NO" dirty="0" err="1"/>
              <a:t>you</a:t>
            </a:r>
            <a:r>
              <a:rPr lang="nb-NO" dirty="0"/>
              <a:t> </a:t>
            </a:r>
            <a:r>
              <a:rPr lang="nb-NO" dirty="0" err="1"/>
              <a:t>can</a:t>
            </a:r>
            <a:r>
              <a:rPr lang="nb-NO" dirty="0"/>
              <a:t> </a:t>
            </a:r>
            <a:r>
              <a:rPr lang="nb-NO" dirty="0" err="1"/>
              <a:t>estimate</a:t>
            </a:r>
            <a:r>
              <a:rPr lang="nb-NO" dirty="0"/>
              <a:t> </a:t>
            </a:r>
            <a:r>
              <a:rPr lang="nb-NO" dirty="0" err="1"/>
              <a:t>the</a:t>
            </a:r>
            <a:r>
              <a:rPr lang="nb-NO" dirty="0"/>
              <a:t> total </a:t>
            </a:r>
            <a:r>
              <a:rPr lang="nb-NO" dirty="0" err="1"/>
              <a:t>effect</a:t>
            </a:r>
            <a:r>
              <a:rPr lang="nb-NO" dirty="0"/>
              <a:t> of E </a:t>
            </a:r>
            <a:r>
              <a:rPr lang="nb-NO" dirty="0" err="1"/>
              <a:t>on</a:t>
            </a:r>
            <a:r>
              <a:rPr lang="nb-NO" dirty="0"/>
              <a:t> D </a:t>
            </a:r>
            <a:r>
              <a:rPr lang="nb-NO" dirty="0" err="1"/>
              <a:t>using</a:t>
            </a:r>
            <a:r>
              <a:rPr lang="nb-NO" dirty="0"/>
              <a:t> </a:t>
            </a:r>
            <a:r>
              <a:rPr lang="nb-NO" dirty="0" err="1"/>
              <a:t>common</a:t>
            </a:r>
            <a:r>
              <a:rPr lang="nb-NO" dirty="0"/>
              <a:t> </a:t>
            </a:r>
            <a:r>
              <a:rPr lang="nb-NO" dirty="0" err="1"/>
              <a:t>regression</a:t>
            </a:r>
            <a:r>
              <a:rPr lang="nb-NO" dirty="0"/>
              <a:t> </a:t>
            </a:r>
            <a:r>
              <a:rPr lang="nb-NO" dirty="0" err="1"/>
              <a:t>techniques</a:t>
            </a:r>
            <a:r>
              <a:rPr lang="nb-NO" dirty="0"/>
              <a:t> by </a:t>
            </a:r>
            <a:r>
              <a:rPr lang="nb-NO" dirty="0" err="1"/>
              <a:t>ignoring</a:t>
            </a:r>
            <a:r>
              <a:rPr lang="nb-NO" dirty="0"/>
              <a:t> M (M = </a:t>
            </a:r>
            <a:r>
              <a:rPr lang="nb-NO" dirty="0" err="1"/>
              <a:t>mediator</a:t>
            </a:r>
            <a:r>
              <a:rPr lang="nb-NO" dirty="0"/>
              <a:t>)</a:t>
            </a:r>
          </a:p>
          <a:p>
            <a:pPr marL="285750" indent="-285750">
              <a:buFont typeface="Arial" panose="020B0604020202020204" pitchFamily="34" charset="0"/>
              <a:buChar char="•"/>
            </a:pPr>
            <a:r>
              <a:rPr lang="nb-NO" dirty="0" err="1"/>
              <a:t>However</a:t>
            </a:r>
            <a:r>
              <a:rPr lang="nb-NO" dirty="0"/>
              <a:t> – </a:t>
            </a:r>
            <a:r>
              <a:rPr lang="nb-NO" dirty="0" err="1"/>
              <a:t>adjusting</a:t>
            </a:r>
            <a:r>
              <a:rPr lang="nb-NO" dirty="0"/>
              <a:t> for M </a:t>
            </a:r>
            <a:r>
              <a:rPr lang="nb-NO" dirty="0" err="1"/>
              <a:t>can</a:t>
            </a:r>
            <a:r>
              <a:rPr lang="nb-NO" dirty="0"/>
              <a:t> </a:t>
            </a:r>
            <a:r>
              <a:rPr lang="nb-NO" dirty="0" err="1"/>
              <a:t>provide</a:t>
            </a:r>
            <a:r>
              <a:rPr lang="nb-NO" dirty="0"/>
              <a:t> an estimat of </a:t>
            </a:r>
            <a:r>
              <a:rPr lang="nb-NO" dirty="0" err="1"/>
              <a:t>the</a:t>
            </a:r>
            <a:r>
              <a:rPr lang="nb-NO" dirty="0"/>
              <a:t> </a:t>
            </a:r>
            <a:r>
              <a:rPr lang="nb-NO" dirty="0" err="1"/>
              <a:t>direct</a:t>
            </a:r>
            <a:r>
              <a:rPr lang="nb-NO" dirty="0"/>
              <a:t> </a:t>
            </a:r>
            <a:r>
              <a:rPr lang="nb-NO" dirty="0" err="1"/>
              <a:t>effect</a:t>
            </a:r>
            <a:r>
              <a:rPr lang="nb-NO" dirty="0"/>
              <a:t> of E </a:t>
            </a:r>
            <a:r>
              <a:rPr lang="nb-NO" dirty="0" err="1"/>
              <a:t>on</a:t>
            </a:r>
            <a:r>
              <a:rPr lang="nb-NO" dirty="0"/>
              <a:t> D under </a:t>
            </a:r>
            <a:r>
              <a:rPr lang="nb-NO" dirty="0" err="1"/>
              <a:t>certain</a:t>
            </a:r>
            <a:r>
              <a:rPr lang="nb-NO" dirty="0"/>
              <a:t> </a:t>
            </a:r>
            <a:r>
              <a:rPr lang="nb-NO" dirty="0" err="1"/>
              <a:t>assuptions</a:t>
            </a:r>
            <a:endParaRPr lang="nb-NO" dirty="0"/>
          </a:p>
        </p:txBody>
      </p:sp>
      <p:sp>
        <p:nvSpPr>
          <p:cNvPr id="23" name="Nedoverbuet pil 22"/>
          <p:cNvSpPr/>
          <p:nvPr/>
        </p:nvSpPr>
        <p:spPr>
          <a:xfrm>
            <a:off x="1376039" y="2459115"/>
            <a:ext cx="2672178" cy="275207"/>
          </a:xfrm>
          <a:prstGeom prst="curved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solidFill>
                <a:schemeClr val="tx1"/>
              </a:solidFill>
            </a:endParaRPr>
          </a:p>
        </p:txBody>
      </p:sp>
    </p:spTree>
    <p:extLst>
      <p:ext uri="{BB962C8B-B14F-4D97-AF65-F5344CB8AC3E}">
        <p14:creationId xmlns:p14="http://schemas.microsoft.com/office/powerpoint/2010/main" val="32377423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2800" dirty="0" err="1"/>
              <a:t>Overadjustment</a:t>
            </a:r>
            <a:r>
              <a:rPr lang="nb-NO" sz="2800" dirty="0"/>
              <a:t> bias </a:t>
            </a:r>
            <a:r>
              <a:rPr lang="nb-NO" sz="1600" dirty="0"/>
              <a:t>(</a:t>
            </a:r>
            <a:r>
              <a:rPr lang="nb-NO" sz="1600" dirty="0" err="1"/>
              <a:t>Schisterman</a:t>
            </a:r>
            <a:r>
              <a:rPr lang="nb-NO" sz="1600" dirty="0"/>
              <a:t> et el 2009)</a:t>
            </a:r>
          </a:p>
        </p:txBody>
      </p:sp>
      <p:sp>
        <p:nvSpPr>
          <p:cNvPr id="3" name="Plassholder for innhold 2"/>
          <p:cNvSpPr>
            <a:spLocks noGrp="1"/>
          </p:cNvSpPr>
          <p:nvPr>
            <p:ph idx="1"/>
          </p:nvPr>
        </p:nvSpPr>
        <p:spPr>
          <a:xfrm>
            <a:off x="670300" y="1819922"/>
            <a:ext cx="7514912" cy="4306241"/>
          </a:xfrm>
        </p:spPr>
        <p:txBody>
          <a:bodyPr/>
          <a:lstStyle/>
          <a:p>
            <a:r>
              <a:rPr lang="nb-NO" dirty="0" err="1"/>
              <a:t>Another</a:t>
            </a:r>
            <a:r>
              <a:rPr lang="nb-NO" dirty="0"/>
              <a:t> </a:t>
            </a:r>
            <a:r>
              <a:rPr lang="nb-NO" dirty="0" err="1"/>
              <a:t>example</a:t>
            </a:r>
            <a:r>
              <a:rPr lang="nb-NO" dirty="0"/>
              <a:t> </a:t>
            </a:r>
            <a:r>
              <a:rPr lang="nb-NO" dirty="0" err="1"/>
              <a:t>of</a:t>
            </a:r>
            <a:r>
              <a:rPr lang="nb-NO" dirty="0"/>
              <a:t> </a:t>
            </a:r>
            <a:r>
              <a:rPr lang="nb-NO" dirty="0" err="1"/>
              <a:t>overadjustment</a:t>
            </a:r>
            <a:r>
              <a:rPr lang="nb-NO" dirty="0"/>
              <a:t> bias</a:t>
            </a:r>
          </a:p>
          <a:p>
            <a:endParaRPr lang="nb-NO" dirty="0"/>
          </a:p>
          <a:p>
            <a:endParaRPr lang="nb-NO" dirty="0"/>
          </a:p>
          <a:p>
            <a:pPr marL="0" indent="0">
              <a:buNone/>
            </a:pPr>
            <a:r>
              <a:rPr lang="nb-NO" dirty="0"/>
              <a:t>	E			U			D</a:t>
            </a:r>
          </a:p>
          <a:p>
            <a:pPr marL="0" indent="0">
              <a:buNone/>
            </a:pPr>
            <a:endParaRPr lang="nb-NO" dirty="0"/>
          </a:p>
          <a:p>
            <a:pPr marL="0" indent="0">
              <a:buNone/>
            </a:pPr>
            <a:r>
              <a:rPr lang="nb-NO" dirty="0"/>
              <a:t>				</a:t>
            </a:r>
          </a:p>
          <a:p>
            <a:pPr marL="0" indent="0">
              <a:buNone/>
            </a:pPr>
            <a:r>
              <a:rPr lang="nb-NO" dirty="0"/>
              <a:t>			      [M]		</a:t>
            </a:r>
          </a:p>
          <a:p>
            <a:pPr marL="0" indent="0">
              <a:buNone/>
            </a:pPr>
            <a:endParaRPr lang="nb-NO" dirty="0"/>
          </a:p>
        </p:txBody>
      </p:sp>
      <p:cxnSp>
        <p:nvCxnSpPr>
          <p:cNvPr id="9" name="Rett pil 8"/>
          <p:cNvCxnSpPr/>
          <p:nvPr/>
        </p:nvCxnSpPr>
        <p:spPr>
          <a:xfrm>
            <a:off x="1606858" y="2974019"/>
            <a:ext cx="861134"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0" name="Rett pil 9"/>
          <p:cNvCxnSpPr/>
          <p:nvPr/>
        </p:nvCxnSpPr>
        <p:spPr>
          <a:xfrm>
            <a:off x="2984377" y="2975498"/>
            <a:ext cx="861134"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TekstSylinder 21"/>
          <p:cNvSpPr txBox="1"/>
          <p:nvPr/>
        </p:nvSpPr>
        <p:spPr>
          <a:xfrm>
            <a:off x="670300" y="4094838"/>
            <a:ext cx="8234003" cy="2585323"/>
          </a:xfrm>
          <a:prstGeom prst="rect">
            <a:avLst/>
          </a:prstGeom>
          <a:noFill/>
        </p:spPr>
        <p:txBody>
          <a:bodyPr wrap="square" rtlCol="0">
            <a:spAutoFit/>
          </a:bodyPr>
          <a:lstStyle/>
          <a:p>
            <a:pPr marL="285750" indent="-285750">
              <a:buFont typeface="Arial" panose="020B0604020202020204" pitchFamily="34" charset="0"/>
              <a:buChar char="•"/>
            </a:pPr>
            <a:r>
              <a:rPr lang="nb-NO" dirty="0"/>
              <a:t>E = Smoking</a:t>
            </a:r>
          </a:p>
          <a:p>
            <a:pPr marL="285750" indent="-285750">
              <a:buFont typeface="Arial" panose="020B0604020202020204" pitchFamily="34" charset="0"/>
              <a:buChar char="•"/>
            </a:pPr>
            <a:r>
              <a:rPr lang="nb-NO" dirty="0"/>
              <a:t>U = </a:t>
            </a:r>
            <a:r>
              <a:rPr lang="nb-NO" dirty="0" err="1"/>
              <a:t>Abnormality</a:t>
            </a:r>
            <a:r>
              <a:rPr lang="nb-NO" dirty="0"/>
              <a:t> </a:t>
            </a:r>
            <a:r>
              <a:rPr lang="nb-NO" dirty="0" err="1"/>
              <a:t>of</a:t>
            </a:r>
            <a:r>
              <a:rPr lang="nb-NO" dirty="0"/>
              <a:t> </a:t>
            </a:r>
            <a:r>
              <a:rPr lang="nb-NO" dirty="0" err="1"/>
              <a:t>the</a:t>
            </a:r>
            <a:r>
              <a:rPr lang="nb-NO" dirty="0"/>
              <a:t> </a:t>
            </a:r>
            <a:r>
              <a:rPr lang="nb-NO" dirty="0" err="1"/>
              <a:t>endometrium</a:t>
            </a:r>
            <a:r>
              <a:rPr lang="nb-NO" dirty="0"/>
              <a:t> (</a:t>
            </a:r>
            <a:r>
              <a:rPr lang="nb-NO" dirty="0" err="1"/>
              <a:t>Typically</a:t>
            </a:r>
            <a:r>
              <a:rPr lang="nb-NO" dirty="0"/>
              <a:t> </a:t>
            </a:r>
            <a:r>
              <a:rPr lang="nb-NO" dirty="0" err="1"/>
              <a:t>unmeasured</a:t>
            </a:r>
            <a:r>
              <a:rPr lang="nb-NO" dirty="0"/>
              <a:t>)</a:t>
            </a:r>
          </a:p>
          <a:p>
            <a:pPr marL="285750" indent="-285750">
              <a:buFont typeface="Arial" panose="020B0604020202020204" pitchFamily="34" charset="0"/>
              <a:buChar char="•"/>
            </a:pPr>
            <a:r>
              <a:rPr lang="nb-NO" dirty="0"/>
              <a:t>M = Prior </a:t>
            </a:r>
            <a:r>
              <a:rPr lang="nb-NO" dirty="0" err="1"/>
              <a:t>history</a:t>
            </a:r>
            <a:r>
              <a:rPr lang="nb-NO" dirty="0"/>
              <a:t> of </a:t>
            </a:r>
            <a:r>
              <a:rPr lang="nb-NO" dirty="0" err="1"/>
              <a:t>spontaneous</a:t>
            </a:r>
            <a:r>
              <a:rPr lang="nb-NO" dirty="0"/>
              <a:t> </a:t>
            </a:r>
            <a:r>
              <a:rPr lang="nb-NO" dirty="0" err="1"/>
              <a:t>abortion</a:t>
            </a:r>
            <a:r>
              <a:rPr lang="nb-NO" dirty="0"/>
              <a:t> (</a:t>
            </a:r>
            <a:r>
              <a:rPr lang="nb-NO" dirty="0" err="1"/>
              <a:t>Descending</a:t>
            </a:r>
            <a:r>
              <a:rPr lang="nb-NO" dirty="0"/>
              <a:t> </a:t>
            </a:r>
            <a:r>
              <a:rPr lang="nb-NO" dirty="0" err="1"/>
              <a:t>proxy</a:t>
            </a:r>
            <a:r>
              <a:rPr lang="nb-NO" dirty="0"/>
              <a:t> of U, or an </a:t>
            </a:r>
            <a:r>
              <a:rPr lang="nb-NO" dirty="0" err="1"/>
              <a:t>event</a:t>
            </a:r>
            <a:r>
              <a:rPr lang="nb-NO" dirty="0"/>
              <a:t> </a:t>
            </a:r>
            <a:r>
              <a:rPr lang="nb-NO" dirty="0" err="1"/>
              <a:t>caused</a:t>
            </a:r>
            <a:r>
              <a:rPr lang="nb-NO" dirty="0"/>
              <a:t> by U)</a:t>
            </a:r>
          </a:p>
          <a:p>
            <a:pPr marL="285750" indent="-285750">
              <a:buFont typeface="Arial" panose="020B0604020202020204" pitchFamily="34" charset="0"/>
              <a:buChar char="•"/>
            </a:pPr>
            <a:r>
              <a:rPr lang="nb-NO" dirty="0"/>
              <a:t>D = </a:t>
            </a:r>
            <a:r>
              <a:rPr lang="nb-NO" dirty="0" err="1"/>
              <a:t>Current</a:t>
            </a:r>
            <a:r>
              <a:rPr lang="nb-NO" dirty="0"/>
              <a:t> </a:t>
            </a:r>
            <a:r>
              <a:rPr lang="nb-NO" dirty="0" err="1"/>
              <a:t>spontaneous</a:t>
            </a:r>
            <a:r>
              <a:rPr lang="nb-NO" dirty="0"/>
              <a:t> </a:t>
            </a:r>
            <a:r>
              <a:rPr lang="nb-NO" dirty="0" err="1"/>
              <a:t>abortion</a:t>
            </a:r>
            <a:endParaRPr lang="nb-NO" dirty="0"/>
          </a:p>
          <a:p>
            <a:pPr marL="285750" indent="-285750">
              <a:buFont typeface="Arial" panose="020B0604020202020204" pitchFamily="34" charset="0"/>
              <a:buChar char="•"/>
            </a:pPr>
            <a:r>
              <a:rPr lang="nb-NO" dirty="0"/>
              <a:t>In </a:t>
            </a:r>
            <a:r>
              <a:rPr lang="nb-NO" dirty="0" err="1"/>
              <a:t>this</a:t>
            </a:r>
            <a:r>
              <a:rPr lang="nb-NO" dirty="0"/>
              <a:t> scenario </a:t>
            </a:r>
            <a:r>
              <a:rPr lang="nb-NO" dirty="0" err="1"/>
              <a:t>you</a:t>
            </a:r>
            <a:r>
              <a:rPr lang="nb-NO" dirty="0"/>
              <a:t> </a:t>
            </a:r>
            <a:r>
              <a:rPr lang="nb-NO" dirty="0" err="1"/>
              <a:t>can</a:t>
            </a:r>
            <a:r>
              <a:rPr lang="nb-NO" dirty="0"/>
              <a:t> still </a:t>
            </a:r>
            <a:r>
              <a:rPr lang="nb-NO" dirty="0" err="1"/>
              <a:t>estimate</a:t>
            </a:r>
            <a:r>
              <a:rPr lang="nb-NO" dirty="0"/>
              <a:t> </a:t>
            </a:r>
            <a:r>
              <a:rPr lang="nb-NO" dirty="0" err="1"/>
              <a:t>the</a:t>
            </a:r>
            <a:r>
              <a:rPr lang="nb-NO" dirty="0"/>
              <a:t> total </a:t>
            </a:r>
            <a:r>
              <a:rPr lang="nb-NO" dirty="0" err="1"/>
              <a:t>effect</a:t>
            </a:r>
            <a:r>
              <a:rPr lang="nb-NO" dirty="0"/>
              <a:t> of E </a:t>
            </a:r>
            <a:r>
              <a:rPr lang="nb-NO" dirty="0" err="1"/>
              <a:t>on</a:t>
            </a:r>
            <a:r>
              <a:rPr lang="nb-NO" dirty="0"/>
              <a:t> D </a:t>
            </a:r>
            <a:r>
              <a:rPr lang="nb-NO" dirty="0" err="1"/>
              <a:t>using</a:t>
            </a:r>
            <a:r>
              <a:rPr lang="nb-NO" dirty="0"/>
              <a:t> </a:t>
            </a:r>
            <a:r>
              <a:rPr lang="nb-NO" dirty="0" err="1"/>
              <a:t>common</a:t>
            </a:r>
            <a:r>
              <a:rPr lang="nb-NO" dirty="0"/>
              <a:t> </a:t>
            </a:r>
            <a:r>
              <a:rPr lang="nb-NO" dirty="0" err="1"/>
              <a:t>regression</a:t>
            </a:r>
            <a:r>
              <a:rPr lang="nb-NO" dirty="0"/>
              <a:t> </a:t>
            </a:r>
            <a:r>
              <a:rPr lang="nb-NO" dirty="0" err="1"/>
              <a:t>techniques</a:t>
            </a:r>
            <a:r>
              <a:rPr lang="nb-NO" dirty="0"/>
              <a:t> by </a:t>
            </a:r>
            <a:r>
              <a:rPr lang="nb-NO" dirty="0" err="1"/>
              <a:t>ignoring</a:t>
            </a:r>
            <a:r>
              <a:rPr lang="nb-NO" dirty="0"/>
              <a:t> M</a:t>
            </a:r>
          </a:p>
          <a:p>
            <a:pPr marL="285750" indent="-285750">
              <a:buFont typeface="Arial" panose="020B0604020202020204" pitchFamily="34" charset="0"/>
              <a:buChar char="•"/>
            </a:pPr>
            <a:r>
              <a:rPr lang="nb-NO" dirty="0" err="1"/>
              <a:t>However</a:t>
            </a:r>
            <a:r>
              <a:rPr lang="nb-NO" dirty="0"/>
              <a:t> – </a:t>
            </a:r>
            <a:r>
              <a:rPr lang="nb-NO" dirty="0" err="1"/>
              <a:t>adjusting</a:t>
            </a:r>
            <a:r>
              <a:rPr lang="nb-NO" dirty="0"/>
              <a:t> for M </a:t>
            </a:r>
            <a:r>
              <a:rPr lang="nb-NO" dirty="0" err="1"/>
              <a:t>cannot</a:t>
            </a:r>
            <a:r>
              <a:rPr lang="nb-NO" dirty="0"/>
              <a:t> </a:t>
            </a:r>
            <a:r>
              <a:rPr lang="nb-NO" dirty="0" err="1"/>
              <a:t>provide</a:t>
            </a:r>
            <a:r>
              <a:rPr lang="nb-NO" dirty="0"/>
              <a:t> an </a:t>
            </a:r>
            <a:r>
              <a:rPr lang="nb-NO" dirty="0" err="1"/>
              <a:t>estimate</a:t>
            </a:r>
            <a:r>
              <a:rPr lang="nb-NO" dirty="0"/>
              <a:t> of </a:t>
            </a:r>
            <a:r>
              <a:rPr lang="nb-NO" dirty="0" err="1"/>
              <a:t>the</a:t>
            </a:r>
            <a:r>
              <a:rPr lang="nb-NO" dirty="0"/>
              <a:t> </a:t>
            </a:r>
            <a:r>
              <a:rPr lang="nb-NO" dirty="0" err="1"/>
              <a:t>direct</a:t>
            </a:r>
            <a:r>
              <a:rPr lang="nb-NO" dirty="0"/>
              <a:t> </a:t>
            </a:r>
            <a:r>
              <a:rPr lang="nb-NO" dirty="0" err="1"/>
              <a:t>effect</a:t>
            </a:r>
            <a:r>
              <a:rPr lang="nb-NO" dirty="0"/>
              <a:t> of E </a:t>
            </a:r>
            <a:r>
              <a:rPr lang="nb-NO" dirty="0" err="1"/>
              <a:t>on</a:t>
            </a:r>
            <a:r>
              <a:rPr lang="nb-NO" dirty="0"/>
              <a:t> D </a:t>
            </a:r>
            <a:r>
              <a:rPr lang="nb-NO" dirty="0" err="1"/>
              <a:t>without</a:t>
            </a:r>
            <a:r>
              <a:rPr lang="nb-NO" dirty="0"/>
              <a:t> bias. </a:t>
            </a:r>
            <a:r>
              <a:rPr lang="nb-NO" dirty="0" err="1"/>
              <a:t>Leaves</a:t>
            </a:r>
            <a:r>
              <a:rPr lang="nb-NO" dirty="0"/>
              <a:t> an </a:t>
            </a:r>
            <a:r>
              <a:rPr lang="nb-NO" dirty="0" err="1"/>
              <a:t>partially</a:t>
            </a:r>
            <a:r>
              <a:rPr lang="nb-NO" dirty="0"/>
              <a:t> </a:t>
            </a:r>
            <a:r>
              <a:rPr lang="nb-NO" dirty="0" err="1"/>
              <a:t>open</a:t>
            </a:r>
            <a:r>
              <a:rPr lang="nb-NO" dirty="0"/>
              <a:t> </a:t>
            </a:r>
            <a:r>
              <a:rPr lang="nb-NO" dirty="0" err="1"/>
              <a:t>path</a:t>
            </a:r>
            <a:r>
              <a:rPr lang="nb-NO" dirty="0"/>
              <a:t> from E </a:t>
            </a:r>
            <a:r>
              <a:rPr lang="nb-NO" dirty="0">
                <a:sym typeface="Symbol" panose="05050102010706020507" pitchFamily="18" charset="2"/>
              </a:rPr>
              <a:t></a:t>
            </a:r>
            <a:r>
              <a:rPr lang="nb-NO" dirty="0"/>
              <a:t> </a:t>
            </a:r>
            <a:r>
              <a:rPr lang="nb-NO" dirty="0">
                <a:solidFill>
                  <a:srgbClr val="FF0000"/>
                </a:solidFill>
              </a:rPr>
              <a:t>[</a:t>
            </a:r>
            <a:r>
              <a:rPr lang="nb-NO" dirty="0"/>
              <a:t>U </a:t>
            </a:r>
            <a:r>
              <a:rPr lang="nb-NO" dirty="0">
                <a:sym typeface="Symbol" panose="05050102010706020507" pitchFamily="18" charset="2"/>
              </a:rPr>
              <a:t></a:t>
            </a:r>
            <a:r>
              <a:rPr lang="nb-NO" dirty="0"/>
              <a:t> D</a:t>
            </a:r>
          </a:p>
        </p:txBody>
      </p:sp>
      <p:sp>
        <p:nvSpPr>
          <p:cNvPr id="23" name="Nedoverbuet pil 22"/>
          <p:cNvSpPr/>
          <p:nvPr/>
        </p:nvSpPr>
        <p:spPr>
          <a:xfrm>
            <a:off x="1376039" y="2459115"/>
            <a:ext cx="2672178" cy="275207"/>
          </a:xfrm>
          <a:prstGeom prst="curved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solidFill>
                <a:schemeClr val="tx1"/>
              </a:solidFill>
            </a:endParaRPr>
          </a:p>
        </p:txBody>
      </p:sp>
      <p:cxnSp>
        <p:nvCxnSpPr>
          <p:cNvPr id="5" name="Rett pil 4"/>
          <p:cNvCxnSpPr/>
          <p:nvPr/>
        </p:nvCxnSpPr>
        <p:spPr>
          <a:xfrm>
            <a:off x="2676616" y="3213717"/>
            <a:ext cx="0" cy="48009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87330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Conclusion</a:t>
            </a:r>
            <a:br>
              <a:rPr lang="en-US" dirty="0"/>
            </a:br>
            <a:r>
              <a:rPr lang="en-US" dirty="0"/>
              <a:t>Why bother with DAGs?</a:t>
            </a:r>
          </a:p>
        </p:txBody>
      </p:sp>
      <p:sp>
        <p:nvSpPr>
          <p:cNvPr id="3" name="Content Placeholder 2"/>
          <p:cNvSpPr>
            <a:spLocks noGrp="1"/>
          </p:cNvSpPr>
          <p:nvPr>
            <p:ph idx="1"/>
          </p:nvPr>
        </p:nvSpPr>
        <p:spPr/>
        <p:txBody>
          <a:bodyPr>
            <a:normAutofit/>
          </a:bodyPr>
          <a:lstStyle/>
          <a:p>
            <a:r>
              <a:rPr lang="en-US" dirty="0"/>
              <a:t>DAGs don’t show</a:t>
            </a:r>
          </a:p>
          <a:p>
            <a:pPr lvl="1"/>
            <a:r>
              <a:rPr lang="en-US" dirty="0"/>
              <a:t>Direction of effect or “strength” of effect</a:t>
            </a:r>
          </a:p>
          <a:p>
            <a:pPr lvl="1"/>
            <a:r>
              <a:rPr lang="en-US" dirty="0"/>
              <a:t>Interaction, synergism, antagonism</a:t>
            </a:r>
          </a:p>
          <a:p>
            <a:pPr lvl="1"/>
            <a:endParaRPr lang="en-US" dirty="0"/>
          </a:p>
          <a:p>
            <a:pPr marL="0" indent="0">
              <a:buNone/>
            </a:pPr>
            <a:endParaRPr lang="en-US" dirty="0"/>
          </a:p>
          <a:p>
            <a:pPr marL="914400" lvl="2" indent="0">
              <a:buNone/>
            </a:pPr>
            <a:endParaRPr lang="en-US" dirty="0"/>
          </a:p>
        </p:txBody>
      </p:sp>
    </p:spTree>
    <p:extLst>
      <p:ext uri="{BB962C8B-B14F-4D97-AF65-F5344CB8AC3E}">
        <p14:creationId xmlns:p14="http://schemas.microsoft.com/office/powerpoint/2010/main" val="3764645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2800" dirty="0" err="1"/>
              <a:t>Overadjustment</a:t>
            </a:r>
            <a:r>
              <a:rPr lang="nb-NO" sz="2800" dirty="0"/>
              <a:t> bias </a:t>
            </a:r>
            <a:r>
              <a:rPr lang="nb-NO" sz="1600" dirty="0"/>
              <a:t>(</a:t>
            </a:r>
            <a:r>
              <a:rPr lang="nb-NO" sz="1600" dirty="0" err="1"/>
              <a:t>Schisterman</a:t>
            </a:r>
            <a:r>
              <a:rPr lang="nb-NO" sz="1600" dirty="0"/>
              <a:t> et el 2009)</a:t>
            </a:r>
          </a:p>
        </p:txBody>
      </p:sp>
      <p:sp>
        <p:nvSpPr>
          <p:cNvPr id="3" name="Plassholder for innhold 2"/>
          <p:cNvSpPr>
            <a:spLocks noGrp="1"/>
          </p:cNvSpPr>
          <p:nvPr>
            <p:ph idx="1"/>
          </p:nvPr>
        </p:nvSpPr>
        <p:spPr>
          <a:xfrm>
            <a:off x="670300" y="1819922"/>
            <a:ext cx="7514912" cy="4306241"/>
          </a:xfrm>
        </p:spPr>
        <p:txBody>
          <a:bodyPr/>
          <a:lstStyle/>
          <a:p>
            <a:r>
              <a:rPr lang="nb-NO" dirty="0" err="1"/>
              <a:t>Another</a:t>
            </a:r>
            <a:r>
              <a:rPr lang="nb-NO" dirty="0"/>
              <a:t> </a:t>
            </a:r>
            <a:r>
              <a:rPr lang="nb-NO" dirty="0" err="1"/>
              <a:t>example</a:t>
            </a:r>
            <a:r>
              <a:rPr lang="nb-NO" dirty="0"/>
              <a:t> </a:t>
            </a:r>
            <a:r>
              <a:rPr lang="nb-NO" dirty="0" err="1"/>
              <a:t>of</a:t>
            </a:r>
            <a:r>
              <a:rPr lang="nb-NO" dirty="0"/>
              <a:t> </a:t>
            </a:r>
            <a:r>
              <a:rPr lang="nb-NO" dirty="0" err="1"/>
              <a:t>overadjustment</a:t>
            </a:r>
            <a:r>
              <a:rPr lang="nb-NO" dirty="0"/>
              <a:t> bias</a:t>
            </a:r>
          </a:p>
          <a:p>
            <a:endParaRPr lang="nb-NO" dirty="0"/>
          </a:p>
          <a:p>
            <a:endParaRPr lang="nb-NO" dirty="0"/>
          </a:p>
          <a:p>
            <a:pPr marL="0" indent="0">
              <a:buNone/>
            </a:pPr>
            <a:r>
              <a:rPr lang="nb-NO" dirty="0"/>
              <a:t>	E			U			D</a:t>
            </a:r>
          </a:p>
          <a:p>
            <a:pPr marL="0" indent="0">
              <a:buNone/>
            </a:pPr>
            <a:endParaRPr lang="nb-NO" dirty="0"/>
          </a:p>
          <a:p>
            <a:pPr marL="0" indent="0">
              <a:buNone/>
            </a:pPr>
            <a:r>
              <a:rPr lang="nb-NO" dirty="0"/>
              <a:t>				</a:t>
            </a:r>
          </a:p>
          <a:p>
            <a:pPr marL="0" indent="0">
              <a:buNone/>
            </a:pPr>
            <a:r>
              <a:rPr lang="nb-NO" dirty="0"/>
              <a:t>			      [M]		</a:t>
            </a:r>
          </a:p>
          <a:p>
            <a:pPr marL="0" indent="0">
              <a:buNone/>
            </a:pPr>
            <a:endParaRPr lang="nb-NO" dirty="0"/>
          </a:p>
        </p:txBody>
      </p:sp>
      <p:cxnSp>
        <p:nvCxnSpPr>
          <p:cNvPr id="9" name="Rett pil 8"/>
          <p:cNvCxnSpPr/>
          <p:nvPr/>
        </p:nvCxnSpPr>
        <p:spPr>
          <a:xfrm>
            <a:off x="1606858" y="2974019"/>
            <a:ext cx="861134"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0" name="Rett pil 9"/>
          <p:cNvCxnSpPr/>
          <p:nvPr/>
        </p:nvCxnSpPr>
        <p:spPr>
          <a:xfrm>
            <a:off x="2984377" y="2975498"/>
            <a:ext cx="861134"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TekstSylinder 21"/>
          <p:cNvSpPr txBox="1"/>
          <p:nvPr/>
        </p:nvSpPr>
        <p:spPr>
          <a:xfrm>
            <a:off x="670300" y="4094838"/>
            <a:ext cx="8234003" cy="2031325"/>
          </a:xfrm>
          <a:prstGeom prst="rect">
            <a:avLst/>
          </a:prstGeom>
          <a:noFill/>
        </p:spPr>
        <p:txBody>
          <a:bodyPr wrap="square" rtlCol="0">
            <a:spAutoFit/>
          </a:bodyPr>
          <a:lstStyle/>
          <a:p>
            <a:pPr marL="285750" indent="-285750">
              <a:buFont typeface="Arial" panose="020B0604020202020204" pitchFamily="34" charset="0"/>
              <a:buChar char="•"/>
            </a:pPr>
            <a:r>
              <a:rPr lang="nb-NO" dirty="0"/>
              <a:t>E = Smoking</a:t>
            </a:r>
          </a:p>
          <a:p>
            <a:pPr marL="285750" indent="-285750">
              <a:buFont typeface="Arial" panose="020B0604020202020204" pitchFamily="34" charset="0"/>
              <a:buChar char="•"/>
            </a:pPr>
            <a:r>
              <a:rPr lang="nb-NO" dirty="0"/>
              <a:t>U = </a:t>
            </a:r>
            <a:r>
              <a:rPr lang="nb-NO" dirty="0" err="1"/>
              <a:t>Abnormality</a:t>
            </a:r>
            <a:r>
              <a:rPr lang="nb-NO" dirty="0"/>
              <a:t> </a:t>
            </a:r>
            <a:r>
              <a:rPr lang="nb-NO" dirty="0" err="1"/>
              <a:t>of</a:t>
            </a:r>
            <a:r>
              <a:rPr lang="nb-NO" dirty="0"/>
              <a:t> </a:t>
            </a:r>
            <a:r>
              <a:rPr lang="nb-NO" dirty="0" err="1"/>
              <a:t>the</a:t>
            </a:r>
            <a:r>
              <a:rPr lang="nb-NO" dirty="0"/>
              <a:t> </a:t>
            </a:r>
            <a:r>
              <a:rPr lang="nb-NO" dirty="0" err="1"/>
              <a:t>endometrium</a:t>
            </a:r>
            <a:r>
              <a:rPr lang="nb-NO" dirty="0"/>
              <a:t> (</a:t>
            </a:r>
            <a:r>
              <a:rPr lang="nb-NO" dirty="0" err="1"/>
              <a:t>Typically</a:t>
            </a:r>
            <a:r>
              <a:rPr lang="nb-NO" dirty="0"/>
              <a:t> </a:t>
            </a:r>
            <a:r>
              <a:rPr lang="nb-NO" dirty="0" err="1"/>
              <a:t>unmeasured</a:t>
            </a:r>
            <a:r>
              <a:rPr lang="nb-NO" dirty="0"/>
              <a:t>)</a:t>
            </a:r>
          </a:p>
          <a:p>
            <a:pPr marL="285750" indent="-285750">
              <a:buFont typeface="Arial" panose="020B0604020202020204" pitchFamily="34" charset="0"/>
              <a:buChar char="•"/>
            </a:pPr>
            <a:r>
              <a:rPr lang="nb-NO" dirty="0"/>
              <a:t>M = Prior </a:t>
            </a:r>
            <a:r>
              <a:rPr lang="nb-NO" dirty="0" err="1"/>
              <a:t>history</a:t>
            </a:r>
            <a:r>
              <a:rPr lang="nb-NO" dirty="0"/>
              <a:t> of </a:t>
            </a:r>
            <a:r>
              <a:rPr lang="nb-NO" dirty="0" err="1"/>
              <a:t>spontaneous</a:t>
            </a:r>
            <a:r>
              <a:rPr lang="nb-NO" dirty="0"/>
              <a:t> </a:t>
            </a:r>
            <a:r>
              <a:rPr lang="nb-NO" dirty="0" err="1"/>
              <a:t>abortion</a:t>
            </a:r>
            <a:r>
              <a:rPr lang="nb-NO" dirty="0"/>
              <a:t> (</a:t>
            </a:r>
            <a:r>
              <a:rPr lang="nb-NO" dirty="0" err="1"/>
              <a:t>Descending</a:t>
            </a:r>
            <a:r>
              <a:rPr lang="nb-NO" dirty="0"/>
              <a:t> </a:t>
            </a:r>
            <a:r>
              <a:rPr lang="nb-NO" dirty="0" err="1"/>
              <a:t>proxy</a:t>
            </a:r>
            <a:r>
              <a:rPr lang="nb-NO" dirty="0"/>
              <a:t> of U, or an </a:t>
            </a:r>
            <a:r>
              <a:rPr lang="nb-NO" dirty="0" err="1"/>
              <a:t>event</a:t>
            </a:r>
            <a:r>
              <a:rPr lang="nb-NO" dirty="0"/>
              <a:t> </a:t>
            </a:r>
            <a:r>
              <a:rPr lang="nb-NO" dirty="0" err="1"/>
              <a:t>caused</a:t>
            </a:r>
            <a:r>
              <a:rPr lang="nb-NO" dirty="0"/>
              <a:t> by U)</a:t>
            </a:r>
          </a:p>
          <a:p>
            <a:pPr marL="285750" indent="-285750">
              <a:buFont typeface="Arial" panose="020B0604020202020204" pitchFamily="34" charset="0"/>
              <a:buChar char="•"/>
            </a:pPr>
            <a:r>
              <a:rPr lang="nb-NO" dirty="0"/>
              <a:t>D = </a:t>
            </a:r>
            <a:r>
              <a:rPr lang="nb-NO" dirty="0" err="1"/>
              <a:t>Current</a:t>
            </a:r>
            <a:r>
              <a:rPr lang="nb-NO" dirty="0"/>
              <a:t> </a:t>
            </a:r>
            <a:r>
              <a:rPr lang="nb-NO" dirty="0" err="1"/>
              <a:t>spontaneous</a:t>
            </a:r>
            <a:r>
              <a:rPr lang="nb-NO" dirty="0"/>
              <a:t> </a:t>
            </a:r>
            <a:r>
              <a:rPr lang="nb-NO" dirty="0" err="1"/>
              <a:t>abortion</a:t>
            </a:r>
            <a:endParaRPr lang="nb-NO" dirty="0"/>
          </a:p>
          <a:p>
            <a:pPr marL="285750" indent="-285750">
              <a:buFont typeface="Arial" panose="020B0604020202020204" pitchFamily="34" charset="0"/>
              <a:buChar char="•"/>
            </a:pPr>
            <a:r>
              <a:rPr lang="nb-NO" dirty="0"/>
              <a:t>In </a:t>
            </a:r>
            <a:r>
              <a:rPr lang="nb-NO" dirty="0" err="1"/>
              <a:t>this</a:t>
            </a:r>
            <a:r>
              <a:rPr lang="nb-NO" dirty="0"/>
              <a:t> scenario, </a:t>
            </a:r>
            <a:r>
              <a:rPr lang="nb-NO" dirty="0" err="1"/>
              <a:t>conditioning</a:t>
            </a:r>
            <a:r>
              <a:rPr lang="nb-NO" dirty="0"/>
              <a:t> </a:t>
            </a:r>
            <a:r>
              <a:rPr lang="nb-NO" dirty="0" err="1"/>
              <a:t>on</a:t>
            </a:r>
            <a:r>
              <a:rPr lang="nb-NO" dirty="0"/>
              <a:t> M </a:t>
            </a:r>
            <a:r>
              <a:rPr lang="nb-NO" dirty="0" err="1"/>
              <a:t>will</a:t>
            </a:r>
            <a:r>
              <a:rPr lang="nb-NO" dirty="0"/>
              <a:t> not </a:t>
            </a:r>
            <a:r>
              <a:rPr lang="nb-NO" dirty="0" err="1"/>
              <a:t>block</a:t>
            </a:r>
            <a:r>
              <a:rPr lang="nb-NO" dirty="0"/>
              <a:t> </a:t>
            </a:r>
            <a:r>
              <a:rPr lang="nb-NO" dirty="0" err="1"/>
              <a:t>the</a:t>
            </a:r>
            <a:r>
              <a:rPr lang="nb-NO" dirty="0"/>
              <a:t> </a:t>
            </a:r>
            <a:r>
              <a:rPr lang="nb-NO" dirty="0" err="1"/>
              <a:t>path</a:t>
            </a:r>
            <a:r>
              <a:rPr lang="nb-NO" dirty="0"/>
              <a:t> from E to U to D, and (</a:t>
            </a:r>
            <a:r>
              <a:rPr lang="nb-NO" dirty="0" err="1"/>
              <a:t>no</a:t>
            </a:r>
            <a:r>
              <a:rPr lang="nb-NO" dirty="0"/>
              <a:t> bias from M =&gt; </a:t>
            </a:r>
            <a:r>
              <a:rPr lang="nb-NO" dirty="0" err="1"/>
              <a:t>ascending</a:t>
            </a:r>
            <a:r>
              <a:rPr lang="nb-NO" dirty="0"/>
              <a:t> </a:t>
            </a:r>
            <a:r>
              <a:rPr lang="nb-NO" dirty="0" err="1"/>
              <a:t>proxy</a:t>
            </a:r>
            <a:r>
              <a:rPr lang="nb-NO" dirty="0"/>
              <a:t> to U)</a:t>
            </a:r>
          </a:p>
        </p:txBody>
      </p:sp>
      <p:sp>
        <p:nvSpPr>
          <p:cNvPr id="23" name="Nedoverbuet pil 22"/>
          <p:cNvSpPr/>
          <p:nvPr/>
        </p:nvSpPr>
        <p:spPr>
          <a:xfrm>
            <a:off x="1376039" y="2459115"/>
            <a:ext cx="2672178" cy="275207"/>
          </a:xfrm>
          <a:prstGeom prst="curved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solidFill>
                <a:schemeClr val="tx1"/>
              </a:solidFill>
            </a:endParaRPr>
          </a:p>
        </p:txBody>
      </p:sp>
      <p:cxnSp>
        <p:nvCxnSpPr>
          <p:cNvPr id="5" name="Rett pil 4"/>
          <p:cNvCxnSpPr/>
          <p:nvPr/>
        </p:nvCxnSpPr>
        <p:spPr>
          <a:xfrm flipV="1">
            <a:off x="2676616" y="3204927"/>
            <a:ext cx="0" cy="43456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607220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2800" dirty="0" err="1"/>
              <a:t>Overadjustment</a:t>
            </a:r>
            <a:r>
              <a:rPr lang="nb-NO" sz="2800" dirty="0"/>
              <a:t> bias </a:t>
            </a:r>
            <a:r>
              <a:rPr lang="nb-NO" sz="1600" dirty="0"/>
              <a:t>(</a:t>
            </a:r>
            <a:r>
              <a:rPr lang="nb-NO" sz="1600" dirty="0" err="1"/>
              <a:t>Schisterman</a:t>
            </a:r>
            <a:r>
              <a:rPr lang="nb-NO" sz="1600" dirty="0"/>
              <a:t> et el 2009)</a:t>
            </a:r>
          </a:p>
        </p:txBody>
      </p:sp>
      <p:sp>
        <p:nvSpPr>
          <p:cNvPr id="3" name="Plassholder for innhold 2"/>
          <p:cNvSpPr>
            <a:spLocks noGrp="1"/>
          </p:cNvSpPr>
          <p:nvPr>
            <p:ph idx="1"/>
          </p:nvPr>
        </p:nvSpPr>
        <p:spPr>
          <a:xfrm>
            <a:off x="670300" y="1819922"/>
            <a:ext cx="7514912" cy="4306241"/>
          </a:xfrm>
        </p:spPr>
        <p:txBody>
          <a:bodyPr/>
          <a:lstStyle/>
          <a:p>
            <a:r>
              <a:rPr lang="nb-NO" dirty="0" err="1"/>
              <a:t>Generalization</a:t>
            </a:r>
            <a:r>
              <a:rPr lang="nb-NO" dirty="0"/>
              <a:t> of </a:t>
            </a:r>
            <a:r>
              <a:rPr lang="nb-NO" dirty="0" err="1"/>
              <a:t>previous</a:t>
            </a:r>
            <a:r>
              <a:rPr lang="nb-NO" dirty="0"/>
              <a:t> DAG#2. </a:t>
            </a:r>
            <a:r>
              <a:rPr lang="nb-NO" dirty="0" err="1"/>
              <a:t>Illustrates</a:t>
            </a:r>
            <a:r>
              <a:rPr lang="nb-NO" dirty="0"/>
              <a:t> a general problem </a:t>
            </a:r>
            <a:r>
              <a:rPr lang="nb-NO" dirty="0" err="1"/>
              <a:t>with</a:t>
            </a:r>
            <a:r>
              <a:rPr lang="nb-NO" dirty="0"/>
              <a:t> </a:t>
            </a:r>
            <a:r>
              <a:rPr lang="nb-NO" dirty="0" err="1"/>
              <a:t>control</a:t>
            </a:r>
            <a:r>
              <a:rPr lang="nb-NO" dirty="0"/>
              <a:t> </a:t>
            </a:r>
            <a:r>
              <a:rPr lang="nb-NO" dirty="0" err="1"/>
              <a:t>of</a:t>
            </a:r>
            <a:r>
              <a:rPr lang="nb-NO" dirty="0"/>
              <a:t> variables </a:t>
            </a:r>
            <a:r>
              <a:rPr lang="nb-NO" dirty="0" err="1"/>
              <a:t>affected</a:t>
            </a:r>
            <a:r>
              <a:rPr lang="nb-NO" dirty="0"/>
              <a:t> by </a:t>
            </a:r>
            <a:r>
              <a:rPr lang="nb-NO" dirty="0" err="1"/>
              <a:t>exposure</a:t>
            </a:r>
            <a:r>
              <a:rPr lang="nb-NO" dirty="0"/>
              <a:t> </a:t>
            </a:r>
            <a:r>
              <a:rPr lang="nb-NO" dirty="0" err="1"/>
              <a:t>such</a:t>
            </a:r>
            <a:r>
              <a:rPr lang="nb-NO" dirty="0"/>
              <a:t> as U and M</a:t>
            </a:r>
          </a:p>
          <a:p>
            <a:endParaRPr lang="nb-NO" dirty="0"/>
          </a:p>
          <a:p>
            <a:endParaRPr lang="nb-NO" dirty="0"/>
          </a:p>
          <a:p>
            <a:pPr marL="0" indent="0">
              <a:buNone/>
            </a:pPr>
            <a:r>
              <a:rPr lang="nb-NO" dirty="0"/>
              <a:t>	E			U			D</a:t>
            </a:r>
          </a:p>
          <a:p>
            <a:pPr marL="0" indent="0">
              <a:buNone/>
            </a:pPr>
            <a:endParaRPr lang="nb-NO" dirty="0"/>
          </a:p>
          <a:p>
            <a:pPr marL="0" indent="0">
              <a:buNone/>
            </a:pPr>
            <a:r>
              <a:rPr lang="nb-NO" dirty="0"/>
              <a:t>				</a:t>
            </a:r>
          </a:p>
          <a:p>
            <a:pPr marL="0" indent="0">
              <a:buNone/>
            </a:pPr>
            <a:r>
              <a:rPr lang="nb-NO" dirty="0"/>
              <a:t>				M			V</a:t>
            </a:r>
          </a:p>
          <a:p>
            <a:pPr marL="0" indent="0">
              <a:buNone/>
            </a:pPr>
            <a:endParaRPr lang="nb-NO" dirty="0"/>
          </a:p>
        </p:txBody>
      </p:sp>
      <p:cxnSp>
        <p:nvCxnSpPr>
          <p:cNvPr id="9" name="Rett pil 8"/>
          <p:cNvCxnSpPr/>
          <p:nvPr/>
        </p:nvCxnSpPr>
        <p:spPr>
          <a:xfrm>
            <a:off x="1606858" y="3217859"/>
            <a:ext cx="861134"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0" name="Rett pil 9"/>
          <p:cNvCxnSpPr/>
          <p:nvPr/>
        </p:nvCxnSpPr>
        <p:spPr>
          <a:xfrm>
            <a:off x="2984377" y="3217859"/>
            <a:ext cx="861134"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TekstSylinder 21"/>
          <p:cNvSpPr txBox="1"/>
          <p:nvPr/>
        </p:nvSpPr>
        <p:spPr>
          <a:xfrm>
            <a:off x="670301" y="4516791"/>
            <a:ext cx="8118100" cy="2308324"/>
          </a:xfrm>
          <a:prstGeom prst="rect">
            <a:avLst/>
          </a:prstGeom>
          <a:noFill/>
        </p:spPr>
        <p:txBody>
          <a:bodyPr wrap="square" rtlCol="0">
            <a:spAutoFit/>
          </a:bodyPr>
          <a:lstStyle/>
          <a:p>
            <a:pPr marL="285750" indent="-285750">
              <a:buFont typeface="Arial" panose="020B0604020202020204" pitchFamily="34" charset="0"/>
              <a:buChar char="•"/>
            </a:pPr>
            <a:r>
              <a:rPr lang="nb-NO" dirty="0"/>
              <a:t>E = Smoking</a:t>
            </a:r>
          </a:p>
          <a:p>
            <a:pPr marL="285750" indent="-285750">
              <a:buFont typeface="Arial" panose="020B0604020202020204" pitchFamily="34" charset="0"/>
              <a:buChar char="•"/>
            </a:pPr>
            <a:r>
              <a:rPr lang="nb-NO" dirty="0"/>
              <a:t>U = </a:t>
            </a:r>
            <a:r>
              <a:rPr lang="nb-NO" dirty="0" err="1"/>
              <a:t>Abnormality</a:t>
            </a:r>
            <a:r>
              <a:rPr lang="nb-NO" dirty="0"/>
              <a:t> </a:t>
            </a:r>
            <a:r>
              <a:rPr lang="nb-NO" dirty="0" err="1"/>
              <a:t>of</a:t>
            </a:r>
            <a:r>
              <a:rPr lang="nb-NO" dirty="0"/>
              <a:t> </a:t>
            </a:r>
            <a:r>
              <a:rPr lang="nb-NO" dirty="0" err="1"/>
              <a:t>the</a:t>
            </a:r>
            <a:r>
              <a:rPr lang="nb-NO" dirty="0"/>
              <a:t> </a:t>
            </a:r>
            <a:r>
              <a:rPr lang="nb-NO" dirty="0" err="1"/>
              <a:t>endometrium</a:t>
            </a:r>
            <a:r>
              <a:rPr lang="nb-NO" dirty="0"/>
              <a:t> (</a:t>
            </a:r>
            <a:r>
              <a:rPr lang="nb-NO" dirty="0" err="1"/>
              <a:t>Typically</a:t>
            </a:r>
            <a:r>
              <a:rPr lang="nb-NO" dirty="0"/>
              <a:t> </a:t>
            </a:r>
            <a:r>
              <a:rPr lang="nb-NO" dirty="0" err="1"/>
              <a:t>unmeasured</a:t>
            </a:r>
            <a:r>
              <a:rPr lang="nb-NO" dirty="0"/>
              <a:t>)</a:t>
            </a:r>
          </a:p>
          <a:p>
            <a:pPr marL="285750" indent="-285750">
              <a:buFont typeface="Arial" panose="020B0604020202020204" pitchFamily="34" charset="0"/>
              <a:buChar char="•"/>
            </a:pPr>
            <a:r>
              <a:rPr lang="nb-NO" dirty="0"/>
              <a:t>M = Prior </a:t>
            </a:r>
            <a:r>
              <a:rPr lang="nb-NO" dirty="0" err="1"/>
              <a:t>history</a:t>
            </a:r>
            <a:r>
              <a:rPr lang="nb-NO" dirty="0"/>
              <a:t> </a:t>
            </a:r>
            <a:r>
              <a:rPr lang="nb-NO" dirty="0" err="1"/>
              <a:t>of</a:t>
            </a:r>
            <a:r>
              <a:rPr lang="nb-NO" dirty="0"/>
              <a:t> </a:t>
            </a:r>
            <a:r>
              <a:rPr lang="nb-NO" dirty="0" err="1"/>
              <a:t>spontaneous</a:t>
            </a:r>
            <a:r>
              <a:rPr lang="nb-NO" dirty="0"/>
              <a:t> </a:t>
            </a:r>
            <a:r>
              <a:rPr lang="nb-NO" dirty="0" err="1"/>
              <a:t>abortion</a:t>
            </a:r>
            <a:r>
              <a:rPr lang="nb-NO" dirty="0"/>
              <a:t> (</a:t>
            </a:r>
            <a:r>
              <a:rPr lang="nb-NO" dirty="0" err="1"/>
              <a:t>Descending</a:t>
            </a:r>
            <a:r>
              <a:rPr lang="nb-NO" dirty="0"/>
              <a:t> </a:t>
            </a:r>
            <a:r>
              <a:rPr lang="nb-NO" dirty="0" err="1"/>
              <a:t>proxy</a:t>
            </a:r>
            <a:r>
              <a:rPr lang="nb-NO" dirty="0"/>
              <a:t> </a:t>
            </a:r>
            <a:r>
              <a:rPr lang="nb-NO" dirty="0" err="1"/>
              <a:t>of</a:t>
            </a:r>
            <a:r>
              <a:rPr lang="nb-NO" dirty="0"/>
              <a:t> U)</a:t>
            </a:r>
          </a:p>
          <a:p>
            <a:pPr marL="285750" indent="-285750">
              <a:buFont typeface="Arial" panose="020B0604020202020204" pitchFamily="34" charset="0"/>
              <a:buChar char="•"/>
            </a:pPr>
            <a:r>
              <a:rPr lang="nb-NO" dirty="0"/>
              <a:t>D = </a:t>
            </a:r>
            <a:r>
              <a:rPr lang="nb-NO" dirty="0" err="1"/>
              <a:t>Current</a:t>
            </a:r>
            <a:r>
              <a:rPr lang="nb-NO" dirty="0"/>
              <a:t> </a:t>
            </a:r>
            <a:r>
              <a:rPr lang="nb-NO" dirty="0" err="1"/>
              <a:t>spontaneous</a:t>
            </a:r>
            <a:r>
              <a:rPr lang="nb-NO" dirty="0"/>
              <a:t> </a:t>
            </a:r>
            <a:r>
              <a:rPr lang="nb-NO" dirty="0" err="1"/>
              <a:t>abortion</a:t>
            </a:r>
            <a:endParaRPr lang="nb-NO" dirty="0"/>
          </a:p>
          <a:p>
            <a:pPr marL="285750" indent="-285750">
              <a:buFont typeface="Arial" panose="020B0604020202020204" pitchFamily="34" charset="0"/>
              <a:buChar char="•"/>
            </a:pPr>
            <a:r>
              <a:rPr lang="nb-NO" dirty="0"/>
              <a:t>V = </a:t>
            </a:r>
            <a:r>
              <a:rPr lang="nb-NO" dirty="0" err="1"/>
              <a:t>Unmeasured</a:t>
            </a:r>
            <a:r>
              <a:rPr lang="nb-NO" dirty="0"/>
              <a:t> </a:t>
            </a:r>
            <a:r>
              <a:rPr lang="nb-NO" dirty="0" err="1"/>
              <a:t>common</a:t>
            </a:r>
            <a:r>
              <a:rPr lang="nb-NO" dirty="0"/>
              <a:t> </a:t>
            </a:r>
            <a:r>
              <a:rPr lang="nb-NO" dirty="0" err="1"/>
              <a:t>cause</a:t>
            </a:r>
            <a:r>
              <a:rPr lang="nb-NO" dirty="0"/>
              <a:t> </a:t>
            </a:r>
            <a:r>
              <a:rPr lang="nb-NO" dirty="0" err="1"/>
              <a:t>of</a:t>
            </a:r>
            <a:r>
              <a:rPr lang="nb-NO" dirty="0"/>
              <a:t> M and D </a:t>
            </a:r>
            <a:r>
              <a:rPr lang="nb-NO" dirty="0" err="1"/>
              <a:t>causes</a:t>
            </a:r>
            <a:r>
              <a:rPr lang="nb-NO" dirty="0"/>
              <a:t> </a:t>
            </a:r>
            <a:r>
              <a:rPr lang="nb-NO" dirty="0" err="1"/>
              <a:t>additional</a:t>
            </a:r>
            <a:r>
              <a:rPr lang="nb-NO" dirty="0"/>
              <a:t> bias in </a:t>
            </a:r>
            <a:r>
              <a:rPr lang="nb-NO" dirty="0" err="1"/>
              <a:t>the</a:t>
            </a:r>
            <a:r>
              <a:rPr lang="nb-NO" dirty="0"/>
              <a:t> </a:t>
            </a:r>
            <a:r>
              <a:rPr lang="nb-NO" dirty="0" err="1"/>
              <a:t>association</a:t>
            </a:r>
            <a:r>
              <a:rPr lang="nb-NO" dirty="0"/>
              <a:t> </a:t>
            </a:r>
            <a:r>
              <a:rPr lang="nb-NO" dirty="0" err="1"/>
              <a:t>between</a:t>
            </a:r>
            <a:r>
              <a:rPr lang="nb-NO" dirty="0"/>
              <a:t> E and D for </a:t>
            </a:r>
            <a:r>
              <a:rPr lang="nb-NO" dirty="0" err="1"/>
              <a:t>levels</a:t>
            </a:r>
            <a:r>
              <a:rPr lang="nb-NO" dirty="0"/>
              <a:t> </a:t>
            </a:r>
            <a:r>
              <a:rPr lang="nb-NO" dirty="0" err="1"/>
              <a:t>of</a:t>
            </a:r>
            <a:r>
              <a:rPr lang="nb-NO" dirty="0"/>
              <a:t> M. </a:t>
            </a:r>
            <a:r>
              <a:rPr lang="nb-NO" dirty="0" err="1"/>
              <a:t>Adjusting</a:t>
            </a:r>
            <a:r>
              <a:rPr lang="nb-NO" dirty="0"/>
              <a:t> </a:t>
            </a:r>
            <a:r>
              <a:rPr lang="nb-NO" dirty="0" err="1"/>
              <a:t>on</a:t>
            </a:r>
            <a:r>
              <a:rPr lang="nb-NO" dirty="0"/>
              <a:t> </a:t>
            </a:r>
            <a:r>
              <a:rPr lang="nb-NO" dirty="0" err="1"/>
              <a:t>the</a:t>
            </a:r>
            <a:r>
              <a:rPr lang="nb-NO" dirty="0"/>
              <a:t> </a:t>
            </a:r>
            <a:r>
              <a:rPr lang="nb-NO" dirty="0" err="1"/>
              <a:t>decending</a:t>
            </a:r>
            <a:r>
              <a:rPr lang="nb-NO" dirty="0"/>
              <a:t> </a:t>
            </a:r>
            <a:r>
              <a:rPr lang="nb-NO" dirty="0" err="1"/>
              <a:t>proxy</a:t>
            </a:r>
            <a:r>
              <a:rPr lang="nb-NO" dirty="0"/>
              <a:t> M </a:t>
            </a:r>
            <a:r>
              <a:rPr lang="nb-NO" dirty="0" err="1"/>
              <a:t>will</a:t>
            </a:r>
            <a:r>
              <a:rPr lang="nb-NO" dirty="0"/>
              <a:t> </a:t>
            </a:r>
            <a:r>
              <a:rPr lang="nb-NO" dirty="0" err="1"/>
              <a:t>cause</a:t>
            </a:r>
            <a:r>
              <a:rPr lang="nb-NO" dirty="0"/>
              <a:t> </a:t>
            </a:r>
            <a:r>
              <a:rPr lang="nb-NO" dirty="0" err="1"/>
              <a:t>collider-stratification</a:t>
            </a:r>
            <a:r>
              <a:rPr lang="nb-NO" dirty="0"/>
              <a:t> bias</a:t>
            </a:r>
          </a:p>
          <a:p>
            <a:endParaRPr lang="nb-NO" dirty="0"/>
          </a:p>
        </p:txBody>
      </p:sp>
      <p:sp>
        <p:nvSpPr>
          <p:cNvPr id="23" name="Nedoverbuet pil 22"/>
          <p:cNvSpPr/>
          <p:nvPr/>
        </p:nvSpPr>
        <p:spPr>
          <a:xfrm>
            <a:off x="1376039" y="2686422"/>
            <a:ext cx="2672178" cy="275207"/>
          </a:xfrm>
          <a:prstGeom prst="curved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solidFill>
                <a:schemeClr val="tx1"/>
              </a:solidFill>
            </a:endParaRPr>
          </a:p>
        </p:txBody>
      </p:sp>
      <p:cxnSp>
        <p:nvCxnSpPr>
          <p:cNvPr id="5" name="Rett pil 4"/>
          <p:cNvCxnSpPr/>
          <p:nvPr/>
        </p:nvCxnSpPr>
        <p:spPr>
          <a:xfrm>
            <a:off x="2691312" y="3406665"/>
            <a:ext cx="0" cy="68358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1" name="Rett pil 10"/>
          <p:cNvCxnSpPr/>
          <p:nvPr/>
        </p:nvCxnSpPr>
        <p:spPr>
          <a:xfrm flipV="1">
            <a:off x="4048217" y="3406665"/>
            <a:ext cx="0" cy="68358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3" name="Rett pil 12"/>
          <p:cNvCxnSpPr/>
          <p:nvPr/>
        </p:nvCxnSpPr>
        <p:spPr>
          <a:xfrm flipH="1" flipV="1">
            <a:off x="2854961" y="4260561"/>
            <a:ext cx="990550" cy="231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71838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2800" dirty="0" err="1"/>
              <a:t>Overadjustment</a:t>
            </a:r>
            <a:r>
              <a:rPr lang="nb-NO" sz="2800" dirty="0"/>
              <a:t> bias </a:t>
            </a:r>
            <a:r>
              <a:rPr lang="nb-NO" sz="1600" dirty="0"/>
              <a:t>(</a:t>
            </a:r>
            <a:r>
              <a:rPr lang="nb-NO" sz="1600" dirty="0" err="1"/>
              <a:t>Schisterman</a:t>
            </a:r>
            <a:r>
              <a:rPr lang="nb-NO" sz="1600" dirty="0"/>
              <a:t> et el 2009)</a:t>
            </a:r>
          </a:p>
        </p:txBody>
      </p:sp>
      <p:sp>
        <p:nvSpPr>
          <p:cNvPr id="3" name="Plassholder for innhold 2"/>
          <p:cNvSpPr>
            <a:spLocks noGrp="1"/>
          </p:cNvSpPr>
          <p:nvPr>
            <p:ph idx="1"/>
          </p:nvPr>
        </p:nvSpPr>
        <p:spPr>
          <a:xfrm>
            <a:off x="670300" y="1819922"/>
            <a:ext cx="7514912" cy="4306241"/>
          </a:xfrm>
        </p:spPr>
        <p:txBody>
          <a:bodyPr/>
          <a:lstStyle/>
          <a:p>
            <a:r>
              <a:rPr lang="nb-NO" dirty="0"/>
              <a:t>Maternal smoking and neonatal </a:t>
            </a:r>
            <a:r>
              <a:rPr lang="nb-NO" dirty="0" err="1"/>
              <a:t>mortality</a:t>
            </a:r>
            <a:endParaRPr lang="nb-NO" dirty="0"/>
          </a:p>
          <a:p>
            <a:endParaRPr lang="nb-NO" dirty="0"/>
          </a:p>
          <a:p>
            <a:endParaRPr lang="nb-NO" dirty="0"/>
          </a:p>
          <a:p>
            <a:pPr marL="0" indent="0">
              <a:buNone/>
            </a:pPr>
            <a:r>
              <a:rPr lang="nb-NO" dirty="0"/>
              <a:t>	E			U			D</a:t>
            </a:r>
          </a:p>
          <a:p>
            <a:pPr marL="0" indent="0">
              <a:buNone/>
            </a:pPr>
            <a:endParaRPr lang="nb-NO" dirty="0"/>
          </a:p>
          <a:p>
            <a:pPr marL="0" indent="0">
              <a:buNone/>
            </a:pPr>
            <a:r>
              <a:rPr lang="nb-NO" dirty="0"/>
              <a:t>				</a:t>
            </a:r>
          </a:p>
          <a:p>
            <a:pPr marL="0" indent="0">
              <a:buNone/>
            </a:pPr>
            <a:r>
              <a:rPr lang="nb-NO" dirty="0"/>
              <a:t>				</a:t>
            </a:r>
          </a:p>
          <a:p>
            <a:pPr marL="0" indent="0">
              <a:buNone/>
            </a:pPr>
            <a:r>
              <a:rPr lang="nb-NO" dirty="0"/>
              <a:t>				M			V</a:t>
            </a:r>
          </a:p>
          <a:p>
            <a:pPr marL="0" indent="0">
              <a:buNone/>
            </a:pPr>
            <a:endParaRPr lang="nb-NO" dirty="0"/>
          </a:p>
        </p:txBody>
      </p:sp>
      <p:cxnSp>
        <p:nvCxnSpPr>
          <p:cNvPr id="9" name="Rett pil 8"/>
          <p:cNvCxnSpPr/>
          <p:nvPr/>
        </p:nvCxnSpPr>
        <p:spPr>
          <a:xfrm>
            <a:off x="1606858" y="2964362"/>
            <a:ext cx="861134"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0" name="Rett pil 9"/>
          <p:cNvCxnSpPr/>
          <p:nvPr/>
        </p:nvCxnSpPr>
        <p:spPr>
          <a:xfrm>
            <a:off x="2984377" y="2964362"/>
            <a:ext cx="861134"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TekstSylinder 21"/>
          <p:cNvSpPr txBox="1"/>
          <p:nvPr/>
        </p:nvSpPr>
        <p:spPr>
          <a:xfrm>
            <a:off x="670301" y="4516791"/>
            <a:ext cx="8118100" cy="1477328"/>
          </a:xfrm>
          <a:prstGeom prst="rect">
            <a:avLst/>
          </a:prstGeom>
          <a:noFill/>
        </p:spPr>
        <p:txBody>
          <a:bodyPr wrap="square" rtlCol="0">
            <a:spAutoFit/>
          </a:bodyPr>
          <a:lstStyle/>
          <a:p>
            <a:pPr marL="285750" indent="-285750">
              <a:buFont typeface="Arial" panose="020B0604020202020204" pitchFamily="34" charset="0"/>
              <a:buChar char="•"/>
            </a:pPr>
            <a:r>
              <a:rPr lang="nb-NO" dirty="0"/>
              <a:t>E = </a:t>
            </a:r>
            <a:r>
              <a:rPr lang="nb-NO" dirty="0" err="1"/>
              <a:t>Pregnancy</a:t>
            </a:r>
            <a:r>
              <a:rPr lang="nb-NO" dirty="0"/>
              <a:t> maternal smoking</a:t>
            </a:r>
          </a:p>
          <a:p>
            <a:pPr marL="285750" indent="-285750">
              <a:buFont typeface="Arial" panose="020B0604020202020204" pitchFamily="34" charset="0"/>
              <a:buChar char="•"/>
            </a:pPr>
            <a:r>
              <a:rPr lang="nb-NO" dirty="0"/>
              <a:t>U = </a:t>
            </a:r>
            <a:r>
              <a:rPr lang="nb-NO" dirty="0" err="1"/>
              <a:t>Unmeasured</a:t>
            </a:r>
            <a:r>
              <a:rPr lang="nb-NO" dirty="0"/>
              <a:t> </a:t>
            </a:r>
            <a:r>
              <a:rPr lang="nb-NO" dirty="0" err="1"/>
              <a:t>fetal</a:t>
            </a:r>
            <a:r>
              <a:rPr lang="nb-NO" dirty="0"/>
              <a:t> </a:t>
            </a:r>
            <a:r>
              <a:rPr lang="nb-NO" dirty="0" err="1"/>
              <a:t>development</a:t>
            </a:r>
            <a:r>
              <a:rPr lang="nb-NO" dirty="0"/>
              <a:t> during </a:t>
            </a:r>
            <a:r>
              <a:rPr lang="nb-NO" dirty="0" err="1"/>
              <a:t>pregnancy</a:t>
            </a:r>
            <a:endParaRPr lang="nb-NO" dirty="0"/>
          </a:p>
          <a:p>
            <a:pPr marL="285750" indent="-285750">
              <a:buFont typeface="Arial" panose="020B0604020202020204" pitchFamily="34" charset="0"/>
              <a:buChar char="•"/>
            </a:pPr>
            <a:r>
              <a:rPr lang="nb-NO" dirty="0"/>
              <a:t>M = </a:t>
            </a:r>
            <a:r>
              <a:rPr lang="nb-NO" dirty="0" err="1"/>
              <a:t>Birth</a:t>
            </a:r>
            <a:r>
              <a:rPr lang="nb-NO" dirty="0"/>
              <a:t> </a:t>
            </a:r>
            <a:r>
              <a:rPr lang="nb-NO" dirty="0" err="1"/>
              <a:t>weigth</a:t>
            </a:r>
            <a:r>
              <a:rPr lang="nb-NO" dirty="0"/>
              <a:t> (</a:t>
            </a:r>
            <a:r>
              <a:rPr lang="nb-NO" dirty="0" err="1"/>
              <a:t>Decending</a:t>
            </a:r>
            <a:r>
              <a:rPr lang="nb-NO" dirty="0"/>
              <a:t> </a:t>
            </a:r>
            <a:r>
              <a:rPr lang="nb-NO" dirty="0" err="1"/>
              <a:t>proxy</a:t>
            </a:r>
            <a:r>
              <a:rPr lang="nb-NO" dirty="0"/>
              <a:t> of U)</a:t>
            </a:r>
          </a:p>
          <a:p>
            <a:pPr marL="285750" indent="-285750">
              <a:buFont typeface="Arial" panose="020B0604020202020204" pitchFamily="34" charset="0"/>
              <a:buChar char="•"/>
            </a:pPr>
            <a:r>
              <a:rPr lang="nb-NO" dirty="0"/>
              <a:t>D = Neonatal </a:t>
            </a:r>
            <a:r>
              <a:rPr lang="nb-NO" dirty="0" err="1"/>
              <a:t>mortality</a:t>
            </a:r>
            <a:endParaRPr lang="nb-NO" dirty="0"/>
          </a:p>
          <a:p>
            <a:pPr marL="285750" indent="-285750">
              <a:buFont typeface="Arial" panose="020B0604020202020204" pitchFamily="34" charset="0"/>
              <a:buChar char="•"/>
            </a:pPr>
            <a:r>
              <a:rPr lang="nb-NO" dirty="0"/>
              <a:t>V = </a:t>
            </a:r>
            <a:r>
              <a:rPr lang="nb-NO" dirty="0" err="1"/>
              <a:t>Unmeasured</a:t>
            </a:r>
            <a:r>
              <a:rPr lang="nb-NO" dirty="0"/>
              <a:t> </a:t>
            </a:r>
            <a:r>
              <a:rPr lang="nb-NO" dirty="0" err="1"/>
              <a:t>common</a:t>
            </a:r>
            <a:r>
              <a:rPr lang="nb-NO" dirty="0"/>
              <a:t> </a:t>
            </a:r>
            <a:r>
              <a:rPr lang="nb-NO" dirty="0" err="1"/>
              <a:t>cause</a:t>
            </a:r>
            <a:r>
              <a:rPr lang="nb-NO" dirty="0"/>
              <a:t> of U and D</a:t>
            </a:r>
          </a:p>
        </p:txBody>
      </p:sp>
      <p:sp>
        <p:nvSpPr>
          <p:cNvPr id="23" name="Nedoverbuet pil 22"/>
          <p:cNvSpPr/>
          <p:nvPr/>
        </p:nvSpPr>
        <p:spPr>
          <a:xfrm>
            <a:off x="1376039" y="2516106"/>
            <a:ext cx="2672178" cy="275207"/>
          </a:xfrm>
          <a:prstGeom prst="curved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solidFill>
                <a:schemeClr val="tx1"/>
              </a:solidFill>
            </a:endParaRPr>
          </a:p>
        </p:txBody>
      </p:sp>
      <p:cxnSp>
        <p:nvCxnSpPr>
          <p:cNvPr id="5" name="Rett pil 4"/>
          <p:cNvCxnSpPr/>
          <p:nvPr/>
        </p:nvCxnSpPr>
        <p:spPr>
          <a:xfrm>
            <a:off x="2691312" y="3406665"/>
            <a:ext cx="0" cy="68358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1" name="Rett pil 10"/>
          <p:cNvCxnSpPr/>
          <p:nvPr/>
        </p:nvCxnSpPr>
        <p:spPr>
          <a:xfrm flipV="1">
            <a:off x="4048217" y="3406665"/>
            <a:ext cx="0" cy="68358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3" name="Rett pil 12"/>
          <p:cNvCxnSpPr/>
          <p:nvPr/>
        </p:nvCxnSpPr>
        <p:spPr>
          <a:xfrm flipH="1" flipV="1">
            <a:off x="2984377" y="3406665"/>
            <a:ext cx="925842" cy="56869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081642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2800" dirty="0" err="1"/>
              <a:t>Overadjustment</a:t>
            </a:r>
            <a:r>
              <a:rPr lang="nb-NO" sz="2800" dirty="0"/>
              <a:t> bias </a:t>
            </a:r>
            <a:r>
              <a:rPr lang="nb-NO" sz="1600" dirty="0"/>
              <a:t>(</a:t>
            </a:r>
            <a:r>
              <a:rPr lang="nb-NO" sz="1600" dirty="0" err="1"/>
              <a:t>Schisterman</a:t>
            </a:r>
            <a:r>
              <a:rPr lang="nb-NO" sz="1600" dirty="0"/>
              <a:t> et el 2009)</a:t>
            </a:r>
          </a:p>
        </p:txBody>
      </p:sp>
      <p:sp>
        <p:nvSpPr>
          <p:cNvPr id="3" name="Plassholder for innhold 2"/>
          <p:cNvSpPr>
            <a:spLocks noGrp="1"/>
          </p:cNvSpPr>
          <p:nvPr>
            <p:ph idx="1"/>
          </p:nvPr>
        </p:nvSpPr>
        <p:spPr>
          <a:xfrm>
            <a:off x="670301" y="1847390"/>
            <a:ext cx="7514912" cy="4306241"/>
          </a:xfrm>
        </p:spPr>
        <p:txBody>
          <a:bodyPr/>
          <a:lstStyle/>
          <a:p>
            <a:r>
              <a:rPr lang="nb-NO" dirty="0"/>
              <a:t>Maternal smoking and neonatal </a:t>
            </a:r>
            <a:r>
              <a:rPr lang="nb-NO" dirty="0" err="1"/>
              <a:t>mortality</a:t>
            </a:r>
            <a:endParaRPr lang="nb-NO" dirty="0"/>
          </a:p>
          <a:p>
            <a:endParaRPr lang="nb-NO" dirty="0"/>
          </a:p>
          <a:p>
            <a:endParaRPr lang="nb-NO" dirty="0"/>
          </a:p>
          <a:p>
            <a:pPr marL="0" indent="0">
              <a:buNone/>
            </a:pPr>
            <a:r>
              <a:rPr lang="nb-NO" dirty="0"/>
              <a:t>	E			U			D</a:t>
            </a:r>
          </a:p>
          <a:p>
            <a:pPr marL="0" indent="0">
              <a:buNone/>
            </a:pPr>
            <a:endParaRPr lang="nb-NO" dirty="0"/>
          </a:p>
          <a:p>
            <a:pPr marL="0" indent="0">
              <a:buNone/>
            </a:pPr>
            <a:r>
              <a:rPr lang="nb-NO" dirty="0"/>
              <a:t>				</a:t>
            </a:r>
          </a:p>
          <a:p>
            <a:pPr marL="0" indent="0">
              <a:buNone/>
            </a:pPr>
            <a:r>
              <a:rPr lang="nb-NO" dirty="0"/>
              <a:t>				</a:t>
            </a:r>
          </a:p>
          <a:p>
            <a:pPr marL="0" indent="0">
              <a:buNone/>
            </a:pPr>
            <a:r>
              <a:rPr lang="nb-NO" dirty="0"/>
              <a:t>				M			V</a:t>
            </a:r>
          </a:p>
          <a:p>
            <a:pPr marL="0" indent="0">
              <a:buNone/>
            </a:pPr>
            <a:endParaRPr lang="nb-NO" dirty="0"/>
          </a:p>
        </p:txBody>
      </p:sp>
      <p:cxnSp>
        <p:nvCxnSpPr>
          <p:cNvPr id="9" name="Rett pil 8"/>
          <p:cNvCxnSpPr/>
          <p:nvPr/>
        </p:nvCxnSpPr>
        <p:spPr>
          <a:xfrm>
            <a:off x="1606858" y="2964362"/>
            <a:ext cx="861134"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0" name="Rett pil 9"/>
          <p:cNvCxnSpPr/>
          <p:nvPr/>
        </p:nvCxnSpPr>
        <p:spPr>
          <a:xfrm>
            <a:off x="2984377" y="2964362"/>
            <a:ext cx="861134"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TekstSylinder 21"/>
          <p:cNvSpPr txBox="1"/>
          <p:nvPr/>
        </p:nvSpPr>
        <p:spPr>
          <a:xfrm>
            <a:off x="670301" y="4516791"/>
            <a:ext cx="8118100" cy="1754326"/>
          </a:xfrm>
          <a:prstGeom prst="rect">
            <a:avLst/>
          </a:prstGeom>
          <a:noFill/>
        </p:spPr>
        <p:txBody>
          <a:bodyPr wrap="square" rtlCol="0">
            <a:spAutoFit/>
          </a:bodyPr>
          <a:lstStyle/>
          <a:p>
            <a:pPr marL="285750" indent="-285750">
              <a:buFont typeface="Arial" panose="020B0604020202020204" pitchFamily="34" charset="0"/>
              <a:buChar char="•"/>
            </a:pPr>
            <a:r>
              <a:rPr lang="nb-NO" dirty="0"/>
              <a:t>E = </a:t>
            </a:r>
            <a:r>
              <a:rPr lang="nb-NO" dirty="0" err="1"/>
              <a:t>Pregnancy</a:t>
            </a:r>
            <a:r>
              <a:rPr lang="nb-NO" dirty="0"/>
              <a:t> maternal smoking</a:t>
            </a:r>
          </a:p>
          <a:p>
            <a:pPr marL="285750" indent="-285750">
              <a:buFont typeface="Arial" panose="020B0604020202020204" pitchFamily="34" charset="0"/>
              <a:buChar char="•"/>
            </a:pPr>
            <a:r>
              <a:rPr lang="nb-NO" dirty="0"/>
              <a:t>U = </a:t>
            </a:r>
            <a:r>
              <a:rPr lang="nb-NO" dirty="0" err="1"/>
              <a:t>Unmeasured</a:t>
            </a:r>
            <a:r>
              <a:rPr lang="nb-NO" dirty="0"/>
              <a:t> </a:t>
            </a:r>
            <a:r>
              <a:rPr lang="nb-NO" dirty="0" err="1"/>
              <a:t>fetal</a:t>
            </a:r>
            <a:r>
              <a:rPr lang="nb-NO" dirty="0"/>
              <a:t> </a:t>
            </a:r>
            <a:r>
              <a:rPr lang="nb-NO" dirty="0" err="1"/>
              <a:t>development</a:t>
            </a:r>
            <a:r>
              <a:rPr lang="nb-NO" dirty="0"/>
              <a:t> during </a:t>
            </a:r>
            <a:r>
              <a:rPr lang="nb-NO" dirty="0" err="1"/>
              <a:t>pregnancy</a:t>
            </a:r>
            <a:endParaRPr lang="nb-NO" dirty="0"/>
          </a:p>
          <a:p>
            <a:pPr marL="285750" indent="-285750">
              <a:buFont typeface="Arial" panose="020B0604020202020204" pitchFamily="34" charset="0"/>
              <a:buChar char="•"/>
            </a:pPr>
            <a:r>
              <a:rPr lang="nb-NO" dirty="0"/>
              <a:t>M = </a:t>
            </a:r>
            <a:r>
              <a:rPr lang="nb-NO" dirty="0" err="1"/>
              <a:t>Birth</a:t>
            </a:r>
            <a:r>
              <a:rPr lang="nb-NO" dirty="0"/>
              <a:t> </a:t>
            </a:r>
            <a:r>
              <a:rPr lang="nb-NO" dirty="0" err="1"/>
              <a:t>weigth</a:t>
            </a:r>
            <a:r>
              <a:rPr lang="nb-NO" dirty="0"/>
              <a:t> (</a:t>
            </a:r>
            <a:r>
              <a:rPr lang="nb-NO" dirty="0" err="1"/>
              <a:t>Decending</a:t>
            </a:r>
            <a:r>
              <a:rPr lang="nb-NO" dirty="0"/>
              <a:t> </a:t>
            </a:r>
            <a:r>
              <a:rPr lang="nb-NO" dirty="0" err="1"/>
              <a:t>proxy</a:t>
            </a:r>
            <a:r>
              <a:rPr lang="nb-NO" dirty="0"/>
              <a:t> of U)</a:t>
            </a:r>
          </a:p>
          <a:p>
            <a:pPr marL="285750" indent="-285750">
              <a:buFont typeface="Arial" panose="020B0604020202020204" pitchFamily="34" charset="0"/>
              <a:buChar char="•"/>
            </a:pPr>
            <a:r>
              <a:rPr lang="nb-NO" dirty="0"/>
              <a:t>D = Neonatal </a:t>
            </a:r>
            <a:r>
              <a:rPr lang="nb-NO" dirty="0" err="1"/>
              <a:t>mortality</a:t>
            </a:r>
            <a:endParaRPr lang="nb-NO" dirty="0"/>
          </a:p>
          <a:p>
            <a:pPr marL="285750" indent="-285750">
              <a:buFont typeface="Arial" panose="020B0604020202020204" pitchFamily="34" charset="0"/>
              <a:buChar char="•"/>
            </a:pPr>
            <a:r>
              <a:rPr lang="nb-NO" dirty="0"/>
              <a:t>V = </a:t>
            </a:r>
            <a:r>
              <a:rPr lang="nb-NO" dirty="0" err="1"/>
              <a:t>Unmeasured</a:t>
            </a:r>
            <a:r>
              <a:rPr lang="nb-NO" dirty="0"/>
              <a:t> </a:t>
            </a:r>
            <a:r>
              <a:rPr lang="nb-NO" dirty="0" err="1"/>
              <a:t>common</a:t>
            </a:r>
            <a:r>
              <a:rPr lang="nb-NO" dirty="0"/>
              <a:t> </a:t>
            </a:r>
            <a:r>
              <a:rPr lang="nb-NO" dirty="0" err="1"/>
              <a:t>cause</a:t>
            </a:r>
            <a:r>
              <a:rPr lang="nb-NO" dirty="0"/>
              <a:t> of U and D</a:t>
            </a:r>
          </a:p>
          <a:p>
            <a:pPr marL="285750" indent="-285750">
              <a:buFont typeface="Arial" panose="020B0604020202020204" pitchFamily="34" charset="0"/>
              <a:buChar char="•"/>
            </a:pPr>
            <a:r>
              <a:rPr lang="nb-NO" dirty="0" err="1">
                <a:solidFill>
                  <a:srgbClr val="FF0000"/>
                </a:solidFill>
              </a:rPr>
              <a:t>Including</a:t>
            </a:r>
            <a:r>
              <a:rPr lang="nb-NO" dirty="0">
                <a:solidFill>
                  <a:srgbClr val="FF0000"/>
                </a:solidFill>
              </a:rPr>
              <a:t> M in </a:t>
            </a:r>
            <a:r>
              <a:rPr lang="nb-NO" dirty="0" err="1">
                <a:solidFill>
                  <a:srgbClr val="FF0000"/>
                </a:solidFill>
              </a:rPr>
              <a:t>the</a:t>
            </a:r>
            <a:r>
              <a:rPr lang="nb-NO" dirty="0">
                <a:solidFill>
                  <a:srgbClr val="FF0000"/>
                </a:solidFill>
              </a:rPr>
              <a:t> </a:t>
            </a:r>
            <a:r>
              <a:rPr lang="nb-NO" dirty="0" err="1">
                <a:solidFill>
                  <a:srgbClr val="FF0000"/>
                </a:solidFill>
              </a:rPr>
              <a:t>model</a:t>
            </a:r>
            <a:r>
              <a:rPr lang="nb-NO" dirty="0">
                <a:solidFill>
                  <a:srgbClr val="FF0000"/>
                </a:solidFill>
              </a:rPr>
              <a:t> </a:t>
            </a:r>
            <a:r>
              <a:rPr lang="nb-NO" dirty="0" err="1">
                <a:solidFill>
                  <a:srgbClr val="FF0000"/>
                </a:solidFill>
              </a:rPr>
              <a:t>would</a:t>
            </a:r>
            <a:r>
              <a:rPr lang="nb-NO" dirty="0">
                <a:solidFill>
                  <a:srgbClr val="FF0000"/>
                </a:solidFill>
              </a:rPr>
              <a:t> not be </a:t>
            </a:r>
            <a:r>
              <a:rPr lang="nb-NO" dirty="0" err="1">
                <a:solidFill>
                  <a:srgbClr val="FF0000"/>
                </a:solidFill>
              </a:rPr>
              <a:t>overadjustment</a:t>
            </a:r>
            <a:r>
              <a:rPr lang="nb-NO" dirty="0">
                <a:solidFill>
                  <a:srgbClr val="FF0000"/>
                </a:solidFill>
              </a:rPr>
              <a:t>  </a:t>
            </a:r>
          </a:p>
        </p:txBody>
      </p:sp>
      <p:sp>
        <p:nvSpPr>
          <p:cNvPr id="23" name="Nedoverbuet pil 22"/>
          <p:cNvSpPr/>
          <p:nvPr/>
        </p:nvSpPr>
        <p:spPr>
          <a:xfrm>
            <a:off x="1376039" y="2516106"/>
            <a:ext cx="2672178" cy="275207"/>
          </a:xfrm>
          <a:prstGeom prst="curved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solidFill>
                <a:schemeClr val="tx1"/>
              </a:solidFill>
            </a:endParaRPr>
          </a:p>
        </p:txBody>
      </p:sp>
      <p:cxnSp>
        <p:nvCxnSpPr>
          <p:cNvPr id="5" name="Rett pil 4"/>
          <p:cNvCxnSpPr/>
          <p:nvPr/>
        </p:nvCxnSpPr>
        <p:spPr>
          <a:xfrm>
            <a:off x="2691312" y="3406665"/>
            <a:ext cx="0" cy="68358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1" name="Rett pil 10"/>
          <p:cNvCxnSpPr/>
          <p:nvPr/>
        </p:nvCxnSpPr>
        <p:spPr>
          <a:xfrm flipV="1">
            <a:off x="4048217" y="3406665"/>
            <a:ext cx="0" cy="68358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3" name="Rett pil 12"/>
          <p:cNvCxnSpPr/>
          <p:nvPr/>
        </p:nvCxnSpPr>
        <p:spPr>
          <a:xfrm flipH="1" flipV="1">
            <a:off x="2894019" y="3217859"/>
            <a:ext cx="969467" cy="84473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2" name="Rett pil 4"/>
          <p:cNvCxnSpPr/>
          <p:nvPr/>
        </p:nvCxnSpPr>
        <p:spPr>
          <a:xfrm flipV="1">
            <a:off x="2920113" y="3112559"/>
            <a:ext cx="925398" cy="1064529"/>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670540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The </a:t>
            </a:r>
            <a:r>
              <a:rPr lang="nb-NO" dirty="0" err="1"/>
              <a:t>effect</a:t>
            </a:r>
            <a:r>
              <a:rPr lang="nb-NO" dirty="0"/>
              <a:t> </a:t>
            </a:r>
            <a:r>
              <a:rPr lang="nb-NO" dirty="0" err="1"/>
              <a:t>of</a:t>
            </a:r>
            <a:r>
              <a:rPr lang="nb-NO" dirty="0"/>
              <a:t> maternal smoking and neonatal </a:t>
            </a:r>
            <a:r>
              <a:rPr lang="nb-NO" dirty="0" err="1"/>
              <a:t>mortality</a:t>
            </a:r>
            <a:r>
              <a:rPr lang="nb-NO" dirty="0"/>
              <a:t> </a:t>
            </a:r>
            <a:r>
              <a:rPr lang="nb-NO" sz="1600" dirty="0"/>
              <a:t>(</a:t>
            </a:r>
            <a:r>
              <a:rPr lang="nb-NO" sz="1600" dirty="0" err="1"/>
              <a:t>Schisterman</a:t>
            </a:r>
            <a:r>
              <a:rPr lang="nb-NO" sz="1600" dirty="0"/>
              <a:t> et al 2009)</a:t>
            </a:r>
          </a:p>
        </p:txBody>
      </p:sp>
      <p:sp>
        <p:nvSpPr>
          <p:cNvPr id="6" name="Plassholder for innhold 5"/>
          <p:cNvSpPr>
            <a:spLocks noGrp="1"/>
          </p:cNvSpPr>
          <p:nvPr>
            <p:ph idx="1"/>
          </p:nvPr>
        </p:nvSpPr>
        <p:spPr/>
        <p:txBody>
          <a:bodyPr/>
          <a:lstStyle/>
          <a:p>
            <a:r>
              <a:rPr lang="nb-NO" dirty="0" err="1"/>
              <a:t>Including</a:t>
            </a:r>
            <a:r>
              <a:rPr lang="nb-NO" dirty="0"/>
              <a:t> 10,035,444 live </a:t>
            </a:r>
            <a:r>
              <a:rPr lang="nb-NO" dirty="0" err="1"/>
              <a:t>births</a:t>
            </a:r>
            <a:r>
              <a:rPr lang="nb-NO" dirty="0"/>
              <a:t> in </a:t>
            </a:r>
            <a:r>
              <a:rPr lang="nb-NO" dirty="0" err="1"/>
              <a:t>the</a:t>
            </a:r>
            <a:r>
              <a:rPr lang="nb-NO" dirty="0"/>
              <a:t> USA from 1999-2001</a:t>
            </a:r>
          </a:p>
          <a:p>
            <a:pPr lvl="1"/>
            <a:r>
              <a:rPr lang="nb-NO" dirty="0" err="1"/>
              <a:t>Unadjusted</a:t>
            </a:r>
            <a:r>
              <a:rPr lang="nb-NO" dirty="0"/>
              <a:t> risk ratio for </a:t>
            </a:r>
            <a:r>
              <a:rPr lang="nb-NO" dirty="0" err="1"/>
              <a:t>the</a:t>
            </a:r>
            <a:r>
              <a:rPr lang="nb-NO" dirty="0"/>
              <a:t> </a:t>
            </a:r>
            <a:r>
              <a:rPr lang="nb-NO" dirty="0" err="1"/>
              <a:t>association</a:t>
            </a:r>
            <a:r>
              <a:rPr lang="nb-NO" dirty="0"/>
              <a:t> </a:t>
            </a:r>
            <a:r>
              <a:rPr lang="nb-NO" dirty="0" err="1"/>
              <a:t>between</a:t>
            </a:r>
            <a:r>
              <a:rPr lang="nb-NO" dirty="0"/>
              <a:t> maternal smoking and neonatal </a:t>
            </a:r>
            <a:r>
              <a:rPr lang="nb-NO" dirty="0" err="1"/>
              <a:t>mortality</a:t>
            </a:r>
            <a:r>
              <a:rPr lang="nb-NO" dirty="0"/>
              <a:t>: 2.49 (95% CI 2.41-2.56)</a:t>
            </a:r>
          </a:p>
          <a:p>
            <a:pPr lvl="1"/>
            <a:r>
              <a:rPr lang="nb-NO" dirty="0" err="1"/>
              <a:t>Adjustment</a:t>
            </a:r>
            <a:r>
              <a:rPr lang="nb-NO" dirty="0"/>
              <a:t> for </a:t>
            </a:r>
            <a:r>
              <a:rPr lang="nb-NO" dirty="0" err="1"/>
              <a:t>birth</a:t>
            </a:r>
            <a:r>
              <a:rPr lang="nb-NO" dirty="0"/>
              <a:t> </a:t>
            </a:r>
            <a:r>
              <a:rPr lang="nb-NO" dirty="0" err="1"/>
              <a:t>weight</a:t>
            </a:r>
            <a:r>
              <a:rPr lang="nb-NO" dirty="0"/>
              <a:t>: 2.03 (95 % CI 1.97-2.09)</a:t>
            </a:r>
          </a:p>
          <a:p>
            <a:endParaRPr lang="nb-NO" dirty="0"/>
          </a:p>
          <a:p>
            <a:r>
              <a:rPr lang="nb-NO" dirty="0"/>
              <a:t>This </a:t>
            </a:r>
            <a:r>
              <a:rPr lang="nb-NO" dirty="0" err="1"/>
              <a:t>difference</a:t>
            </a:r>
            <a:r>
              <a:rPr lang="nb-NO" dirty="0"/>
              <a:t> is </a:t>
            </a:r>
            <a:r>
              <a:rPr lang="nb-NO" dirty="0" err="1"/>
              <a:t>probably</a:t>
            </a:r>
            <a:r>
              <a:rPr lang="nb-NO" dirty="0"/>
              <a:t> </a:t>
            </a:r>
            <a:r>
              <a:rPr lang="nb-NO" dirty="0" err="1"/>
              <a:t>because</a:t>
            </a:r>
            <a:r>
              <a:rPr lang="nb-NO" dirty="0"/>
              <a:t> smoking </a:t>
            </a:r>
            <a:r>
              <a:rPr lang="nb-NO" dirty="0" err="1"/>
              <a:t>causes</a:t>
            </a:r>
            <a:r>
              <a:rPr lang="nb-NO" dirty="0"/>
              <a:t> </a:t>
            </a:r>
            <a:r>
              <a:rPr lang="nb-NO" dirty="0" err="1"/>
              <a:t>changes</a:t>
            </a:r>
            <a:r>
              <a:rPr lang="nb-NO" dirty="0"/>
              <a:t> in U </a:t>
            </a:r>
            <a:r>
              <a:rPr lang="nb-NO" dirty="0" err="1"/>
              <a:t>that</a:t>
            </a:r>
            <a:r>
              <a:rPr lang="nb-NO" dirty="0"/>
              <a:t> </a:t>
            </a:r>
            <a:r>
              <a:rPr lang="nb-NO" dirty="0" err="1"/>
              <a:t>affects</a:t>
            </a:r>
            <a:r>
              <a:rPr lang="nb-NO" dirty="0"/>
              <a:t> </a:t>
            </a:r>
            <a:r>
              <a:rPr lang="nb-NO" dirty="0" err="1"/>
              <a:t>birth</a:t>
            </a:r>
            <a:r>
              <a:rPr lang="nb-NO" dirty="0"/>
              <a:t> </a:t>
            </a:r>
            <a:r>
              <a:rPr lang="nb-NO" dirty="0" err="1"/>
              <a:t>weight</a:t>
            </a:r>
            <a:r>
              <a:rPr lang="nb-NO" dirty="0"/>
              <a:t> and neonatal </a:t>
            </a:r>
            <a:r>
              <a:rPr lang="nb-NO" dirty="0" err="1"/>
              <a:t>mortality</a:t>
            </a:r>
            <a:r>
              <a:rPr lang="nb-NO" dirty="0"/>
              <a:t> </a:t>
            </a:r>
            <a:r>
              <a:rPr lang="nb-NO" dirty="0" err="1"/>
              <a:t>separately</a:t>
            </a:r>
            <a:endParaRPr lang="nb-NO" dirty="0"/>
          </a:p>
          <a:p>
            <a:endParaRPr lang="nb-NO" dirty="0"/>
          </a:p>
          <a:p>
            <a:pPr marL="0" indent="0">
              <a:buNone/>
            </a:pPr>
            <a:endParaRPr lang="nb-NO" dirty="0"/>
          </a:p>
          <a:p>
            <a:endParaRPr lang="nb-NO" dirty="0"/>
          </a:p>
        </p:txBody>
      </p:sp>
    </p:spTree>
    <p:extLst>
      <p:ext uri="{BB962C8B-B14F-4D97-AF65-F5344CB8AC3E}">
        <p14:creationId xmlns:p14="http://schemas.microsoft.com/office/powerpoint/2010/main" val="27284807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a:t>Unnecessary</a:t>
            </a:r>
            <a:r>
              <a:rPr lang="nb-NO" dirty="0"/>
              <a:t> </a:t>
            </a:r>
            <a:r>
              <a:rPr lang="nb-NO" dirty="0" err="1"/>
              <a:t>adjustment</a:t>
            </a:r>
            <a:br>
              <a:rPr lang="nb-NO" dirty="0"/>
            </a:br>
            <a:r>
              <a:rPr lang="nb-NO" sz="1600" dirty="0"/>
              <a:t>(</a:t>
            </a:r>
            <a:r>
              <a:rPr lang="nb-NO" sz="1600" dirty="0" err="1"/>
              <a:t>Schisterman</a:t>
            </a:r>
            <a:r>
              <a:rPr lang="nb-NO" sz="1600" dirty="0"/>
              <a:t> et al 2009)</a:t>
            </a:r>
          </a:p>
        </p:txBody>
      </p:sp>
      <p:pic>
        <p:nvPicPr>
          <p:cNvPr id="4" name="Plassholder for innhold 3"/>
          <p:cNvPicPr>
            <a:picLocks noGrp="1" noChangeAspect="1"/>
          </p:cNvPicPr>
          <p:nvPr>
            <p:ph idx="1"/>
          </p:nvPr>
        </p:nvPicPr>
        <p:blipFill>
          <a:blip r:embed="rId2"/>
          <a:stretch>
            <a:fillRect/>
          </a:stretch>
        </p:blipFill>
        <p:spPr>
          <a:xfrm>
            <a:off x="2570575" y="1802878"/>
            <a:ext cx="2846814" cy="1890408"/>
          </a:xfrm>
          <a:prstGeom prst="rect">
            <a:avLst/>
          </a:prstGeom>
        </p:spPr>
      </p:pic>
      <p:sp>
        <p:nvSpPr>
          <p:cNvPr id="5" name="TekstSylinder 4"/>
          <p:cNvSpPr txBox="1"/>
          <p:nvPr/>
        </p:nvSpPr>
        <p:spPr>
          <a:xfrm>
            <a:off x="1026082" y="3721717"/>
            <a:ext cx="7168551" cy="2954655"/>
          </a:xfrm>
          <a:prstGeom prst="rect">
            <a:avLst/>
          </a:prstGeom>
          <a:noFill/>
        </p:spPr>
        <p:txBody>
          <a:bodyPr wrap="square" rtlCol="0">
            <a:spAutoFit/>
          </a:bodyPr>
          <a:lstStyle/>
          <a:p>
            <a:r>
              <a:rPr lang="nb-NO" sz="2400" dirty="0" err="1"/>
              <a:t>Unnecessary</a:t>
            </a:r>
            <a:r>
              <a:rPr lang="nb-NO" sz="2400" dirty="0"/>
              <a:t> </a:t>
            </a:r>
            <a:r>
              <a:rPr lang="nb-NO" sz="2400" dirty="0" err="1"/>
              <a:t>adjustment</a:t>
            </a:r>
            <a:r>
              <a:rPr lang="nb-NO" sz="2400" dirty="0"/>
              <a:t> </a:t>
            </a:r>
            <a:r>
              <a:rPr lang="nb-NO" sz="2400" dirty="0" err="1"/>
              <a:t>occurs</a:t>
            </a:r>
            <a:r>
              <a:rPr lang="nb-NO" sz="2400" dirty="0"/>
              <a:t> in 4 </a:t>
            </a:r>
            <a:r>
              <a:rPr lang="nb-NO" sz="2400" dirty="0" err="1"/>
              <a:t>situations</a:t>
            </a:r>
            <a:r>
              <a:rPr lang="nb-NO" sz="2400" dirty="0"/>
              <a:t>:</a:t>
            </a:r>
          </a:p>
          <a:p>
            <a:endParaRPr lang="nb-NO" dirty="0"/>
          </a:p>
          <a:p>
            <a:r>
              <a:rPr lang="nb-NO" dirty="0"/>
              <a:t>C1: A variable </a:t>
            </a:r>
            <a:r>
              <a:rPr lang="nb-NO" dirty="0" err="1"/>
              <a:t>outside</a:t>
            </a:r>
            <a:r>
              <a:rPr lang="nb-NO" dirty="0"/>
              <a:t> </a:t>
            </a:r>
            <a:r>
              <a:rPr lang="nb-NO" dirty="0" err="1"/>
              <a:t>the</a:t>
            </a:r>
            <a:r>
              <a:rPr lang="nb-NO" dirty="0"/>
              <a:t> system </a:t>
            </a:r>
            <a:r>
              <a:rPr lang="nb-NO" dirty="0" err="1"/>
              <a:t>of</a:t>
            </a:r>
            <a:r>
              <a:rPr lang="nb-NO" dirty="0"/>
              <a:t> </a:t>
            </a:r>
            <a:r>
              <a:rPr lang="nb-NO" dirty="0" err="1"/>
              <a:t>interest</a:t>
            </a:r>
            <a:endParaRPr lang="nb-NO" dirty="0"/>
          </a:p>
          <a:p>
            <a:r>
              <a:rPr lang="nb-NO" dirty="0"/>
              <a:t>C2: A variable </a:t>
            </a:r>
            <a:r>
              <a:rPr lang="nb-NO" dirty="0" err="1"/>
              <a:t>that</a:t>
            </a:r>
            <a:r>
              <a:rPr lang="nb-NO" dirty="0"/>
              <a:t> </a:t>
            </a:r>
            <a:r>
              <a:rPr lang="nb-NO" dirty="0" err="1"/>
              <a:t>causes</a:t>
            </a:r>
            <a:r>
              <a:rPr lang="nb-NO" dirty="0"/>
              <a:t> </a:t>
            </a:r>
            <a:r>
              <a:rPr lang="nb-NO" dirty="0" err="1"/>
              <a:t>the</a:t>
            </a:r>
            <a:r>
              <a:rPr lang="nb-NO" dirty="0"/>
              <a:t> </a:t>
            </a:r>
            <a:r>
              <a:rPr lang="nb-NO" dirty="0" err="1"/>
              <a:t>exposure</a:t>
            </a:r>
            <a:r>
              <a:rPr lang="nb-NO" dirty="0"/>
              <a:t> </a:t>
            </a:r>
            <a:r>
              <a:rPr lang="nb-NO" dirty="0" err="1"/>
              <a:t>only</a:t>
            </a:r>
            <a:endParaRPr lang="nb-NO" dirty="0"/>
          </a:p>
          <a:p>
            <a:r>
              <a:rPr lang="nb-NO" dirty="0"/>
              <a:t>C3: A </a:t>
            </a:r>
            <a:r>
              <a:rPr lang="nb-NO" dirty="0" err="1"/>
              <a:t>decendant</a:t>
            </a:r>
            <a:r>
              <a:rPr lang="nb-NO" dirty="0"/>
              <a:t> of E not in </a:t>
            </a:r>
            <a:r>
              <a:rPr lang="nb-NO" dirty="0" err="1"/>
              <a:t>the</a:t>
            </a:r>
            <a:r>
              <a:rPr lang="nb-NO" dirty="0"/>
              <a:t> </a:t>
            </a:r>
            <a:r>
              <a:rPr lang="nb-NO" dirty="0" err="1"/>
              <a:t>causal</a:t>
            </a:r>
            <a:r>
              <a:rPr lang="nb-NO" dirty="0"/>
              <a:t> </a:t>
            </a:r>
            <a:r>
              <a:rPr lang="nb-NO" dirty="0" err="1"/>
              <a:t>pathway</a:t>
            </a:r>
            <a:endParaRPr lang="nb-NO" dirty="0"/>
          </a:p>
          <a:p>
            <a:r>
              <a:rPr lang="nb-NO" dirty="0"/>
              <a:t>C4&amp;C5: A </a:t>
            </a:r>
            <a:r>
              <a:rPr lang="nb-NO" dirty="0" err="1"/>
              <a:t>cause</a:t>
            </a:r>
            <a:r>
              <a:rPr lang="nb-NO" dirty="0"/>
              <a:t> or a </a:t>
            </a:r>
            <a:r>
              <a:rPr lang="nb-NO" dirty="0" err="1"/>
              <a:t>decendant</a:t>
            </a:r>
            <a:r>
              <a:rPr lang="nb-NO" dirty="0"/>
              <a:t>  of </a:t>
            </a:r>
            <a:r>
              <a:rPr lang="nb-NO" dirty="0" err="1"/>
              <a:t>the</a:t>
            </a:r>
            <a:r>
              <a:rPr lang="nb-NO" dirty="0"/>
              <a:t> </a:t>
            </a:r>
            <a:r>
              <a:rPr lang="nb-NO" dirty="0" err="1"/>
              <a:t>outcome</a:t>
            </a:r>
            <a:r>
              <a:rPr lang="nb-NO" dirty="0"/>
              <a:t> </a:t>
            </a:r>
            <a:r>
              <a:rPr lang="nb-NO" dirty="0" err="1"/>
              <a:t>alone</a:t>
            </a:r>
            <a:endParaRPr lang="nb-NO" dirty="0"/>
          </a:p>
          <a:p>
            <a:endParaRPr lang="nb-NO" dirty="0"/>
          </a:p>
          <a:p>
            <a:r>
              <a:rPr lang="nb-NO" dirty="0"/>
              <a:t>The </a:t>
            </a:r>
            <a:r>
              <a:rPr lang="nb-NO" dirty="0" err="1"/>
              <a:t>result</a:t>
            </a:r>
            <a:r>
              <a:rPr lang="nb-NO" dirty="0"/>
              <a:t> of </a:t>
            </a:r>
            <a:r>
              <a:rPr lang="nb-NO" dirty="0" err="1"/>
              <a:t>adjustment</a:t>
            </a:r>
            <a:r>
              <a:rPr lang="nb-NO" dirty="0"/>
              <a:t> </a:t>
            </a:r>
            <a:r>
              <a:rPr lang="nb-NO" dirty="0" err="1"/>
              <a:t>on</a:t>
            </a:r>
            <a:r>
              <a:rPr lang="nb-NO" dirty="0"/>
              <a:t> </a:t>
            </a:r>
            <a:r>
              <a:rPr lang="nb-NO" dirty="0" err="1"/>
              <a:t>such</a:t>
            </a:r>
            <a:r>
              <a:rPr lang="nb-NO" dirty="0"/>
              <a:t> variables: The total </a:t>
            </a:r>
            <a:r>
              <a:rPr lang="nb-NO" dirty="0" err="1"/>
              <a:t>effect</a:t>
            </a:r>
            <a:r>
              <a:rPr lang="nb-NO" dirty="0"/>
              <a:t> of </a:t>
            </a:r>
            <a:r>
              <a:rPr lang="nb-NO" dirty="0" err="1"/>
              <a:t>exposure</a:t>
            </a:r>
            <a:r>
              <a:rPr lang="nb-NO" dirty="0"/>
              <a:t> </a:t>
            </a:r>
            <a:r>
              <a:rPr lang="nb-NO" dirty="0" err="1"/>
              <a:t>on</a:t>
            </a:r>
            <a:r>
              <a:rPr lang="nb-NO" dirty="0"/>
              <a:t> </a:t>
            </a:r>
            <a:r>
              <a:rPr lang="nb-NO" dirty="0" err="1"/>
              <a:t>outcome</a:t>
            </a:r>
            <a:r>
              <a:rPr lang="nb-NO" dirty="0"/>
              <a:t> </a:t>
            </a:r>
            <a:r>
              <a:rPr lang="nb-NO" dirty="0" err="1"/>
              <a:t>will</a:t>
            </a:r>
            <a:r>
              <a:rPr lang="nb-NO" dirty="0"/>
              <a:t> </a:t>
            </a:r>
            <a:r>
              <a:rPr lang="nb-NO" dirty="0" err="1"/>
              <a:t>remain</a:t>
            </a:r>
            <a:r>
              <a:rPr lang="nb-NO" dirty="0"/>
              <a:t> </a:t>
            </a:r>
            <a:r>
              <a:rPr lang="nb-NO" dirty="0" err="1"/>
              <a:t>unchanged</a:t>
            </a:r>
            <a:r>
              <a:rPr lang="nb-NO" dirty="0"/>
              <a:t> </a:t>
            </a:r>
          </a:p>
          <a:p>
            <a:endParaRPr lang="nb-NO" dirty="0"/>
          </a:p>
        </p:txBody>
      </p:sp>
    </p:spTree>
    <p:extLst>
      <p:ext uri="{BB962C8B-B14F-4D97-AF65-F5344CB8AC3E}">
        <p14:creationId xmlns:p14="http://schemas.microsoft.com/office/powerpoint/2010/main" val="30262262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4" name="Title 1"/>
          <p:cNvSpPr>
            <a:spLocks noGrp="1"/>
          </p:cNvSpPr>
          <p:nvPr>
            <p:ph type="title"/>
          </p:nvPr>
        </p:nvSpPr>
        <p:spPr/>
        <p:txBody>
          <a:bodyPr/>
          <a:lstStyle/>
          <a:p>
            <a:r>
              <a:rPr lang="en-US" dirty="0"/>
              <a:t>Summing up so far……</a:t>
            </a:r>
          </a:p>
        </p:txBody>
      </p:sp>
      <p:sp>
        <p:nvSpPr>
          <p:cNvPr id="52233" name="Content Placeholder 2"/>
          <p:cNvSpPr>
            <a:spLocks noGrp="1"/>
          </p:cNvSpPr>
          <p:nvPr>
            <p:ph idx="1"/>
          </p:nvPr>
        </p:nvSpPr>
        <p:spPr>
          <a:xfrm>
            <a:off x="670299" y="1751183"/>
            <a:ext cx="8015057" cy="4374980"/>
          </a:xfrm>
        </p:spPr>
        <p:txBody>
          <a:bodyPr>
            <a:normAutofit lnSpcReduction="10000"/>
          </a:bodyPr>
          <a:lstStyle/>
          <a:p>
            <a:pPr>
              <a:spcBef>
                <a:spcPts val="1200"/>
              </a:spcBef>
            </a:pPr>
            <a:r>
              <a:rPr lang="en-US" sz="2400" dirty="0"/>
              <a:t>Data driven analyses of observational data is not enough – we need (causal) information from outside the data</a:t>
            </a:r>
          </a:p>
          <a:p>
            <a:pPr>
              <a:spcBef>
                <a:spcPts val="600"/>
              </a:spcBef>
            </a:pPr>
            <a:r>
              <a:rPr lang="en-US" sz="2400" dirty="0"/>
              <a:t>DAGs visualize this information and guide the planning of a study and the analysis</a:t>
            </a:r>
          </a:p>
          <a:p>
            <a:pPr>
              <a:spcBef>
                <a:spcPts val="1200"/>
              </a:spcBef>
            </a:pPr>
            <a:r>
              <a:rPr lang="en-US" sz="2400" dirty="0"/>
              <a:t>DAGs visualize the concepts of confounding, mediation &amp; colliding, and highlights possible adjusting strategies</a:t>
            </a:r>
          </a:p>
          <a:p>
            <a:pPr>
              <a:spcBef>
                <a:spcPts val="1200"/>
              </a:spcBef>
            </a:pPr>
            <a:endParaRPr lang="nb-NO" sz="2400" dirty="0"/>
          </a:p>
          <a:p>
            <a:pPr>
              <a:spcBef>
                <a:spcPts val="1200"/>
              </a:spcBef>
            </a:pPr>
            <a:endParaRPr lang="nb-NO" sz="2400" dirty="0"/>
          </a:p>
          <a:p>
            <a:pPr>
              <a:spcBef>
                <a:spcPts val="1200"/>
              </a:spcBef>
            </a:pPr>
            <a:r>
              <a:rPr lang="nb-NO" sz="2400" dirty="0" err="1"/>
              <a:t>Increases</a:t>
            </a:r>
            <a:r>
              <a:rPr lang="nb-NO" sz="2400" dirty="0"/>
              <a:t> </a:t>
            </a:r>
            <a:r>
              <a:rPr lang="nb-NO" sz="2400" dirty="0" err="1"/>
              <a:t>transparency</a:t>
            </a:r>
            <a:r>
              <a:rPr lang="nb-NO" sz="2400" dirty="0"/>
              <a:t>!!</a:t>
            </a:r>
          </a:p>
          <a:p>
            <a:pPr marL="0" indent="0">
              <a:spcBef>
                <a:spcPts val="1200"/>
              </a:spcBef>
              <a:buNone/>
            </a:pPr>
            <a:endParaRPr lang="en-US" sz="2400" dirty="0"/>
          </a:p>
        </p:txBody>
      </p:sp>
      <p:sp>
        <p:nvSpPr>
          <p:cNvPr id="4" name="Slide Number Placeholder 3"/>
          <p:cNvSpPr>
            <a:spLocks noGrp="1"/>
          </p:cNvSpPr>
          <p:nvPr>
            <p:ph type="sldNum" sz="quarter" idx="12"/>
          </p:nvPr>
        </p:nvSpPr>
        <p:spPr/>
        <p:txBody>
          <a:bodyPr/>
          <a:lstStyle/>
          <a:p>
            <a:fld id="{48967F36-0B61-F749-ACDB-F36D75792314}" type="slidenum">
              <a:rPr lang="en-US" noProof="0" smtClean="0"/>
              <a:pPr/>
              <a:t>46</a:t>
            </a:fld>
            <a:endParaRPr lang="en-US" noProof="0"/>
          </a:p>
        </p:txBody>
      </p:sp>
    </p:spTree>
    <p:extLst>
      <p:ext uri="{BB962C8B-B14F-4D97-AF65-F5344CB8AC3E}">
        <p14:creationId xmlns:p14="http://schemas.microsoft.com/office/powerpoint/2010/main" val="17505656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3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23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23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223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Selection bias</a:t>
            </a:r>
            <a:br>
              <a:rPr lang="en-US" dirty="0"/>
            </a:br>
            <a:endParaRPr lang="en-US" dirty="0"/>
          </a:p>
        </p:txBody>
      </p:sp>
      <p:sp>
        <p:nvSpPr>
          <p:cNvPr id="2" name="Content Placeholder 1"/>
          <p:cNvSpPr>
            <a:spLocks noGrp="1"/>
          </p:cNvSpPr>
          <p:nvPr>
            <p:ph idx="1"/>
          </p:nvPr>
        </p:nvSpPr>
        <p:spPr/>
        <p:txBody>
          <a:bodyPr/>
          <a:lstStyle/>
          <a:p>
            <a:r>
              <a:rPr lang="en-US" dirty="0"/>
              <a:t>Common consequence </a:t>
            </a:r>
          </a:p>
          <a:p>
            <a:pPr lvl="1"/>
            <a:r>
              <a:rPr lang="en-US" dirty="0"/>
              <a:t>The association between exposure and outcome among those selected for analysis differs from the association among those eligible</a:t>
            </a:r>
          </a:p>
          <a:p>
            <a:endParaRPr lang="en-US" dirty="0"/>
          </a:p>
          <a:p>
            <a:r>
              <a:rPr lang="en-US" dirty="0"/>
              <a:t>Visualizing selection bias</a:t>
            </a:r>
          </a:p>
          <a:p>
            <a:pPr lvl="1"/>
            <a:r>
              <a:rPr lang="en-US" dirty="0"/>
              <a:t>Do the heterogeneous types of selection bias share a common underlying causal structure?</a:t>
            </a:r>
          </a:p>
          <a:p>
            <a:pPr lvl="1"/>
            <a:endParaRPr lang="en-US" dirty="0"/>
          </a:p>
        </p:txBody>
      </p:sp>
      <p:sp>
        <p:nvSpPr>
          <p:cNvPr id="5" name="Slide Number Placeholder 4"/>
          <p:cNvSpPr>
            <a:spLocks noGrp="1"/>
          </p:cNvSpPr>
          <p:nvPr>
            <p:ph type="sldNum" sz="quarter" idx="12"/>
          </p:nvPr>
        </p:nvSpPr>
        <p:spPr/>
        <p:txBody>
          <a:bodyPr/>
          <a:lstStyle/>
          <a:p>
            <a:fld id="{48967F36-0B61-F749-ACDB-F36D75792314}" type="slidenum">
              <a:rPr lang="en-US" noProof="0" smtClean="0"/>
              <a:pPr/>
              <a:t>47</a:t>
            </a:fld>
            <a:endParaRPr lang="en-US" noProof="0"/>
          </a:p>
        </p:txBody>
      </p:sp>
    </p:spTree>
    <p:extLst>
      <p:ext uri="{BB962C8B-B14F-4D97-AF65-F5344CB8AC3E}">
        <p14:creationId xmlns:p14="http://schemas.microsoft.com/office/powerpoint/2010/main" val="155517511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tel 1"/>
          <p:cNvSpPr>
            <a:spLocks noGrp="1"/>
          </p:cNvSpPr>
          <p:nvPr>
            <p:ph type="title"/>
          </p:nvPr>
        </p:nvSpPr>
        <p:spPr/>
        <p:txBody>
          <a:bodyPr>
            <a:normAutofit fontScale="90000"/>
          </a:bodyPr>
          <a:lstStyle/>
          <a:p>
            <a:r>
              <a:rPr lang="en-US" sz="3200" dirty="0"/>
              <a:t>Selection bias </a:t>
            </a:r>
            <a:br>
              <a:rPr lang="en-US" sz="3200" dirty="0"/>
            </a:br>
            <a:r>
              <a:rPr lang="en-US" sz="2200" dirty="0"/>
              <a:t>Concept 1: Assume selected are different from unselected</a:t>
            </a:r>
          </a:p>
        </p:txBody>
      </p:sp>
      <p:sp>
        <p:nvSpPr>
          <p:cNvPr id="2" name="Plassholder for innhold 1"/>
          <p:cNvSpPr>
            <a:spLocks noGrp="1"/>
          </p:cNvSpPr>
          <p:nvPr>
            <p:ph idx="1"/>
          </p:nvPr>
        </p:nvSpPr>
        <p:spPr>
          <a:xfrm>
            <a:off x="467544" y="1753328"/>
            <a:ext cx="8208912" cy="4799871"/>
          </a:xfrm>
        </p:spPr>
        <p:txBody>
          <a:bodyPr>
            <a:normAutofit/>
          </a:bodyPr>
          <a:lstStyle/>
          <a:p>
            <a:r>
              <a:rPr lang="en-US" sz="3200" dirty="0">
                <a:solidFill>
                  <a:srgbClr val="000000"/>
                </a:solidFill>
              </a:rPr>
              <a:t>Prevalence (D)</a:t>
            </a:r>
          </a:p>
          <a:p>
            <a:pPr marL="457200" lvl="1" indent="0">
              <a:buNone/>
            </a:pPr>
            <a:r>
              <a:rPr lang="en-US" sz="2800" u="sng" dirty="0">
                <a:solidFill>
                  <a:srgbClr val="000000"/>
                </a:solidFill>
              </a:rPr>
              <a:t>Old</a:t>
            </a:r>
            <a:r>
              <a:rPr lang="en-US" sz="2800" dirty="0">
                <a:solidFill>
                  <a:srgbClr val="000000"/>
                </a:solidFill>
              </a:rPr>
              <a:t> have higher prevalence than </a:t>
            </a:r>
            <a:r>
              <a:rPr lang="en-US" sz="2800" u="sng" dirty="0">
                <a:solidFill>
                  <a:srgbClr val="000000"/>
                </a:solidFill>
              </a:rPr>
              <a:t>young</a:t>
            </a:r>
          </a:p>
          <a:p>
            <a:pPr marL="457200" lvl="1" indent="0">
              <a:buNone/>
            </a:pPr>
            <a:r>
              <a:rPr lang="en-US" sz="2800" dirty="0">
                <a:solidFill>
                  <a:srgbClr val="000000"/>
                </a:solidFill>
              </a:rPr>
              <a:t>Old respond less to survey (=selection)</a:t>
            </a:r>
          </a:p>
          <a:p>
            <a:pPr marL="457200" lvl="1" indent="0">
              <a:buNone/>
            </a:pPr>
            <a:r>
              <a:rPr lang="en-US" sz="2800" dirty="0">
                <a:sym typeface="Symbol"/>
              </a:rPr>
              <a:t> </a:t>
            </a:r>
            <a:r>
              <a:rPr lang="en-US" sz="2800" dirty="0">
                <a:solidFill>
                  <a:srgbClr val="FF3300"/>
                </a:solidFill>
                <a:sym typeface="Symbol"/>
              </a:rPr>
              <a:t>Selection bias: prevalence underestimated</a:t>
            </a:r>
          </a:p>
          <a:p>
            <a:r>
              <a:rPr lang="en-US" sz="3200" dirty="0"/>
              <a:t>Effect (E</a:t>
            </a:r>
            <a:r>
              <a:rPr lang="en-US" sz="3200" dirty="0">
                <a:latin typeface="Arial"/>
                <a:cs typeface="Arial"/>
              </a:rPr>
              <a:t>→D</a:t>
            </a:r>
            <a:r>
              <a:rPr lang="en-US" sz="3200" dirty="0"/>
              <a:t>)</a:t>
            </a:r>
          </a:p>
          <a:p>
            <a:pPr marL="457200" lvl="1" indent="0">
              <a:buNone/>
            </a:pPr>
            <a:r>
              <a:rPr lang="en-US" sz="2800" u="sng" dirty="0">
                <a:solidFill>
                  <a:srgbClr val="000000"/>
                </a:solidFill>
              </a:rPr>
              <a:t>Old</a:t>
            </a:r>
            <a:r>
              <a:rPr lang="en-US" sz="2800" dirty="0">
                <a:solidFill>
                  <a:srgbClr val="000000"/>
                </a:solidFill>
              </a:rPr>
              <a:t> have lower effect of E than </a:t>
            </a:r>
            <a:r>
              <a:rPr lang="en-US" sz="2800" u="sng" dirty="0">
                <a:solidFill>
                  <a:srgbClr val="000000"/>
                </a:solidFill>
              </a:rPr>
              <a:t>young</a:t>
            </a:r>
          </a:p>
          <a:p>
            <a:pPr marL="457200" lvl="1" indent="0">
              <a:buNone/>
            </a:pPr>
            <a:r>
              <a:rPr lang="en-US" sz="2800" dirty="0">
                <a:solidFill>
                  <a:srgbClr val="000000"/>
                </a:solidFill>
              </a:rPr>
              <a:t>Old respond less to survey</a:t>
            </a:r>
          </a:p>
          <a:p>
            <a:pPr lvl="1">
              <a:buFont typeface="Symbol" charset="0"/>
              <a:buChar char="Þ"/>
            </a:pPr>
            <a:r>
              <a:rPr lang="en-US" sz="2800" dirty="0">
                <a:solidFill>
                  <a:srgbClr val="FF3300"/>
                </a:solidFill>
                <a:sym typeface="Symbol"/>
              </a:rPr>
              <a:t>Selection bias: Effect overestimated</a:t>
            </a:r>
            <a:br>
              <a:rPr lang="en-US" sz="2800" dirty="0"/>
            </a:br>
            <a:endParaRPr lang="en-US" dirty="0"/>
          </a:p>
          <a:p>
            <a:pPr>
              <a:buFont typeface="Symbol" charset="0"/>
              <a:buChar char="Þ"/>
            </a:pPr>
            <a:endParaRPr lang="en-US" dirty="0"/>
          </a:p>
        </p:txBody>
      </p:sp>
      <p:sp>
        <p:nvSpPr>
          <p:cNvPr id="5" name="Slide Number Placeholder 4"/>
          <p:cNvSpPr>
            <a:spLocks noGrp="1"/>
          </p:cNvSpPr>
          <p:nvPr>
            <p:ph type="sldNum" sz="quarter" idx="12"/>
          </p:nvPr>
        </p:nvSpPr>
        <p:spPr/>
        <p:txBody>
          <a:bodyPr/>
          <a:lstStyle/>
          <a:p>
            <a:fld id="{48967F36-0B61-F749-ACDB-F36D75792314}" type="slidenum">
              <a:rPr lang="en-US" noProof="0" smtClean="0"/>
              <a:pPr/>
              <a:t>48</a:t>
            </a:fld>
            <a:endParaRPr lang="en-US" noProof="0"/>
          </a:p>
        </p:txBody>
      </p:sp>
    </p:spTree>
    <p:extLst>
      <p:ext uri="{BB962C8B-B14F-4D97-AF65-F5344CB8AC3E}">
        <p14:creationId xmlns:p14="http://schemas.microsoft.com/office/powerpoint/2010/main" val="154559647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tel 1"/>
          <p:cNvSpPr>
            <a:spLocks noGrp="1"/>
          </p:cNvSpPr>
          <p:nvPr>
            <p:ph type="title"/>
          </p:nvPr>
        </p:nvSpPr>
        <p:spPr>
          <a:xfrm>
            <a:off x="685800" y="262308"/>
            <a:ext cx="7772400" cy="1203151"/>
          </a:xfrm>
        </p:spPr>
        <p:txBody>
          <a:bodyPr>
            <a:normAutofit fontScale="90000"/>
          </a:bodyPr>
          <a:lstStyle/>
          <a:p>
            <a:r>
              <a:rPr lang="en-US" sz="3600" dirty="0"/>
              <a:t>Selection bias </a:t>
            </a:r>
            <a:r>
              <a:rPr lang="en-US" sz="1800" dirty="0"/>
              <a:t>(from </a:t>
            </a:r>
            <a:r>
              <a:rPr lang="en-US" sz="1800" dirty="0" err="1"/>
              <a:t>Stigum</a:t>
            </a:r>
            <a:r>
              <a:rPr lang="en-US" sz="1800" dirty="0"/>
              <a:t>)</a:t>
            </a:r>
            <a:br>
              <a:rPr lang="en-US" sz="1800" dirty="0"/>
            </a:br>
            <a:r>
              <a:rPr lang="en-US" sz="2200" dirty="0"/>
              <a:t>Concept 1. Assume selected are different from unselected</a:t>
            </a:r>
          </a:p>
        </p:txBody>
      </p:sp>
      <p:grpSp>
        <p:nvGrpSpPr>
          <p:cNvPr id="4" name="Gruppe 3"/>
          <p:cNvGrpSpPr/>
          <p:nvPr/>
        </p:nvGrpSpPr>
        <p:grpSpPr>
          <a:xfrm>
            <a:off x="1975693" y="2238567"/>
            <a:ext cx="426399" cy="920359"/>
            <a:chOff x="1975693" y="1909398"/>
            <a:chExt cx="426399" cy="1192386"/>
          </a:xfrm>
        </p:grpSpPr>
        <p:sp>
          <p:nvSpPr>
            <p:cNvPr id="16" name="Flowchart: Process 14"/>
            <p:cNvSpPr>
              <a:spLocks noChangeArrowheads="1"/>
            </p:cNvSpPr>
            <p:nvPr/>
          </p:nvSpPr>
          <p:spPr bwMode="auto">
            <a:xfrm>
              <a:off x="1975693" y="1909398"/>
              <a:ext cx="426399" cy="295465"/>
            </a:xfrm>
            <a:prstGeom prst="flowChartProcess">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round/>
                  <a:headEnd/>
                  <a:tailEnd/>
                </a14:hiddenLine>
              </a:ext>
            </a:extLst>
          </p:spPr>
          <p:txBody>
            <a:bodyPr wrap="none" lIns="0" tIns="0" rIns="0" bIns="0" anchor="ctr">
              <a:spAutoFit/>
            </a:bodyPr>
            <a:lstStyle/>
            <a:p>
              <a:pPr algn="ctr" eaLnBrk="0" hangingPunct="0">
                <a:lnSpc>
                  <a:spcPct val="80000"/>
                </a:lnSpc>
              </a:pPr>
              <a:r>
                <a:rPr lang="en-US" dirty="0">
                  <a:solidFill>
                    <a:schemeClr val="tx1"/>
                  </a:solidFill>
                  <a:latin typeface="Times New Roman" pitchFamily="18" charset="0"/>
                </a:rPr>
                <a:t>age</a:t>
              </a:r>
              <a:endParaRPr lang="en-US" sz="1600" dirty="0">
                <a:solidFill>
                  <a:schemeClr val="tx1"/>
                </a:solidFill>
                <a:latin typeface="Times New Roman" pitchFamily="18" charset="0"/>
              </a:endParaRPr>
            </a:p>
          </p:txBody>
        </p:sp>
        <p:cxnSp>
          <p:nvCxnSpPr>
            <p:cNvPr id="17" name="Straight Arrow Connector 29"/>
            <p:cNvCxnSpPr>
              <a:cxnSpLocks noChangeShapeType="1"/>
            </p:cNvCxnSpPr>
            <p:nvPr/>
          </p:nvCxnSpPr>
          <p:spPr bwMode="auto">
            <a:xfrm>
              <a:off x="2197154" y="2496868"/>
              <a:ext cx="0" cy="604916"/>
            </a:xfrm>
            <a:prstGeom prst="straightConnector1">
              <a:avLst/>
            </a:prstGeom>
            <a:noFill/>
            <a:ln w="12700" algn="ctr">
              <a:solidFill>
                <a:schemeClr val="tx1"/>
              </a:solidFill>
              <a:round/>
              <a:headEnd/>
              <a:tailEnd type="arrow" w="lg" len="lg"/>
            </a:ln>
            <a:extLst>
              <a:ext uri="{909E8E84-426E-40dd-AFC4-6F175D3DCCD1}">
                <a14:hiddenFill xmlns="" xmlns:a14="http://schemas.microsoft.com/office/drawing/2010/main">
                  <a:noFill/>
                </a14:hiddenFill>
              </a:ext>
            </a:extLst>
          </p:spPr>
        </p:cxnSp>
      </p:grpSp>
      <p:grpSp>
        <p:nvGrpSpPr>
          <p:cNvPr id="2" name="Gruppe 1"/>
          <p:cNvGrpSpPr/>
          <p:nvPr/>
        </p:nvGrpSpPr>
        <p:grpSpPr>
          <a:xfrm>
            <a:off x="251520" y="3327637"/>
            <a:ext cx="2217342" cy="295466"/>
            <a:chOff x="251520" y="2847185"/>
            <a:chExt cx="2217342" cy="295466"/>
          </a:xfrm>
        </p:grpSpPr>
        <p:sp>
          <p:nvSpPr>
            <p:cNvPr id="12" name="Flowchart: Process 14"/>
            <p:cNvSpPr>
              <a:spLocks noChangeArrowheads="1"/>
            </p:cNvSpPr>
            <p:nvPr/>
          </p:nvSpPr>
          <p:spPr bwMode="auto">
            <a:xfrm>
              <a:off x="251520" y="2847185"/>
              <a:ext cx="803105" cy="295466"/>
            </a:xfrm>
            <a:prstGeom prst="flowChartProcess">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round/>
                  <a:headEnd/>
                  <a:tailEnd/>
                </a14:hiddenLine>
              </a:ext>
            </a:extLst>
          </p:spPr>
          <p:txBody>
            <a:bodyPr wrap="none" lIns="0" tIns="0" rIns="0" bIns="0" anchor="ctr">
              <a:spAutoFit/>
            </a:bodyPr>
            <a:lstStyle/>
            <a:p>
              <a:pPr algn="ctr" eaLnBrk="0" hangingPunct="0">
                <a:lnSpc>
                  <a:spcPct val="80000"/>
                </a:lnSpc>
              </a:pPr>
              <a:r>
                <a:rPr lang="en-US" dirty="0">
                  <a:solidFill>
                    <a:schemeClr val="tx1"/>
                  </a:solidFill>
                  <a:latin typeface="Times New Roman" pitchFamily="18" charset="0"/>
                </a:rPr>
                <a:t>smoke</a:t>
              </a:r>
              <a:endParaRPr lang="en-US" sz="1600" dirty="0">
                <a:solidFill>
                  <a:schemeClr val="tx1"/>
                </a:solidFill>
                <a:latin typeface="Times New Roman" pitchFamily="18" charset="0"/>
              </a:endParaRPr>
            </a:p>
          </p:txBody>
        </p:sp>
        <p:sp>
          <p:nvSpPr>
            <p:cNvPr id="14" name="Flowchart: Process 19"/>
            <p:cNvSpPr>
              <a:spLocks noChangeArrowheads="1"/>
            </p:cNvSpPr>
            <p:nvPr/>
          </p:nvSpPr>
          <p:spPr bwMode="auto">
            <a:xfrm>
              <a:off x="1925445" y="2871807"/>
              <a:ext cx="543417" cy="246221"/>
            </a:xfrm>
            <a:prstGeom prst="flowChartProcess">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round/>
                  <a:headEnd/>
                  <a:tailEnd/>
                </a14:hiddenLine>
              </a:ext>
            </a:extLst>
          </p:spPr>
          <p:txBody>
            <a:bodyPr wrap="none" lIns="0" tIns="0" rIns="0" bIns="0" anchor="ctr">
              <a:spAutoFit/>
            </a:bodyPr>
            <a:lstStyle/>
            <a:p>
              <a:pPr algn="ctr" eaLnBrk="0" hangingPunct="0">
                <a:lnSpc>
                  <a:spcPct val="80000"/>
                </a:lnSpc>
              </a:pPr>
              <a:r>
                <a:rPr lang="en-US" sz="2000" dirty="0">
                  <a:solidFill>
                    <a:schemeClr val="tx1"/>
                  </a:solidFill>
                  <a:latin typeface="Times New Roman" pitchFamily="18" charset="0"/>
                </a:rPr>
                <a:t>CHD</a:t>
              </a:r>
            </a:p>
          </p:txBody>
        </p:sp>
        <p:cxnSp>
          <p:nvCxnSpPr>
            <p:cNvPr id="18" name="Straight Arrow Connector 29"/>
            <p:cNvCxnSpPr>
              <a:cxnSpLocks noChangeShapeType="1"/>
              <a:stCxn id="12" idx="3"/>
              <a:endCxn id="14" idx="1"/>
            </p:cNvCxnSpPr>
            <p:nvPr/>
          </p:nvCxnSpPr>
          <p:spPr bwMode="auto">
            <a:xfrm>
              <a:off x="1054625" y="2994918"/>
              <a:ext cx="870820" cy="0"/>
            </a:xfrm>
            <a:prstGeom prst="straightConnector1">
              <a:avLst/>
            </a:prstGeom>
            <a:noFill/>
            <a:ln w="28575" algn="ctr">
              <a:solidFill>
                <a:schemeClr val="tx1"/>
              </a:solidFill>
              <a:round/>
              <a:headEnd/>
              <a:tailEnd type="arrow" w="lg" len="lg"/>
            </a:ln>
            <a:extLst>
              <a:ext uri="{909E8E84-426E-40dd-AFC4-6F175D3DCCD1}">
                <a14:hiddenFill xmlns="" xmlns:a14="http://schemas.microsoft.com/office/drawing/2010/main">
                  <a:noFill/>
                </a14:hiddenFill>
              </a:ext>
            </a:extLst>
          </p:spPr>
        </p:cxnSp>
      </p:grpSp>
      <p:grpSp>
        <p:nvGrpSpPr>
          <p:cNvPr id="6" name="Gruppe 5"/>
          <p:cNvGrpSpPr/>
          <p:nvPr/>
        </p:nvGrpSpPr>
        <p:grpSpPr>
          <a:xfrm>
            <a:off x="362479" y="2100833"/>
            <a:ext cx="1562966" cy="479823"/>
            <a:chOff x="707180" y="1675658"/>
            <a:chExt cx="1532888" cy="295466"/>
          </a:xfrm>
        </p:grpSpPr>
        <p:cxnSp>
          <p:nvCxnSpPr>
            <p:cNvPr id="15" name="Straight Arrow Connector 27"/>
            <p:cNvCxnSpPr>
              <a:cxnSpLocks noChangeShapeType="1"/>
            </p:cNvCxnSpPr>
            <p:nvPr/>
          </p:nvCxnSpPr>
          <p:spPr bwMode="auto">
            <a:xfrm flipH="1">
              <a:off x="964463" y="1852357"/>
              <a:ext cx="1275605" cy="0"/>
            </a:xfrm>
            <a:prstGeom prst="straightConnector1">
              <a:avLst/>
            </a:prstGeom>
            <a:noFill/>
            <a:ln w="12700" algn="ctr">
              <a:solidFill>
                <a:schemeClr val="tx1"/>
              </a:solidFill>
              <a:round/>
              <a:headEnd/>
              <a:tailEnd type="arrow" w="lg" len="lg"/>
            </a:ln>
            <a:extLst>
              <a:ext uri="{909E8E84-426E-40dd-AFC4-6F175D3DCCD1}">
                <a14:hiddenFill xmlns="" xmlns:a14="http://schemas.microsoft.com/office/drawing/2010/main">
                  <a:noFill/>
                </a14:hiddenFill>
              </a:ext>
            </a:extLst>
          </p:spPr>
        </p:cxnSp>
        <p:sp>
          <p:nvSpPr>
            <p:cNvPr id="21" name="Flowchart: Process 19"/>
            <p:cNvSpPr>
              <a:spLocks noChangeArrowheads="1"/>
            </p:cNvSpPr>
            <p:nvPr/>
          </p:nvSpPr>
          <p:spPr bwMode="auto">
            <a:xfrm>
              <a:off x="707180" y="1675658"/>
              <a:ext cx="171522" cy="295466"/>
            </a:xfrm>
            <a:prstGeom prst="flowChartProcess">
              <a:avLst/>
            </a:prstGeom>
            <a:noFill/>
            <a:ln w="9525" algn="ctr">
              <a:solidFill>
                <a:srgbClr val="000000"/>
              </a:solidFill>
              <a:round/>
              <a:headEnd/>
              <a:tailEnd/>
            </a:ln>
            <a:extLst>
              <a:ext uri="{909E8E84-426E-40dd-AFC4-6F175D3DCCD1}">
                <a14:hiddenFill xmlns="" xmlns:a14="http://schemas.microsoft.com/office/drawing/2010/main">
                  <a:solidFill>
                    <a:srgbClr val="FFFFFF"/>
                  </a:solidFill>
                </a14:hiddenFill>
              </a:ext>
            </a:extLst>
          </p:spPr>
          <p:txBody>
            <a:bodyPr wrap="none" lIns="0" tIns="0" rIns="0" bIns="0" anchor="ctr">
              <a:spAutoFit/>
            </a:bodyPr>
            <a:lstStyle/>
            <a:p>
              <a:pPr algn="ctr" eaLnBrk="0" hangingPunct="0">
                <a:lnSpc>
                  <a:spcPct val="80000"/>
                </a:lnSpc>
              </a:pPr>
              <a:r>
                <a:rPr lang="en-US" dirty="0">
                  <a:solidFill>
                    <a:schemeClr val="tx1"/>
                  </a:solidFill>
                  <a:latin typeface="Times New Roman" pitchFamily="18" charset="0"/>
                </a:rPr>
                <a:t>S</a:t>
              </a:r>
              <a:endParaRPr lang="en-US" sz="1600" dirty="0">
                <a:solidFill>
                  <a:schemeClr val="tx1"/>
                </a:solidFill>
                <a:latin typeface="Times New Roman" pitchFamily="18" charset="0"/>
              </a:endParaRPr>
            </a:p>
          </p:txBody>
        </p:sp>
      </p:grpSp>
      <p:graphicFrame>
        <p:nvGraphicFramePr>
          <p:cNvPr id="5" name="Objekt 4"/>
          <p:cNvGraphicFramePr>
            <a:graphicFrameLocks noChangeAspect="1"/>
          </p:cNvGraphicFramePr>
          <p:nvPr>
            <p:extLst/>
          </p:nvPr>
        </p:nvGraphicFramePr>
        <p:xfrm>
          <a:off x="3299024" y="2580656"/>
          <a:ext cx="2390775" cy="1400175"/>
        </p:xfrm>
        <a:graphic>
          <a:graphicData uri="http://schemas.openxmlformats.org/presentationml/2006/ole">
            <mc:AlternateContent xmlns:mc="http://schemas.openxmlformats.org/markup-compatibility/2006">
              <mc:Choice xmlns:v="urn:schemas-microsoft-com:vml" Requires="v">
                <p:oleObj spid="_x0000_s1473" name="Regneark" r:id="rId4" imgW="2390843" imgH="1400175" progId="Excel.Sheet.12">
                  <p:embed/>
                </p:oleObj>
              </mc:Choice>
              <mc:Fallback>
                <p:oleObj name="Regneark" r:id="rId4" imgW="2390843" imgH="1400175" progId="Excel.Sheet.12">
                  <p:embed/>
                  <p:pic>
                    <p:nvPicPr>
                      <p:cNvPr id="0" name=""/>
                      <p:cNvPicPr/>
                      <p:nvPr/>
                    </p:nvPicPr>
                    <p:blipFill>
                      <a:blip r:embed="rId5"/>
                      <a:stretch>
                        <a:fillRect/>
                      </a:stretch>
                    </p:blipFill>
                    <p:spPr>
                      <a:xfrm>
                        <a:off x="3299024" y="2580656"/>
                        <a:ext cx="2390775" cy="1400175"/>
                      </a:xfrm>
                      <a:prstGeom prst="rect">
                        <a:avLst/>
                      </a:prstGeom>
                    </p:spPr>
                  </p:pic>
                </p:oleObj>
              </mc:Fallback>
            </mc:AlternateContent>
          </a:graphicData>
        </a:graphic>
      </p:graphicFrame>
      <p:graphicFrame>
        <p:nvGraphicFramePr>
          <p:cNvPr id="8" name="Objekt 7"/>
          <p:cNvGraphicFramePr>
            <a:graphicFrameLocks noChangeAspect="1"/>
          </p:cNvGraphicFramePr>
          <p:nvPr>
            <p:extLst/>
          </p:nvPr>
        </p:nvGraphicFramePr>
        <p:xfrm>
          <a:off x="5724128" y="2580656"/>
          <a:ext cx="1028700" cy="1400175"/>
        </p:xfrm>
        <a:graphic>
          <a:graphicData uri="http://schemas.openxmlformats.org/presentationml/2006/ole">
            <mc:AlternateContent xmlns:mc="http://schemas.openxmlformats.org/markup-compatibility/2006">
              <mc:Choice xmlns:v="urn:schemas-microsoft-com:vml" Requires="v">
                <p:oleObj spid="_x0000_s1474" name="Regneark" r:id="rId6" imgW="1028700" imgH="1400175" progId="Excel.Sheet.12">
                  <p:embed/>
                </p:oleObj>
              </mc:Choice>
              <mc:Fallback>
                <p:oleObj name="Regneark" r:id="rId6" imgW="1028700" imgH="1400175" progId="Excel.Sheet.12">
                  <p:embed/>
                  <p:pic>
                    <p:nvPicPr>
                      <p:cNvPr id="0" name=""/>
                      <p:cNvPicPr/>
                      <p:nvPr/>
                    </p:nvPicPr>
                    <p:blipFill>
                      <a:blip r:embed="rId7"/>
                      <a:stretch>
                        <a:fillRect/>
                      </a:stretch>
                    </p:blipFill>
                    <p:spPr>
                      <a:xfrm>
                        <a:off x="5724128" y="2580656"/>
                        <a:ext cx="1028700" cy="1400175"/>
                      </a:xfrm>
                      <a:prstGeom prst="rect">
                        <a:avLst/>
                      </a:prstGeom>
                    </p:spPr>
                  </p:pic>
                </p:oleObj>
              </mc:Fallback>
            </mc:AlternateContent>
          </a:graphicData>
        </a:graphic>
      </p:graphicFrame>
      <p:graphicFrame>
        <p:nvGraphicFramePr>
          <p:cNvPr id="9" name="Objekt 8"/>
          <p:cNvGraphicFramePr>
            <a:graphicFrameLocks noChangeAspect="1"/>
          </p:cNvGraphicFramePr>
          <p:nvPr>
            <p:extLst/>
          </p:nvPr>
        </p:nvGraphicFramePr>
        <p:xfrm>
          <a:off x="6715001" y="2580656"/>
          <a:ext cx="2047875" cy="1400175"/>
        </p:xfrm>
        <a:graphic>
          <a:graphicData uri="http://schemas.openxmlformats.org/presentationml/2006/ole">
            <mc:AlternateContent xmlns:mc="http://schemas.openxmlformats.org/markup-compatibility/2006">
              <mc:Choice xmlns:v="urn:schemas-microsoft-com:vml" Requires="v">
                <p:oleObj spid="_x0000_s1475" name="Worksheet" r:id="rId8" imgW="2047943" imgH="1400175" progId="Excel.Sheet.12">
                  <p:embed/>
                </p:oleObj>
              </mc:Choice>
              <mc:Fallback>
                <p:oleObj name="Worksheet" r:id="rId8" imgW="2047943" imgH="1400175" progId="Excel.Sheet.12">
                  <p:embed/>
                  <p:pic>
                    <p:nvPicPr>
                      <p:cNvPr id="0" name=""/>
                      <p:cNvPicPr/>
                      <p:nvPr/>
                    </p:nvPicPr>
                    <p:blipFill>
                      <a:blip r:embed="rId9"/>
                      <a:stretch>
                        <a:fillRect/>
                      </a:stretch>
                    </p:blipFill>
                    <p:spPr>
                      <a:xfrm>
                        <a:off x="6715001" y="2580656"/>
                        <a:ext cx="2047875" cy="1400175"/>
                      </a:xfrm>
                      <a:prstGeom prst="rect">
                        <a:avLst/>
                      </a:prstGeom>
                    </p:spPr>
                  </p:pic>
                </p:oleObj>
              </mc:Fallback>
            </mc:AlternateContent>
          </a:graphicData>
        </a:graphic>
      </p:graphicFrame>
      <p:sp>
        <p:nvSpPr>
          <p:cNvPr id="19" name="Plassholder for innhold 2"/>
          <p:cNvSpPr txBox="1">
            <a:spLocks/>
          </p:cNvSpPr>
          <p:nvPr/>
        </p:nvSpPr>
        <p:spPr bwMode="auto">
          <a:xfrm>
            <a:off x="1975693" y="4423503"/>
            <a:ext cx="6012160" cy="2326511"/>
          </a:xfrm>
          <a:prstGeom prst="rect">
            <a:avLst/>
          </a:prstGeom>
          <a:noFill/>
          <a:ln w="9525">
            <a:noFill/>
            <a:miter lim="800000"/>
            <a:headEnd/>
            <a:tailEnd/>
          </a:ln>
        </p:spPr>
        <p:txBody>
          <a:bodyPr/>
          <a:lstStyle/>
          <a:p>
            <a:pPr marL="342900" indent="-342900" eaLnBrk="0" hangingPunct="0">
              <a:spcBef>
                <a:spcPts val="600"/>
              </a:spcBef>
              <a:buFont typeface="Arial" pitchFamily="34" charset="0"/>
              <a:buChar char="•"/>
              <a:defRPr/>
            </a:pPr>
            <a:r>
              <a:rPr lang="en-US" sz="2400" kern="0" dirty="0"/>
              <a:t>Properties</a:t>
            </a:r>
          </a:p>
          <a:p>
            <a:pPr marL="800100" lvl="1" indent="-342900" eaLnBrk="0" hangingPunct="0">
              <a:spcBef>
                <a:spcPts val="600"/>
              </a:spcBef>
              <a:buFont typeface="Arial"/>
              <a:buChar char="•"/>
              <a:defRPr/>
            </a:pPr>
            <a:r>
              <a:rPr lang="en-US" kern="0" dirty="0">
                <a:solidFill>
                  <a:srgbClr val="000000"/>
                </a:solidFill>
              </a:rPr>
              <a:t>Need smoke-age interaction</a:t>
            </a:r>
          </a:p>
          <a:p>
            <a:pPr marL="800100" lvl="1" indent="-342900" eaLnBrk="0" hangingPunct="0">
              <a:spcBef>
                <a:spcPts val="600"/>
              </a:spcBef>
              <a:buFont typeface="Arial"/>
              <a:buChar char="•"/>
              <a:defRPr/>
            </a:pPr>
            <a:r>
              <a:rPr lang="en-US" kern="0" dirty="0">
                <a:solidFill>
                  <a:srgbClr val="000000"/>
                </a:solidFill>
              </a:rPr>
              <a:t>Cannot be adjusted for (but stratum effects OK)	</a:t>
            </a:r>
          </a:p>
          <a:p>
            <a:pPr marL="800100" lvl="1" indent="-342900" eaLnBrk="0" hangingPunct="0">
              <a:spcBef>
                <a:spcPts val="600"/>
              </a:spcBef>
              <a:buFont typeface="Arial"/>
              <a:buChar char="•"/>
              <a:defRPr/>
            </a:pPr>
            <a:r>
              <a:rPr lang="en-US" kern="0" dirty="0">
                <a:solidFill>
                  <a:srgbClr val="000000"/>
                </a:solidFill>
              </a:rPr>
              <a:t>True RR=weighted average of stratum effects</a:t>
            </a:r>
          </a:p>
          <a:p>
            <a:pPr marL="800100" lvl="1" indent="-342900" eaLnBrk="0" hangingPunct="0">
              <a:spcBef>
                <a:spcPts val="600"/>
              </a:spcBef>
              <a:buFont typeface="Arial"/>
              <a:buChar char="•"/>
              <a:defRPr/>
            </a:pPr>
            <a:r>
              <a:rPr lang="en-US" kern="0" dirty="0">
                <a:solidFill>
                  <a:srgbClr val="000000"/>
                </a:solidFill>
              </a:rPr>
              <a:t>RR in “natural” range (2.0-4.0)</a:t>
            </a:r>
          </a:p>
          <a:p>
            <a:pPr marL="800100" lvl="1" indent="-342900" eaLnBrk="0" hangingPunct="0">
              <a:spcBef>
                <a:spcPts val="600"/>
              </a:spcBef>
              <a:buFont typeface="Arial"/>
              <a:buChar char="•"/>
              <a:defRPr/>
            </a:pPr>
            <a:r>
              <a:rPr lang="en-US" kern="0" dirty="0">
                <a:solidFill>
                  <a:srgbClr val="000000"/>
                </a:solidFill>
              </a:rPr>
              <a:t>Scale dependent (linear vs. multiplicative model)</a:t>
            </a:r>
          </a:p>
        </p:txBody>
      </p:sp>
      <p:sp>
        <p:nvSpPr>
          <p:cNvPr id="22" name="Avrundet rektangel 21"/>
          <p:cNvSpPr/>
          <p:nvPr/>
        </p:nvSpPr>
        <p:spPr bwMode="auto">
          <a:xfrm>
            <a:off x="5940152" y="3694833"/>
            <a:ext cx="2664296" cy="285998"/>
          </a:xfrm>
          <a:prstGeom prst="roundRect">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23" name="TekstSylinder 22"/>
          <p:cNvSpPr txBox="1">
            <a:spLocks noChangeArrowheads="1"/>
          </p:cNvSpPr>
          <p:nvPr/>
        </p:nvSpPr>
        <p:spPr bwMode="auto">
          <a:xfrm>
            <a:off x="3707904" y="4001594"/>
            <a:ext cx="4698776"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lgn="ctr" eaLnBrk="0" hangingPunct="0">
              <a:defRPr sz="2400">
                <a:solidFill>
                  <a:srgbClr val="154987"/>
                </a:solidFill>
                <a:latin typeface="Arial" pitchFamily="34" charset="0"/>
              </a:defRPr>
            </a:lvl1pPr>
            <a:lvl2pPr marL="742950" indent="-285750" algn="ctr" eaLnBrk="0" hangingPunct="0">
              <a:defRPr sz="2400">
                <a:solidFill>
                  <a:srgbClr val="154987"/>
                </a:solidFill>
                <a:latin typeface="Arial" pitchFamily="34" charset="0"/>
              </a:defRPr>
            </a:lvl2pPr>
            <a:lvl3pPr marL="1143000" indent="-228600" algn="ctr" eaLnBrk="0" hangingPunct="0">
              <a:defRPr sz="2400">
                <a:solidFill>
                  <a:srgbClr val="154987"/>
                </a:solidFill>
                <a:latin typeface="Arial" pitchFamily="34" charset="0"/>
              </a:defRPr>
            </a:lvl3pPr>
            <a:lvl4pPr marL="1600200" indent="-228600" algn="ctr" eaLnBrk="0" hangingPunct="0">
              <a:defRPr sz="2400">
                <a:solidFill>
                  <a:srgbClr val="154987"/>
                </a:solidFill>
                <a:latin typeface="Arial" pitchFamily="34" charset="0"/>
              </a:defRPr>
            </a:lvl4pPr>
            <a:lvl5pPr marL="2057400" indent="-228600" algn="ctr" eaLnBrk="0" hangingPunct="0">
              <a:defRPr sz="2400">
                <a:solidFill>
                  <a:srgbClr val="154987"/>
                </a:solidFill>
                <a:latin typeface="Arial" pitchFamily="34" charset="0"/>
              </a:defRPr>
            </a:lvl5pPr>
            <a:lvl6pPr marL="2514600" indent="-228600" algn="ctr" eaLnBrk="0" fontAlgn="base" hangingPunct="0">
              <a:spcBef>
                <a:spcPct val="0"/>
              </a:spcBef>
              <a:spcAft>
                <a:spcPct val="0"/>
              </a:spcAft>
              <a:defRPr sz="2400">
                <a:solidFill>
                  <a:srgbClr val="154987"/>
                </a:solidFill>
                <a:latin typeface="Arial" pitchFamily="34" charset="0"/>
              </a:defRPr>
            </a:lvl6pPr>
            <a:lvl7pPr marL="2971800" indent="-228600" algn="ctr" eaLnBrk="0" fontAlgn="base" hangingPunct="0">
              <a:spcBef>
                <a:spcPct val="0"/>
              </a:spcBef>
              <a:spcAft>
                <a:spcPct val="0"/>
              </a:spcAft>
              <a:defRPr sz="2400">
                <a:solidFill>
                  <a:srgbClr val="154987"/>
                </a:solidFill>
                <a:latin typeface="Arial" pitchFamily="34" charset="0"/>
              </a:defRPr>
            </a:lvl7pPr>
            <a:lvl8pPr marL="3429000" indent="-228600" algn="ctr" eaLnBrk="0" fontAlgn="base" hangingPunct="0">
              <a:spcBef>
                <a:spcPct val="0"/>
              </a:spcBef>
              <a:spcAft>
                <a:spcPct val="0"/>
              </a:spcAft>
              <a:defRPr sz="2400">
                <a:solidFill>
                  <a:srgbClr val="154987"/>
                </a:solidFill>
                <a:latin typeface="Arial" pitchFamily="34" charset="0"/>
              </a:defRPr>
            </a:lvl8pPr>
            <a:lvl9pPr marL="3886200" indent="-228600" algn="ctr" eaLnBrk="0" fontAlgn="base" hangingPunct="0">
              <a:spcBef>
                <a:spcPct val="0"/>
              </a:spcBef>
              <a:spcAft>
                <a:spcPct val="0"/>
              </a:spcAft>
              <a:defRPr sz="2400">
                <a:solidFill>
                  <a:srgbClr val="154987"/>
                </a:solidFill>
                <a:latin typeface="Arial" pitchFamily="34" charset="0"/>
              </a:defRPr>
            </a:lvl9pPr>
          </a:lstStyle>
          <a:p>
            <a:pPr algn="l"/>
            <a:r>
              <a:rPr lang="en-US" sz="2000" dirty="0">
                <a:solidFill>
                  <a:srgbClr val="7030A0"/>
                </a:solidFill>
              </a:rPr>
              <a:t>Normally, selection variables unknown</a:t>
            </a:r>
          </a:p>
        </p:txBody>
      </p:sp>
      <p:graphicFrame>
        <p:nvGraphicFramePr>
          <p:cNvPr id="24" name="Group 57"/>
          <p:cNvGraphicFramePr>
            <a:graphicFrameLocks noGrp="1"/>
          </p:cNvGraphicFramePr>
          <p:nvPr>
            <p:extLst/>
          </p:nvPr>
        </p:nvGraphicFramePr>
        <p:xfrm>
          <a:off x="3347864" y="1691046"/>
          <a:ext cx="5415012" cy="590550"/>
        </p:xfrm>
        <a:graphic>
          <a:graphicData uri="http://schemas.openxmlformats.org/drawingml/2006/table">
            <a:tbl>
              <a:tblPr/>
              <a:tblGrid>
                <a:gridCol w="3326780">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tblGrid>
              <a:tr h="2952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err="1">
                          <a:ln>
                            <a:noFill/>
                          </a:ln>
                          <a:solidFill>
                            <a:schemeClr val="tx1"/>
                          </a:solidFill>
                          <a:effectLst/>
                          <a:latin typeface="Arial" charset="0"/>
                        </a:rPr>
                        <a:t>Paths</a:t>
                      </a:r>
                      <a:endParaRPr kumimoji="0" lang="nb-NO" sz="1800" b="0" i="0" u="none" strike="noStrike" cap="none" normalizeH="0" baseline="0" dirty="0">
                        <a:ln>
                          <a:noFill/>
                        </a:ln>
                        <a:solidFill>
                          <a:schemeClr val="tx1"/>
                        </a:solidFill>
                        <a:effectLst/>
                        <a:latin typeface="Arial" charset="0"/>
                      </a:endParaRP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rgbClr val="000000"/>
                          </a:solidFill>
                          <a:effectLst/>
                          <a:latin typeface="Arial" charset="0"/>
                        </a:rPr>
                        <a:t>Type</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a:ln>
                            <a:noFill/>
                          </a:ln>
                          <a:solidFill>
                            <a:srgbClr val="000000"/>
                          </a:solidFill>
                          <a:effectLst/>
                          <a:latin typeface="Arial" charset="0"/>
                        </a:rPr>
                        <a:t>Status</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952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err="1">
                          <a:ln>
                            <a:noFill/>
                          </a:ln>
                          <a:solidFill>
                            <a:schemeClr val="tx1"/>
                          </a:solidFill>
                          <a:effectLst/>
                          <a:latin typeface="Arial" charset="0"/>
                        </a:rPr>
                        <a:t>smoke</a:t>
                      </a:r>
                      <a:r>
                        <a:rPr kumimoji="0" lang="nb-NO" sz="1800" b="0" i="0" u="none" strike="noStrike" cap="none" normalizeH="0" baseline="0" dirty="0" err="1">
                          <a:ln>
                            <a:noFill/>
                          </a:ln>
                          <a:solidFill>
                            <a:schemeClr val="tx1"/>
                          </a:solidFill>
                          <a:effectLst/>
                          <a:latin typeface="Symbol" pitchFamily="18" charset="2"/>
                        </a:rPr>
                        <a:t>®</a:t>
                      </a:r>
                      <a:r>
                        <a:rPr kumimoji="0" lang="nb-NO" sz="1800" b="0" i="0" u="none" strike="noStrike" kern="1200" cap="none" normalizeH="0" baseline="0" dirty="0" err="1">
                          <a:ln>
                            <a:noFill/>
                          </a:ln>
                          <a:solidFill>
                            <a:schemeClr val="tx1"/>
                          </a:solidFill>
                          <a:effectLst/>
                          <a:latin typeface="Arial" charset="0"/>
                          <a:ea typeface="+mn-ea"/>
                          <a:cs typeface="+mn-cs"/>
                        </a:rPr>
                        <a:t>CHD</a:t>
                      </a:r>
                      <a:endParaRPr kumimoji="0" lang="nb-NO" sz="1800" b="0" i="0" u="none" strike="noStrike" kern="1200" cap="none" normalizeH="0" baseline="0" dirty="0">
                        <a:ln>
                          <a:noFill/>
                        </a:ln>
                        <a:solidFill>
                          <a:schemeClr val="tx1"/>
                        </a:solidFill>
                        <a:effectLst/>
                        <a:latin typeface="Arial" charset="0"/>
                        <a:ea typeface="+mn-ea"/>
                        <a:cs typeface="+mn-cs"/>
                      </a:endParaRP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err="1">
                          <a:ln>
                            <a:noFill/>
                          </a:ln>
                          <a:solidFill>
                            <a:srgbClr val="000000"/>
                          </a:solidFill>
                          <a:effectLst/>
                          <a:latin typeface="Arial" charset="0"/>
                        </a:rPr>
                        <a:t>Causal</a:t>
                      </a:r>
                      <a:endParaRPr kumimoji="0" lang="nb-NO" sz="1800" b="0" i="0" u="none" strike="noStrike" cap="none" normalizeH="0" baseline="0" dirty="0">
                        <a:ln>
                          <a:noFill/>
                        </a:ln>
                        <a:solidFill>
                          <a:srgbClr val="000000"/>
                        </a:solidFill>
                        <a:effectLst/>
                        <a:latin typeface="Arial" charset="0"/>
                      </a:endParaRP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err="1">
                          <a:ln>
                            <a:noFill/>
                          </a:ln>
                          <a:solidFill>
                            <a:srgbClr val="000000"/>
                          </a:solidFill>
                          <a:effectLst/>
                          <a:latin typeface="Arial" charset="0"/>
                        </a:rPr>
                        <a:t>Open</a:t>
                      </a:r>
                      <a:endParaRPr kumimoji="0" lang="nb-NO" sz="1800" b="0" i="0" u="none" strike="noStrike" cap="none" normalizeH="0" baseline="0" dirty="0">
                        <a:ln>
                          <a:noFill/>
                        </a:ln>
                        <a:solidFill>
                          <a:srgbClr val="000000"/>
                        </a:solidFill>
                        <a:effectLst/>
                        <a:latin typeface="Arial" charset="0"/>
                      </a:endParaRP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0" name="Slide Number Placeholder 9"/>
          <p:cNvSpPr>
            <a:spLocks noGrp="1"/>
          </p:cNvSpPr>
          <p:nvPr>
            <p:ph type="sldNum" sz="quarter" idx="12"/>
          </p:nvPr>
        </p:nvSpPr>
        <p:spPr/>
        <p:txBody>
          <a:bodyPr/>
          <a:lstStyle/>
          <a:p>
            <a:fld id="{48967F36-0B61-F749-ACDB-F36D75792314}" type="slidenum">
              <a:rPr lang="en-US" noProof="0" smtClean="0"/>
              <a:pPr/>
              <a:t>49</a:t>
            </a:fld>
            <a:endParaRPr lang="en-US" noProof="0"/>
          </a:p>
        </p:txBody>
      </p:sp>
    </p:spTree>
    <p:extLst>
      <p:ext uri="{BB962C8B-B14F-4D97-AF65-F5344CB8AC3E}">
        <p14:creationId xmlns:p14="http://schemas.microsoft.com/office/powerpoint/2010/main" val="27482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dirty="0"/>
              <a:t>Agenda</a:t>
            </a:r>
          </a:p>
        </p:txBody>
      </p:sp>
      <p:sp>
        <p:nvSpPr>
          <p:cNvPr id="3" name="Plassholder for innhold 2"/>
          <p:cNvSpPr>
            <a:spLocks noGrp="1"/>
          </p:cNvSpPr>
          <p:nvPr>
            <p:ph idx="1"/>
          </p:nvPr>
        </p:nvSpPr>
        <p:spPr/>
        <p:txBody>
          <a:bodyPr>
            <a:normAutofit/>
          </a:bodyPr>
          <a:lstStyle/>
          <a:p>
            <a:r>
              <a:rPr lang="en-US" dirty="0"/>
              <a:t>Conclusion &amp; Background</a:t>
            </a:r>
          </a:p>
          <a:p>
            <a:r>
              <a:rPr lang="en-US" dirty="0"/>
              <a:t>Definitions &amp; terminology</a:t>
            </a:r>
          </a:p>
          <a:p>
            <a:r>
              <a:rPr lang="en-US" dirty="0"/>
              <a:t>DAG concepts</a:t>
            </a:r>
          </a:p>
          <a:p>
            <a:pPr lvl="1"/>
            <a:r>
              <a:rPr lang="en-US" dirty="0"/>
              <a:t>Paths, causal &amp; non-causal</a:t>
            </a:r>
          </a:p>
          <a:p>
            <a:pPr lvl="1"/>
            <a:r>
              <a:rPr lang="en-US" dirty="0"/>
              <a:t>Confounder, mediator &amp; collider </a:t>
            </a:r>
          </a:p>
          <a:p>
            <a:pPr lvl="2"/>
            <a:r>
              <a:rPr lang="en-US" dirty="0"/>
              <a:t>(proxy confounder, competing exposure)</a:t>
            </a:r>
          </a:p>
          <a:p>
            <a:r>
              <a:rPr lang="en-US" dirty="0"/>
              <a:t>Drawing and interpreting DAGs</a:t>
            </a:r>
          </a:p>
          <a:p>
            <a:r>
              <a:rPr lang="en-US" dirty="0"/>
              <a:t>Exercises (entry level) </a:t>
            </a:r>
          </a:p>
          <a:p>
            <a:r>
              <a:rPr lang="en-US" dirty="0"/>
              <a:t>Introduction to </a:t>
            </a:r>
            <a:r>
              <a:rPr lang="en-US" dirty="0" err="1"/>
              <a:t>DAGitty</a:t>
            </a:r>
            <a:r>
              <a:rPr lang="en-US" dirty="0"/>
              <a:t>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tel 1"/>
          <p:cNvSpPr>
            <a:spLocks noGrp="1"/>
          </p:cNvSpPr>
          <p:nvPr>
            <p:ph type="title"/>
          </p:nvPr>
        </p:nvSpPr>
        <p:spPr/>
        <p:txBody>
          <a:bodyPr>
            <a:normAutofit/>
          </a:bodyPr>
          <a:lstStyle/>
          <a:p>
            <a:r>
              <a:rPr lang="en-US" sz="3200" dirty="0"/>
              <a:t>Selection bias</a:t>
            </a:r>
            <a:br>
              <a:rPr lang="en-US" sz="2400" dirty="0"/>
            </a:br>
            <a:r>
              <a:rPr lang="en-US" sz="2000" dirty="0"/>
              <a:t>Concept 2: Distorted E - D distributions</a:t>
            </a:r>
          </a:p>
        </p:txBody>
      </p:sp>
      <p:sp>
        <p:nvSpPr>
          <p:cNvPr id="2" name="Plassholder for innhold 1"/>
          <p:cNvSpPr>
            <a:spLocks noGrp="1"/>
          </p:cNvSpPr>
          <p:nvPr>
            <p:ph idx="1"/>
          </p:nvPr>
        </p:nvSpPr>
        <p:spPr>
          <a:xfrm>
            <a:off x="467544" y="1780940"/>
            <a:ext cx="8208912" cy="4772260"/>
          </a:xfrm>
        </p:spPr>
        <p:txBody>
          <a:bodyPr>
            <a:normAutofit/>
          </a:bodyPr>
          <a:lstStyle/>
          <a:p>
            <a:r>
              <a:rPr lang="en-US" sz="3200" dirty="0"/>
              <a:t>In DAG terminology</a:t>
            </a:r>
          </a:p>
          <a:p>
            <a:pPr lvl="1"/>
            <a:r>
              <a:rPr lang="en-US" sz="2800" dirty="0">
                <a:solidFill>
                  <a:srgbClr val="FF3300"/>
                </a:solidFill>
              </a:rPr>
              <a:t>Collider bias</a:t>
            </a:r>
          </a:p>
          <a:p>
            <a:r>
              <a:rPr lang="en-US" sz="3200" dirty="0"/>
              <a:t>In words</a:t>
            </a:r>
          </a:p>
          <a:p>
            <a:pPr lvl="1"/>
            <a:r>
              <a:rPr lang="en-US" sz="2800" dirty="0"/>
              <a:t>Selection by </a:t>
            </a:r>
            <a:r>
              <a:rPr lang="en-US" sz="2800" dirty="0">
                <a:solidFill>
                  <a:srgbClr val="7030A0"/>
                </a:solidFill>
              </a:rPr>
              <a:t>sex</a:t>
            </a:r>
            <a:r>
              <a:rPr lang="en-US" sz="2800" dirty="0"/>
              <a:t> and/or </a:t>
            </a:r>
            <a:r>
              <a:rPr lang="en-US" sz="2800" dirty="0">
                <a:solidFill>
                  <a:srgbClr val="7030A0"/>
                </a:solidFill>
              </a:rPr>
              <a:t>age</a:t>
            </a:r>
          </a:p>
          <a:p>
            <a:pPr lvl="2"/>
            <a:r>
              <a:rPr lang="en-US" sz="2400" dirty="0">
                <a:solidFill>
                  <a:srgbClr val="FF3300"/>
                </a:solidFill>
                <a:sym typeface="Symbol"/>
              </a:rPr>
              <a:t>Distorted sex-age distribution</a:t>
            </a:r>
          </a:p>
          <a:p>
            <a:pPr marL="1200150" lvl="2" indent="-342900"/>
            <a:r>
              <a:rPr lang="en-US" sz="2400" dirty="0"/>
              <a:t>Old have more disease</a:t>
            </a:r>
          </a:p>
          <a:p>
            <a:pPr marL="1200150" lvl="2" indent="-342900"/>
            <a:r>
              <a:rPr lang="en-US" sz="2400" dirty="0">
                <a:solidFill>
                  <a:srgbClr val="000000"/>
                </a:solidFill>
              </a:rPr>
              <a:t>Men</a:t>
            </a:r>
            <a:r>
              <a:rPr lang="en-US" sz="2400" dirty="0"/>
              <a:t> are more exposed</a:t>
            </a:r>
          </a:p>
          <a:p>
            <a:pPr marL="800100" lvl="1" indent="-342900"/>
            <a:r>
              <a:rPr lang="en-US" sz="2800" dirty="0">
                <a:solidFill>
                  <a:srgbClr val="FF3300"/>
                </a:solidFill>
                <a:sym typeface="Symbol"/>
              </a:rPr>
              <a:t>Distorted  E  -  D   distribution</a:t>
            </a:r>
            <a:br>
              <a:rPr lang="en-US" sz="2800" dirty="0">
                <a:solidFill>
                  <a:srgbClr val="FF3300"/>
                </a:solidFill>
              </a:rPr>
            </a:br>
            <a:endParaRPr lang="en-US" dirty="0"/>
          </a:p>
        </p:txBody>
      </p:sp>
      <p:sp>
        <p:nvSpPr>
          <p:cNvPr id="5" name="Slide Number Placeholder 4"/>
          <p:cNvSpPr>
            <a:spLocks noGrp="1"/>
          </p:cNvSpPr>
          <p:nvPr>
            <p:ph type="sldNum" sz="quarter" idx="12"/>
          </p:nvPr>
        </p:nvSpPr>
        <p:spPr/>
        <p:txBody>
          <a:bodyPr/>
          <a:lstStyle/>
          <a:p>
            <a:fld id="{48967F36-0B61-F749-ACDB-F36D75792314}" type="slidenum">
              <a:rPr lang="en-US" noProof="0" smtClean="0"/>
              <a:pPr/>
              <a:t>50</a:t>
            </a:fld>
            <a:endParaRPr lang="en-US" noProof="0"/>
          </a:p>
        </p:txBody>
      </p:sp>
    </p:spTree>
    <p:extLst>
      <p:ext uri="{BB962C8B-B14F-4D97-AF65-F5344CB8AC3E}">
        <p14:creationId xmlns:p14="http://schemas.microsoft.com/office/powerpoint/2010/main" val="340489857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tel 1"/>
          <p:cNvSpPr>
            <a:spLocks noGrp="1"/>
          </p:cNvSpPr>
          <p:nvPr>
            <p:ph type="title"/>
          </p:nvPr>
        </p:nvSpPr>
        <p:spPr>
          <a:xfrm>
            <a:off x="685800" y="240884"/>
            <a:ext cx="7772400" cy="972344"/>
          </a:xfrm>
        </p:spPr>
        <p:txBody>
          <a:bodyPr>
            <a:normAutofit/>
          </a:bodyPr>
          <a:lstStyle/>
          <a:p>
            <a:r>
              <a:rPr lang="en-US" sz="3200" dirty="0"/>
              <a:t>Selection bias</a:t>
            </a:r>
            <a:br>
              <a:rPr lang="en-US" sz="3200" dirty="0"/>
            </a:br>
            <a:r>
              <a:rPr lang="en-US" sz="2200" dirty="0"/>
              <a:t>Concept 2: Distorted E-D distributions</a:t>
            </a:r>
          </a:p>
        </p:txBody>
      </p:sp>
      <p:sp>
        <p:nvSpPr>
          <p:cNvPr id="12" name="Flowchart: Process 14"/>
          <p:cNvSpPr>
            <a:spLocks noChangeArrowheads="1"/>
          </p:cNvSpPr>
          <p:nvPr/>
        </p:nvSpPr>
        <p:spPr bwMode="auto">
          <a:xfrm>
            <a:off x="240502" y="3179525"/>
            <a:ext cx="803105" cy="295466"/>
          </a:xfrm>
          <a:prstGeom prst="flowChartProcess">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round/>
                <a:headEnd/>
                <a:tailEnd/>
              </a14:hiddenLine>
            </a:ext>
          </a:extLst>
        </p:spPr>
        <p:txBody>
          <a:bodyPr wrap="none" lIns="0" tIns="0" rIns="0" bIns="0" anchor="ctr">
            <a:spAutoFit/>
          </a:bodyPr>
          <a:lstStyle/>
          <a:p>
            <a:pPr algn="ctr" eaLnBrk="0" hangingPunct="0">
              <a:lnSpc>
                <a:spcPct val="80000"/>
              </a:lnSpc>
            </a:pPr>
            <a:r>
              <a:rPr lang="en-US" dirty="0">
                <a:solidFill>
                  <a:schemeClr val="tx1"/>
                </a:solidFill>
                <a:latin typeface="Times New Roman" pitchFamily="18" charset="0"/>
              </a:rPr>
              <a:t>smoke</a:t>
            </a:r>
            <a:endParaRPr lang="en-US" sz="1600" dirty="0">
              <a:solidFill>
                <a:schemeClr val="tx1"/>
              </a:solidFill>
              <a:latin typeface="Times New Roman" pitchFamily="18" charset="0"/>
            </a:endParaRPr>
          </a:p>
        </p:txBody>
      </p:sp>
      <p:sp>
        <p:nvSpPr>
          <p:cNvPr id="14" name="Flowchart: Process 19"/>
          <p:cNvSpPr>
            <a:spLocks noChangeArrowheads="1"/>
          </p:cNvSpPr>
          <p:nvPr/>
        </p:nvSpPr>
        <p:spPr bwMode="auto">
          <a:xfrm>
            <a:off x="1914428" y="3179525"/>
            <a:ext cx="543417" cy="246221"/>
          </a:xfrm>
          <a:prstGeom prst="flowChartProcess">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round/>
                <a:headEnd/>
                <a:tailEnd/>
              </a14:hiddenLine>
            </a:ext>
          </a:extLst>
        </p:spPr>
        <p:txBody>
          <a:bodyPr wrap="none" lIns="0" tIns="0" rIns="0" bIns="0" anchor="ctr">
            <a:spAutoFit/>
          </a:bodyPr>
          <a:lstStyle/>
          <a:p>
            <a:pPr algn="ctr" eaLnBrk="0" hangingPunct="0">
              <a:lnSpc>
                <a:spcPct val="80000"/>
              </a:lnSpc>
            </a:pPr>
            <a:r>
              <a:rPr lang="en-US" sz="2000" dirty="0">
                <a:solidFill>
                  <a:schemeClr val="tx1"/>
                </a:solidFill>
                <a:latin typeface="Times New Roman" pitchFamily="18" charset="0"/>
              </a:rPr>
              <a:t>CHD</a:t>
            </a:r>
          </a:p>
        </p:txBody>
      </p:sp>
      <p:cxnSp>
        <p:nvCxnSpPr>
          <p:cNvPr id="15" name="Straight Arrow Connector 27"/>
          <p:cNvCxnSpPr>
            <a:cxnSpLocks noChangeShapeType="1"/>
            <a:stCxn id="16" idx="0"/>
            <a:endCxn id="21" idx="3"/>
          </p:cNvCxnSpPr>
          <p:nvPr/>
        </p:nvCxnSpPr>
        <p:spPr bwMode="auto">
          <a:xfrm flipH="1" flipV="1">
            <a:off x="1529753" y="1913115"/>
            <a:ext cx="656384" cy="340218"/>
          </a:xfrm>
          <a:prstGeom prst="straightConnector1">
            <a:avLst/>
          </a:prstGeom>
          <a:noFill/>
          <a:ln w="12700" algn="ctr">
            <a:solidFill>
              <a:schemeClr val="tx1"/>
            </a:solidFill>
            <a:round/>
            <a:headEnd/>
            <a:tailEnd type="arrow" w="lg" len="lg"/>
          </a:ln>
          <a:extLst>
            <a:ext uri="{909E8E84-426E-40dd-AFC4-6F175D3DCCD1}">
              <a14:hiddenFill xmlns="" xmlns:a14="http://schemas.microsoft.com/office/drawing/2010/main">
                <a:noFill/>
              </a14:hiddenFill>
            </a:ext>
          </a:extLst>
        </p:spPr>
      </p:cxnSp>
      <p:sp>
        <p:nvSpPr>
          <p:cNvPr id="16" name="Flowchart: Process 14"/>
          <p:cNvSpPr>
            <a:spLocks noChangeArrowheads="1"/>
          </p:cNvSpPr>
          <p:nvPr/>
        </p:nvSpPr>
        <p:spPr bwMode="auto">
          <a:xfrm>
            <a:off x="1972937" y="2253333"/>
            <a:ext cx="426399" cy="295466"/>
          </a:xfrm>
          <a:prstGeom prst="flowChartProcess">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round/>
                <a:headEnd/>
                <a:tailEnd/>
              </a14:hiddenLine>
            </a:ext>
          </a:extLst>
        </p:spPr>
        <p:txBody>
          <a:bodyPr wrap="none" lIns="0" tIns="0" rIns="0" bIns="0" anchor="ctr">
            <a:spAutoFit/>
          </a:bodyPr>
          <a:lstStyle/>
          <a:p>
            <a:pPr algn="ctr" eaLnBrk="0" hangingPunct="0">
              <a:lnSpc>
                <a:spcPct val="80000"/>
              </a:lnSpc>
            </a:pPr>
            <a:r>
              <a:rPr lang="en-US" dirty="0">
                <a:solidFill>
                  <a:schemeClr val="tx1"/>
                </a:solidFill>
                <a:latin typeface="Times New Roman" pitchFamily="18" charset="0"/>
              </a:rPr>
              <a:t>age</a:t>
            </a:r>
            <a:endParaRPr lang="en-US" sz="1600" dirty="0">
              <a:solidFill>
                <a:schemeClr val="tx1"/>
              </a:solidFill>
              <a:latin typeface="Times New Roman" pitchFamily="18" charset="0"/>
            </a:endParaRPr>
          </a:p>
        </p:txBody>
      </p:sp>
      <p:cxnSp>
        <p:nvCxnSpPr>
          <p:cNvPr id="17" name="Straight Arrow Connector 29"/>
          <p:cNvCxnSpPr>
            <a:cxnSpLocks noChangeShapeType="1"/>
            <a:stCxn id="16" idx="2"/>
            <a:endCxn id="14" idx="0"/>
          </p:cNvCxnSpPr>
          <p:nvPr/>
        </p:nvCxnSpPr>
        <p:spPr bwMode="auto">
          <a:xfrm>
            <a:off x="2186137" y="2548799"/>
            <a:ext cx="0" cy="630726"/>
          </a:xfrm>
          <a:prstGeom prst="straightConnector1">
            <a:avLst/>
          </a:prstGeom>
          <a:noFill/>
          <a:ln w="12700" algn="ctr">
            <a:solidFill>
              <a:schemeClr val="tx1"/>
            </a:solidFill>
            <a:round/>
            <a:headEnd/>
            <a:tailEnd type="arrow" w="lg" len="lg"/>
          </a:ln>
          <a:extLst>
            <a:ext uri="{909E8E84-426E-40dd-AFC4-6F175D3DCCD1}">
              <a14:hiddenFill xmlns="" xmlns:a14="http://schemas.microsoft.com/office/drawing/2010/main">
                <a:noFill/>
              </a14:hiddenFill>
            </a:ext>
          </a:extLst>
        </p:spPr>
      </p:cxnSp>
      <p:cxnSp>
        <p:nvCxnSpPr>
          <p:cNvPr id="18" name="Straight Arrow Connector 29"/>
          <p:cNvCxnSpPr>
            <a:cxnSpLocks noChangeShapeType="1"/>
            <a:stCxn id="12" idx="3"/>
            <a:endCxn id="14" idx="1"/>
          </p:cNvCxnSpPr>
          <p:nvPr/>
        </p:nvCxnSpPr>
        <p:spPr bwMode="auto">
          <a:xfrm flipV="1">
            <a:off x="1043607" y="3302636"/>
            <a:ext cx="870821" cy="24622"/>
          </a:xfrm>
          <a:prstGeom prst="straightConnector1">
            <a:avLst/>
          </a:prstGeom>
          <a:noFill/>
          <a:ln w="28575" algn="ctr">
            <a:solidFill>
              <a:schemeClr val="tx1"/>
            </a:solidFill>
            <a:round/>
            <a:headEnd/>
            <a:tailEnd type="arrow" w="lg" len="lg"/>
          </a:ln>
          <a:extLst>
            <a:ext uri="{909E8E84-426E-40dd-AFC4-6F175D3DCCD1}">
              <a14:hiddenFill xmlns="" xmlns:a14="http://schemas.microsoft.com/office/drawing/2010/main">
                <a:noFill/>
              </a14:hiddenFill>
            </a:ext>
          </a:extLst>
        </p:spPr>
      </p:cxnSp>
      <p:sp>
        <p:nvSpPr>
          <p:cNvPr id="21" name="Flowchart: Process 19"/>
          <p:cNvSpPr>
            <a:spLocks noChangeArrowheads="1"/>
          </p:cNvSpPr>
          <p:nvPr/>
        </p:nvSpPr>
        <p:spPr bwMode="auto">
          <a:xfrm>
            <a:off x="1358231" y="1765382"/>
            <a:ext cx="171522" cy="295466"/>
          </a:xfrm>
          <a:prstGeom prst="flowChartProcess">
            <a:avLst/>
          </a:prstGeom>
          <a:noFill/>
          <a:ln w="9525" algn="ctr">
            <a:solidFill>
              <a:srgbClr val="000000"/>
            </a:solidFill>
            <a:round/>
            <a:headEnd/>
            <a:tailEnd/>
          </a:ln>
          <a:extLst>
            <a:ext uri="{909E8E84-426E-40dd-AFC4-6F175D3DCCD1}">
              <a14:hiddenFill xmlns="" xmlns:a14="http://schemas.microsoft.com/office/drawing/2010/main">
                <a:solidFill>
                  <a:srgbClr val="FFFFFF"/>
                </a:solidFill>
              </a14:hiddenFill>
            </a:ext>
          </a:extLst>
        </p:spPr>
        <p:txBody>
          <a:bodyPr wrap="none" lIns="0" tIns="0" rIns="0" bIns="0" anchor="ctr">
            <a:spAutoFit/>
          </a:bodyPr>
          <a:lstStyle/>
          <a:p>
            <a:pPr algn="ctr" eaLnBrk="0" hangingPunct="0">
              <a:lnSpc>
                <a:spcPct val="80000"/>
              </a:lnSpc>
            </a:pPr>
            <a:r>
              <a:rPr lang="en-US" dirty="0">
                <a:solidFill>
                  <a:schemeClr val="tx1"/>
                </a:solidFill>
                <a:latin typeface="Times New Roman" pitchFamily="18" charset="0"/>
              </a:rPr>
              <a:t>S</a:t>
            </a:r>
            <a:endParaRPr lang="en-US" sz="1600" dirty="0">
              <a:solidFill>
                <a:schemeClr val="tx1"/>
              </a:solidFill>
              <a:latin typeface="Times New Roman" pitchFamily="18" charset="0"/>
            </a:endParaRPr>
          </a:p>
        </p:txBody>
      </p:sp>
      <p:cxnSp>
        <p:nvCxnSpPr>
          <p:cNvPr id="30" name="Straight Arrow Connector 27"/>
          <p:cNvCxnSpPr>
            <a:cxnSpLocks noChangeShapeType="1"/>
            <a:stCxn id="31" idx="0"/>
            <a:endCxn id="21" idx="1"/>
          </p:cNvCxnSpPr>
          <p:nvPr/>
        </p:nvCxnSpPr>
        <p:spPr bwMode="auto">
          <a:xfrm flipV="1">
            <a:off x="642055" y="1913115"/>
            <a:ext cx="716176" cy="369835"/>
          </a:xfrm>
          <a:prstGeom prst="straightConnector1">
            <a:avLst/>
          </a:prstGeom>
          <a:noFill/>
          <a:ln w="12700" algn="ctr">
            <a:solidFill>
              <a:schemeClr val="tx1"/>
            </a:solidFill>
            <a:round/>
            <a:headEnd/>
            <a:tailEnd type="arrow" w="lg" len="lg"/>
          </a:ln>
          <a:extLst>
            <a:ext uri="{909E8E84-426E-40dd-AFC4-6F175D3DCCD1}">
              <a14:hiddenFill xmlns="" xmlns:a14="http://schemas.microsoft.com/office/drawing/2010/main">
                <a:noFill/>
              </a14:hiddenFill>
            </a:ext>
          </a:extLst>
        </p:spPr>
      </p:cxnSp>
      <p:sp>
        <p:nvSpPr>
          <p:cNvPr id="31" name="Flowchart: Process 14"/>
          <p:cNvSpPr>
            <a:spLocks noChangeArrowheads="1"/>
          </p:cNvSpPr>
          <p:nvPr/>
        </p:nvSpPr>
        <p:spPr bwMode="auto">
          <a:xfrm>
            <a:off x="436870" y="2282950"/>
            <a:ext cx="410370" cy="295466"/>
          </a:xfrm>
          <a:prstGeom prst="flowChartProcess">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round/>
                <a:headEnd/>
                <a:tailEnd/>
              </a14:hiddenLine>
            </a:ext>
          </a:extLst>
        </p:spPr>
        <p:txBody>
          <a:bodyPr wrap="none" lIns="0" tIns="0" rIns="0" bIns="0" anchor="ctr">
            <a:spAutoFit/>
          </a:bodyPr>
          <a:lstStyle/>
          <a:p>
            <a:pPr algn="ctr" eaLnBrk="0" hangingPunct="0">
              <a:lnSpc>
                <a:spcPct val="80000"/>
              </a:lnSpc>
            </a:pPr>
            <a:r>
              <a:rPr lang="en-US" dirty="0">
                <a:solidFill>
                  <a:schemeClr val="tx1"/>
                </a:solidFill>
                <a:latin typeface="Times New Roman" pitchFamily="18" charset="0"/>
              </a:rPr>
              <a:t>sex</a:t>
            </a:r>
          </a:p>
        </p:txBody>
      </p:sp>
      <p:cxnSp>
        <p:nvCxnSpPr>
          <p:cNvPr id="32" name="Straight Arrow Connector 29"/>
          <p:cNvCxnSpPr>
            <a:cxnSpLocks noChangeShapeType="1"/>
            <a:stCxn id="31" idx="2"/>
            <a:endCxn id="12" idx="0"/>
          </p:cNvCxnSpPr>
          <p:nvPr/>
        </p:nvCxnSpPr>
        <p:spPr bwMode="auto">
          <a:xfrm>
            <a:off x="642055" y="2578416"/>
            <a:ext cx="0" cy="601109"/>
          </a:xfrm>
          <a:prstGeom prst="straightConnector1">
            <a:avLst/>
          </a:prstGeom>
          <a:noFill/>
          <a:ln w="12700" algn="ctr">
            <a:solidFill>
              <a:schemeClr val="tx1"/>
            </a:solidFill>
            <a:round/>
            <a:headEnd/>
            <a:tailEnd type="arrow" w="lg" len="lg"/>
          </a:ln>
          <a:extLst>
            <a:ext uri="{909E8E84-426E-40dd-AFC4-6F175D3DCCD1}">
              <a14:hiddenFill xmlns="" xmlns:a14="http://schemas.microsoft.com/office/drawing/2010/main">
                <a:noFill/>
              </a14:hiddenFill>
            </a:ext>
          </a:extLst>
        </p:spPr>
      </p:cxnSp>
      <p:graphicFrame>
        <p:nvGraphicFramePr>
          <p:cNvPr id="37" name="Group 57"/>
          <p:cNvGraphicFramePr>
            <a:graphicFrameLocks noGrp="1"/>
          </p:cNvGraphicFramePr>
          <p:nvPr>
            <p:extLst/>
          </p:nvPr>
        </p:nvGraphicFramePr>
        <p:xfrm>
          <a:off x="3563888" y="1913115"/>
          <a:ext cx="5415012" cy="885825"/>
        </p:xfrm>
        <a:graphic>
          <a:graphicData uri="http://schemas.openxmlformats.org/drawingml/2006/table">
            <a:tbl>
              <a:tblPr/>
              <a:tblGrid>
                <a:gridCol w="3326780">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tblGrid>
              <a:tr h="2952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err="1">
                          <a:ln>
                            <a:noFill/>
                          </a:ln>
                          <a:solidFill>
                            <a:schemeClr val="tx1"/>
                          </a:solidFill>
                          <a:effectLst/>
                          <a:latin typeface="Arial" charset="0"/>
                        </a:rPr>
                        <a:t>Paths</a:t>
                      </a:r>
                      <a:endParaRPr kumimoji="0" lang="nb-NO" sz="1800" b="0" i="0" u="none" strike="noStrike" cap="none" normalizeH="0" baseline="0" dirty="0">
                        <a:ln>
                          <a:noFill/>
                        </a:ln>
                        <a:solidFill>
                          <a:schemeClr val="tx1"/>
                        </a:solidFill>
                        <a:effectLst/>
                        <a:latin typeface="Arial" charset="0"/>
                      </a:endParaRP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rgbClr val="0000FF"/>
                          </a:solidFill>
                          <a:effectLst/>
                          <a:latin typeface="Arial" charset="0"/>
                        </a:rPr>
                        <a:t>Type</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a:ln>
                            <a:noFill/>
                          </a:ln>
                          <a:solidFill>
                            <a:srgbClr val="008000"/>
                          </a:solidFill>
                          <a:effectLst/>
                          <a:latin typeface="Arial" charset="0"/>
                        </a:rPr>
                        <a:t>Status</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952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err="1">
                          <a:ln>
                            <a:noFill/>
                          </a:ln>
                          <a:solidFill>
                            <a:schemeClr val="tx1"/>
                          </a:solidFill>
                          <a:effectLst/>
                          <a:latin typeface="Arial" charset="0"/>
                        </a:rPr>
                        <a:t>smoke</a:t>
                      </a:r>
                      <a:r>
                        <a:rPr kumimoji="0" lang="nb-NO" sz="1800" b="0" i="0" u="none" strike="noStrike" cap="none" normalizeH="0" baseline="0" dirty="0" err="1">
                          <a:ln>
                            <a:noFill/>
                          </a:ln>
                          <a:solidFill>
                            <a:schemeClr val="tx1"/>
                          </a:solidFill>
                          <a:effectLst/>
                          <a:latin typeface="Symbol" pitchFamily="18" charset="2"/>
                        </a:rPr>
                        <a:t>®</a:t>
                      </a:r>
                      <a:r>
                        <a:rPr kumimoji="0" lang="nb-NO" sz="1800" b="0" i="0" u="none" strike="noStrike" kern="1200" cap="none" normalizeH="0" baseline="0" dirty="0" err="1">
                          <a:ln>
                            <a:noFill/>
                          </a:ln>
                          <a:solidFill>
                            <a:schemeClr val="tx1"/>
                          </a:solidFill>
                          <a:effectLst/>
                          <a:latin typeface="Arial" charset="0"/>
                          <a:ea typeface="+mn-ea"/>
                          <a:cs typeface="+mn-cs"/>
                        </a:rPr>
                        <a:t>CHD</a:t>
                      </a:r>
                      <a:endParaRPr kumimoji="0" lang="nb-NO" sz="1800" b="0" i="0" u="none" strike="noStrike" kern="1200" cap="none" normalizeH="0" baseline="0" dirty="0">
                        <a:ln>
                          <a:noFill/>
                        </a:ln>
                        <a:solidFill>
                          <a:schemeClr val="tx1"/>
                        </a:solidFill>
                        <a:effectLst/>
                        <a:latin typeface="Arial" charset="0"/>
                        <a:ea typeface="+mn-ea"/>
                        <a:cs typeface="+mn-cs"/>
                      </a:endParaRP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err="1">
                          <a:ln>
                            <a:noFill/>
                          </a:ln>
                          <a:solidFill>
                            <a:srgbClr val="0000FF"/>
                          </a:solidFill>
                          <a:effectLst/>
                          <a:latin typeface="Arial" charset="0"/>
                        </a:rPr>
                        <a:t>Causal</a:t>
                      </a:r>
                      <a:endParaRPr kumimoji="0" lang="nb-NO" sz="1800" b="0" i="0" u="none" strike="noStrike" cap="none" normalizeH="0" baseline="0" dirty="0">
                        <a:ln>
                          <a:noFill/>
                        </a:ln>
                        <a:solidFill>
                          <a:srgbClr val="0000FF"/>
                        </a:solidFill>
                        <a:effectLst/>
                        <a:latin typeface="Arial" charset="0"/>
                      </a:endParaRP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err="1">
                          <a:ln>
                            <a:noFill/>
                          </a:ln>
                          <a:solidFill>
                            <a:srgbClr val="008000"/>
                          </a:solidFill>
                          <a:effectLst/>
                          <a:latin typeface="Arial" charset="0"/>
                        </a:rPr>
                        <a:t>Open</a:t>
                      </a:r>
                      <a:endParaRPr kumimoji="0" lang="nb-NO" sz="1800" b="0" i="0" u="none" strike="noStrike" cap="none" normalizeH="0" baseline="0" dirty="0">
                        <a:ln>
                          <a:noFill/>
                        </a:ln>
                        <a:solidFill>
                          <a:srgbClr val="008000"/>
                        </a:solidFill>
                        <a:effectLst/>
                        <a:latin typeface="Arial" charset="0"/>
                      </a:endParaRP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2952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err="1">
                          <a:ln>
                            <a:noFill/>
                          </a:ln>
                          <a:solidFill>
                            <a:schemeClr val="tx1"/>
                          </a:solidFill>
                          <a:effectLst/>
                          <a:latin typeface="+mn-lt"/>
                        </a:rPr>
                        <a:t>smoke</a:t>
                      </a:r>
                      <a:r>
                        <a:rPr kumimoji="0" lang="nb-NO" sz="1800" b="0" i="0" u="none" strike="noStrike" cap="none" normalizeH="0" baseline="0" dirty="0" err="1">
                          <a:ln>
                            <a:noFill/>
                          </a:ln>
                          <a:solidFill>
                            <a:schemeClr val="tx1"/>
                          </a:solidFill>
                          <a:effectLst/>
                          <a:latin typeface="Symbol" pitchFamily="18" charset="2"/>
                        </a:rPr>
                        <a:t>¬</a:t>
                      </a:r>
                      <a:r>
                        <a:rPr kumimoji="0" lang="nb-NO" sz="1800" b="0" i="0" u="none" strike="noStrike" cap="none" normalizeH="0" baseline="0" dirty="0" err="1">
                          <a:ln>
                            <a:noFill/>
                          </a:ln>
                          <a:solidFill>
                            <a:schemeClr val="tx1"/>
                          </a:solidFill>
                          <a:effectLst/>
                          <a:latin typeface="+mn-lt"/>
                        </a:rPr>
                        <a:t>sex</a:t>
                      </a:r>
                      <a:r>
                        <a:rPr kumimoji="0" lang="nb-NO" sz="1800" b="0" i="0" u="none" strike="noStrike" cap="none" normalizeH="0" baseline="0" dirty="0">
                          <a:ln>
                            <a:noFill/>
                          </a:ln>
                          <a:solidFill>
                            <a:schemeClr val="tx1"/>
                          </a:solidFill>
                          <a:effectLst/>
                          <a:latin typeface="Symbol" pitchFamily="18" charset="2"/>
                        </a:rPr>
                        <a:t>®[</a:t>
                      </a:r>
                      <a:r>
                        <a:rPr kumimoji="0" lang="nb-NO" sz="1800" b="0" i="0" u="none" strike="noStrike" cap="none" normalizeH="0" baseline="0" dirty="0">
                          <a:ln>
                            <a:noFill/>
                          </a:ln>
                          <a:solidFill>
                            <a:schemeClr val="tx1"/>
                          </a:solidFill>
                          <a:effectLst/>
                          <a:latin typeface="+mn-lt"/>
                        </a:rPr>
                        <a:t>S</a:t>
                      </a:r>
                      <a:r>
                        <a:rPr kumimoji="0" lang="nb-NO" sz="1800" b="0" i="0" u="none" strike="noStrike" cap="none" normalizeH="0" baseline="0" dirty="0">
                          <a:ln>
                            <a:noFill/>
                          </a:ln>
                          <a:solidFill>
                            <a:schemeClr val="tx1"/>
                          </a:solidFill>
                          <a:effectLst/>
                          <a:latin typeface="Symbol" pitchFamily="18" charset="2"/>
                        </a:rPr>
                        <a:t>]¬</a:t>
                      </a:r>
                      <a:r>
                        <a:rPr kumimoji="0" lang="nb-NO" sz="1800" b="0" i="0" u="none" strike="noStrike" cap="none" normalizeH="0" baseline="0" dirty="0" err="1">
                          <a:ln>
                            <a:noFill/>
                          </a:ln>
                          <a:solidFill>
                            <a:schemeClr val="tx1"/>
                          </a:solidFill>
                          <a:effectLst/>
                          <a:latin typeface="+mn-lt"/>
                        </a:rPr>
                        <a:t>age</a:t>
                      </a:r>
                      <a:r>
                        <a:rPr kumimoji="0" lang="nb-NO" sz="1800" b="0" i="0" u="none" strike="noStrike" cap="none" normalizeH="0" baseline="0" dirty="0" err="1">
                          <a:ln>
                            <a:noFill/>
                          </a:ln>
                          <a:solidFill>
                            <a:schemeClr val="tx1"/>
                          </a:solidFill>
                          <a:effectLst/>
                          <a:latin typeface="Symbol" pitchFamily="18" charset="2"/>
                        </a:rPr>
                        <a:t>®</a:t>
                      </a:r>
                      <a:r>
                        <a:rPr kumimoji="0" lang="nb-NO" sz="1800" b="0" i="0" u="none" strike="noStrike" kern="1200" cap="none" normalizeH="0" baseline="0" dirty="0" err="1">
                          <a:ln>
                            <a:noFill/>
                          </a:ln>
                          <a:solidFill>
                            <a:schemeClr val="tx1"/>
                          </a:solidFill>
                          <a:effectLst/>
                          <a:latin typeface="Arial" charset="0"/>
                          <a:ea typeface="+mn-ea"/>
                          <a:cs typeface="+mn-cs"/>
                        </a:rPr>
                        <a:t>CHD</a:t>
                      </a:r>
                      <a:endParaRPr kumimoji="0" lang="nb-NO" sz="1800" b="0" i="0" u="none" strike="noStrike" cap="none" normalizeH="0" baseline="0" dirty="0">
                        <a:ln>
                          <a:noFill/>
                        </a:ln>
                        <a:solidFill>
                          <a:schemeClr val="tx1"/>
                        </a:solidFill>
                        <a:effectLst/>
                        <a:latin typeface="Arial" charset="0"/>
                      </a:endParaRP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err="1">
                          <a:ln>
                            <a:noFill/>
                          </a:ln>
                          <a:solidFill>
                            <a:srgbClr val="0000FF"/>
                          </a:solidFill>
                          <a:effectLst/>
                          <a:latin typeface="Arial" charset="0"/>
                        </a:rPr>
                        <a:t>Non-causal</a:t>
                      </a:r>
                      <a:endParaRPr kumimoji="0" lang="nb-NO" sz="1800" b="0" i="0" u="none" strike="noStrike" cap="none" normalizeH="0" baseline="0" dirty="0">
                        <a:ln>
                          <a:noFill/>
                        </a:ln>
                        <a:solidFill>
                          <a:srgbClr val="0000FF"/>
                        </a:solidFill>
                        <a:effectLst/>
                        <a:latin typeface="Arial" charset="0"/>
                      </a:endParaRP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err="1">
                          <a:ln>
                            <a:noFill/>
                          </a:ln>
                          <a:solidFill>
                            <a:srgbClr val="008000"/>
                          </a:solidFill>
                          <a:effectLst/>
                          <a:latin typeface="Arial" charset="0"/>
                        </a:rPr>
                        <a:t>Open</a:t>
                      </a:r>
                      <a:endParaRPr kumimoji="0" lang="nb-NO" sz="1800" b="0" i="0" u="none" strike="noStrike" cap="none" normalizeH="0" baseline="0" dirty="0">
                        <a:ln>
                          <a:noFill/>
                        </a:ln>
                        <a:solidFill>
                          <a:srgbClr val="008000"/>
                        </a:solidFill>
                        <a:effectLst/>
                        <a:latin typeface="Arial" charset="0"/>
                      </a:endParaRPr>
                    </a:p>
                  </a:txBody>
                  <a:tcPr marL="9525" marR="9525" marT="9525" marB="0" anchor="b"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bl>
          </a:graphicData>
        </a:graphic>
      </p:graphicFrame>
      <p:sp>
        <p:nvSpPr>
          <p:cNvPr id="38" name="Plassholder for innhold 2"/>
          <p:cNvSpPr txBox="1">
            <a:spLocks/>
          </p:cNvSpPr>
          <p:nvPr/>
        </p:nvSpPr>
        <p:spPr bwMode="auto">
          <a:xfrm>
            <a:off x="3563888" y="3179526"/>
            <a:ext cx="5472608" cy="2165912"/>
          </a:xfrm>
          <a:prstGeom prst="rect">
            <a:avLst/>
          </a:prstGeom>
          <a:noFill/>
          <a:ln w="9525">
            <a:noFill/>
            <a:miter lim="800000"/>
            <a:headEnd/>
            <a:tailEnd/>
          </a:ln>
        </p:spPr>
        <p:txBody>
          <a:bodyPr/>
          <a:lstStyle/>
          <a:p>
            <a:pPr marL="342900" indent="-342900" eaLnBrk="0" hangingPunct="0">
              <a:spcBef>
                <a:spcPts val="600"/>
              </a:spcBef>
              <a:defRPr/>
            </a:pPr>
            <a:r>
              <a:rPr lang="en-US" sz="2000" kern="0" dirty="0">
                <a:latin typeface="+mn-lt"/>
                <a:cs typeface="+mn-cs"/>
              </a:rPr>
              <a:t>Properties:</a:t>
            </a:r>
          </a:p>
          <a:p>
            <a:pPr marL="800100" lvl="1" indent="-342900" eaLnBrk="0" hangingPunct="0">
              <a:spcBef>
                <a:spcPts val="600"/>
              </a:spcBef>
              <a:defRPr/>
            </a:pPr>
            <a:r>
              <a:rPr lang="en-US" sz="2000" kern="0" dirty="0">
                <a:solidFill>
                  <a:srgbClr val="000000"/>
                </a:solidFill>
                <a:latin typeface="+mn-lt"/>
                <a:cs typeface="+mn-cs"/>
              </a:rPr>
              <a:t>Open non-causal path (collider)</a:t>
            </a:r>
          </a:p>
          <a:p>
            <a:pPr marL="800100" lvl="1" indent="-342900" eaLnBrk="0" hangingPunct="0">
              <a:spcBef>
                <a:spcPts val="600"/>
              </a:spcBef>
              <a:defRPr/>
            </a:pPr>
            <a:r>
              <a:rPr lang="en-US" sz="2000" kern="0" dirty="0">
                <a:solidFill>
                  <a:srgbClr val="000000"/>
                </a:solidFill>
                <a:latin typeface="+mn-lt"/>
                <a:cs typeface="+mn-cs"/>
              </a:rPr>
              <a:t>Independent of interaction	</a:t>
            </a:r>
            <a:endParaRPr lang="en-US" sz="1400" kern="0" dirty="0">
              <a:solidFill>
                <a:srgbClr val="000000"/>
              </a:solidFill>
              <a:latin typeface="+mn-lt"/>
              <a:cs typeface="+mn-cs"/>
            </a:endParaRPr>
          </a:p>
          <a:p>
            <a:pPr marL="800100" lvl="1" indent="-342900" eaLnBrk="0" hangingPunct="0">
              <a:spcBef>
                <a:spcPts val="600"/>
              </a:spcBef>
              <a:defRPr/>
            </a:pPr>
            <a:r>
              <a:rPr lang="en-US" sz="2000" kern="0" dirty="0">
                <a:solidFill>
                  <a:srgbClr val="000000"/>
                </a:solidFill>
                <a:latin typeface="+mn-lt"/>
                <a:cs typeface="+mn-cs"/>
              </a:rPr>
              <a:t>Can be adjusted for (sex or age)</a:t>
            </a:r>
          </a:p>
          <a:p>
            <a:pPr marL="800100" lvl="1" indent="-342900" eaLnBrk="0" hangingPunct="0">
              <a:spcBef>
                <a:spcPts val="600"/>
              </a:spcBef>
              <a:defRPr/>
            </a:pPr>
            <a:r>
              <a:rPr lang="en-US" sz="2000" kern="0" dirty="0">
                <a:solidFill>
                  <a:srgbClr val="000000"/>
                </a:solidFill>
                <a:latin typeface="+mn-lt"/>
                <a:cs typeface="+mn-cs"/>
              </a:rPr>
              <a:t>Not in “natural” range (“surprising bias”)</a:t>
            </a:r>
          </a:p>
          <a:p>
            <a:pPr marL="800100" lvl="1" indent="-342900" eaLnBrk="0" hangingPunct="0">
              <a:spcBef>
                <a:spcPts val="600"/>
              </a:spcBef>
              <a:defRPr/>
            </a:pPr>
            <a:endParaRPr lang="en-US" sz="1600" kern="0" dirty="0">
              <a:solidFill>
                <a:srgbClr val="FF3300"/>
              </a:solidFill>
              <a:latin typeface="+mn-lt"/>
              <a:cs typeface="+mn-cs"/>
            </a:endParaRPr>
          </a:p>
        </p:txBody>
      </p:sp>
      <p:sp>
        <p:nvSpPr>
          <p:cNvPr id="39" name="TekstSylinder 38"/>
          <p:cNvSpPr txBox="1">
            <a:spLocks noChangeArrowheads="1"/>
          </p:cNvSpPr>
          <p:nvPr/>
        </p:nvSpPr>
        <p:spPr bwMode="auto">
          <a:xfrm>
            <a:off x="117892" y="3933056"/>
            <a:ext cx="3035632" cy="76944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lgn="ctr" eaLnBrk="0" hangingPunct="0">
              <a:defRPr sz="2400">
                <a:solidFill>
                  <a:srgbClr val="154987"/>
                </a:solidFill>
                <a:latin typeface="Arial" pitchFamily="34" charset="0"/>
              </a:defRPr>
            </a:lvl1pPr>
            <a:lvl2pPr marL="742950" indent="-285750" algn="ctr" eaLnBrk="0" hangingPunct="0">
              <a:defRPr sz="2400">
                <a:solidFill>
                  <a:srgbClr val="154987"/>
                </a:solidFill>
                <a:latin typeface="Arial" pitchFamily="34" charset="0"/>
              </a:defRPr>
            </a:lvl2pPr>
            <a:lvl3pPr marL="1143000" indent="-228600" algn="ctr" eaLnBrk="0" hangingPunct="0">
              <a:defRPr sz="2400">
                <a:solidFill>
                  <a:srgbClr val="154987"/>
                </a:solidFill>
                <a:latin typeface="Arial" pitchFamily="34" charset="0"/>
              </a:defRPr>
            </a:lvl3pPr>
            <a:lvl4pPr marL="1600200" indent="-228600" algn="ctr" eaLnBrk="0" hangingPunct="0">
              <a:defRPr sz="2400">
                <a:solidFill>
                  <a:srgbClr val="154987"/>
                </a:solidFill>
                <a:latin typeface="Arial" pitchFamily="34" charset="0"/>
              </a:defRPr>
            </a:lvl4pPr>
            <a:lvl5pPr marL="2057400" indent="-228600" algn="ctr" eaLnBrk="0" hangingPunct="0">
              <a:defRPr sz="2400">
                <a:solidFill>
                  <a:srgbClr val="154987"/>
                </a:solidFill>
                <a:latin typeface="Arial" pitchFamily="34" charset="0"/>
              </a:defRPr>
            </a:lvl5pPr>
            <a:lvl6pPr marL="2514600" indent="-228600" algn="ctr" eaLnBrk="0" fontAlgn="base" hangingPunct="0">
              <a:spcBef>
                <a:spcPct val="0"/>
              </a:spcBef>
              <a:spcAft>
                <a:spcPct val="0"/>
              </a:spcAft>
              <a:defRPr sz="2400">
                <a:solidFill>
                  <a:srgbClr val="154987"/>
                </a:solidFill>
                <a:latin typeface="Arial" pitchFamily="34" charset="0"/>
              </a:defRPr>
            </a:lvl6pPr>
            <a:lvl7pPr marL="2971800" indent="-228600" algn="ctr" eaLnBrk="0" fontAlgn="base" hangingPunct="0">
              <a:spcBef>
                <a:spcPct val="0"/>
              </a:spcBef>
              <a:spcAft>
                <a:spcPct val="0"/>
              </a:spcAft>
              <a:defRPr sz="2400">
                <a:solidFill>
                  <a:srgbClr val="154987"/>
                </a:solidFill>
                <a:latin typeface="Arial" pitchFamily="34" charset="0"/>
              </a:defRPr>
            </a:lvl7pPr>
            <a:lvl8pPr marL="3429000" indent="-228600" algn="ctr" eaLnBrk="0" fontAlgn="base" hangingPunct="0">
              <a:spcBef>
                <a:spcPct val="0"/>
              </a:spcBef>
              <a:spcAft>
                <a:spcPct val="0"/>
              </a:spcAft>
              <a:defRPr sz="2400">
                <a:solidFill>
                  <a:srgbClr val="154987"/>
                </a:solidFill>
                <a:latin typeface="Arial" pitchFamily="34" charset="0"/>
              </a:defRPr>
            </a:lvl8pPr>
            <a:lvl9pPr marL="3886200" indent="-228600" algn="ctr" eaLnBrk="0" fontAlgn="base" hangingPunct="0">
              <a:spcBef>
                <a:spcPct val="0"/>
              </a:spcBef>
              <a:spcAft>
                <a:spcPct val="0"/>
              </a:spcAft>
              <a:defRPr sz="2400">
                <a:solidFill>
                  <a:srgbClr val="154987"/>
                </a:solidFill>
                <a:latin typeface="Arial" pitchFamily="34" charset="0"/>
              </a:defRPr>
            </a:lvl9pPr>
          </a:lstStyle>
          <a:p>
            <a:pPr algn="l"/>
            <a:r>
              <a:rPr lang="en-US" dirty="0">
                <a:solidFill>
                  <a:srgbClr val="000000"/>
                </a:solidFill>
              </a:rPr>
              <a:t>Name: </a:t>
            </a:r>
          </a:p>
          <a:p>
            <a:r>
              <a:rPr lang="en-US" sz="2000" dirty="0">
                <a:solidFill>
                  <a:srgbClr val="000000"/>
                </a:solidFill>
              </a:rPr>
              <a:t>Collider stratification bias</a:t>
            </a:r>
          </a:p>
        </p:txBody>
      </p:sp>
      <p:sp>
        <p:nvSpPr>
          <p:cNvPr id="40" name="TekstSylinder 20"/>
          <p:cNvSpPr txBox="1">
            <a:spLocks noChangeArrowheads="1"/>
          </p:cNvSpPr>
          <p:nvPr/>
        </p:nvSpPr>
        <p:spPr bwMode="auto">
          <a:xfrm>
            <a:off x="1529753" y="6412109"/>
            <a:ext cx="5908102"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lgn="ctr" eaLnBrk="0" hangingPunct="0">
              <a:defRPr sz="2400">
                <a:solidFill>
                  <a:srgbClr val="154987"/>
                </a:solidFill>
                <a:latin typeface="Arial" pitchFamily="34" charset="0"/>
              </a:defRPr>
            </a:lvl1pPr>
            <a:lvl2pPr marL="742950" indent="-285750" algn="ctr" eaLnBrk="0" hangingPunct="0">
              <a:defRPr sz="2400">
                <a:solidFill>
                  <a:srgbClr val="154987"/>
                </a:solidFill>
                <a:latin typeface="Arial" pitchFamily="34" charset="0"/>
              </a:defRPr>
            </a:lvl2pPr>
            <a:lvl3pPr marL="1143000" indent="-228600" algn="ctr" eaLnBrk="0" hangingPunct="0">
              <a:defRPr sz="2400">
                <a:solidFill>
                  <a:srgbClr val="154987"/>
                </a:solidFill>
                <a:latin typeface="Arial" pitchFamily="34" charset="0"/>
              </a:defRPr>
            </a:lvl3pPr>
            <a:lvl4pPr marL="1600200" indent="-228600" algn="ctr" eaLnBrk="0" hangingPunct="0">
              <a:defRPr sz="2400">
                <a:solidFill>
                  <a:srgbClr val="154987"/>
                </a:solidFill>
                <a:latin typeface="Arial" pitchFamily="34" charset="0"/>
              </a:defRPr>
            </a:lvl4pPr>
            <a:lvl5pPr marL="2057400" indent="-228600" algn="ctr" eaLnBrk="0" hangingPunct="0">
              <a:defRPr sz="2400">
                <a:solidFill>
                  <a:srgbClr val="154987"/>
                </a:solidFill>
                <a:latin typeface="Arial" pitchFamily="34" charset="0"/>
              </a:defRPr>
            </a:lvl5pPr>
            <a:lvl6pPr marL="2514600" indent="-228600" algn="ctr" eaLnBrk="0" fontAlgn="base" hangingPunct="0">
              <a:spcBef>
                <a:spcPct val="0"/>
              </a:spcBef>
              <a:spcAft>
                <a:spcPct val="0"/>
              </a:spcAft>
              <a:defRPr sz="2400">
                <a:solidFill>
                  <a:srgbClr val="154987"/>
                </a:solidFill>
                <a:latin typeface="Arial" pitchFamily="34" charset="0"/>
              </a:defRPr>
            </a:lvl6pPr>
            <a:lvl7pPr marL="2971800" indent="-228600" algn="ctr" eaLnBrk="0" fontAlgn="base" hangingPunct="0">
              <a:spcBef>
                <a:spcPct val="0"/>
              </a:spcBef>
              <a:spcAft>
                <a:spcPct val="0"/>
              </a:spcAft>
              <a:defRPr sz="2400">
                <a:solidFill>
                  <a:srgbClr val="154987"/>
                </a:solidFill>
                <a:latin typeface="Arial" pitchFamily="34" charset="0"/>
              </a:defRPr>
            </a:lvl7pPr>
            <a:lvl8pPr marL="3429000" indent="-228600" algn="ctr" eaLnBrk="0" fontAlgn="base" hangingPunct="0">
              <a:spcBef>
                <a:spcPct val="0"/>
              </a:spcBef>
              <a:spcAft>
                <a:spcPct val="0"/>
              </a:spcAft>
              <a:defRPr sz="2400">
                <a:solidFill>
                  <a:srgbClr val="154987"/>
                </a:solidFill>
                <a:latin typeface="Arial" pitchFamily="34" charset="0"/>
              </a:defRPr>
            </a:lvl8pPr>
            <a:lvl9pPr marL="3886200" indent="-228600" algn="ctr" eaLnBrk="0" fontAlgn="base" hangingPunct="0">
              <a:spcBef>
                <a:spcPct val="0"/>
              </a:spcBef>
              <a:spcAft>
                <a:spcPct val="0"/>
              </a:spcAft>
              <a:defRPr sz="2400">
                <a:solidFill>
                  <a:srgbClr val="154987"/>
                </a:solidFill>
                <a:latin typeface="Arial" pitchFamily="34" charset="0"/>
              </a:defRPr>
            </a:lvl9pPr>
          </a:lstStyle>
          <a:p>
            <a:r>
              <a:rPr lang="en-US" sz="1200" dirty="0"/>
              <a:t>Ref: </a:t>
            </a:r>
            <a:r>
              <a:rPr lang="en-US" sz="1200" dirty="0" err="1"/>
              <a:t>Hernan</a:t>
            </a:r>
            <a:r>
              <a:rPr lang="en-US" sz="1200" dirty="0"/>
              <a:t> et al, A structural approach to selection bias, Epidemiology 2004</a:t>
            </a:r>
          </a:p>
        </p:txBody>
      </p:sp>
      <p:sp>
        <p:nvSpPr>
          <p:cNvPr id="2" name="TekstSylinder 1"/>
          <p:cNvSpPr txBox="1"/>
          <p:nvPr/>
        </p:nvSpPr>
        <p:spPr>
          <a:xfrm>
            <a:off x="117892" y="5369623"/>
            <a:ext cx="8911777" cy="369332"/>
          </a:xfrm>
          <a:prstGeom prst="rect">
            <a:avLst/>
          </a:prstGeom>
          <a:noFill/>
        </p:spPr>
        <p:txBody>
          <a:bodyPr wrap="none" rtlCol="0">
            <a:spAutoFit/>
          </a:bodyPr>
          <a:lstStyle/>
          <a:p>
            <a:r>
              <a:rPr lang="en-US" dirty="0"/>
              <a:t>Selection bias types: </a:t>
            </a:r>
            <a:r>
              <a:rPr lang="en-US" dirty="0" err="1"/>
              <a:t>Berkson’s</a:t>
            </a:r>
            <a:r>
              <a:rPr lang="en-US" dirty="0"/>
              <a:t>, loss to follow up, nonresponse, self-selection, healthy worker</a:t>
            </a:r>
          </a:p>
        </p:txBody>
      </p:sp>
      <p:sp>
        <p:nvSpPr>
          <p:cNvPr id="3" name="Avrundet rektangel 2"/>
          <p:cNvSpPr/>
          <p:nvPr/>
        </p:nvSpPr>
        <p:spPr bwMode="auto">
          <a:xfrm>
            <a:off x="6804248" y="2548799"/>
            <a:ext cx="2088232" cy="285998"/>
          </a:xfrm>
          <a:prstGeom prst="roundRect">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6" name="Slide Number Placeholder 5"/>
          <p:cNvSpPr>
            <a:spLocks noGrp="1"/>
          </p:cNvSpPr>
          <p:nvPr>
            <p:ph type="sldNum" sz="quarter" idx="12"/>
          </p:nvPr>
        </p:nvSpPr>
        <p:spPr/>
        <p:txBody>
          <a:bodyPr/>
          <a:lstStyle/>
          <a:p>
            <a:fld id="{48967F36-0B61-F749-ACDB-F36D75792314}" type="slidenum">
              <a:rPr lang="en-US" noProof="0" smtClean="0"/>
              <a:pPr/>
              <a:t>51</a:t>
            </a:fld>
            <a:endParaRPr lang="en-US" noProof="0"/>
          </a:p>
        </p:txBody>
      </p:sp>
    </p:spTree>
    <p:extLst>
      <p:ext uri="{BB962C8B-B14F-4D97-AF65-F5344CB8AC3E}">
        <p14:creationId xmlns:p14="http://schemas.microsoft.com/office/powerpoint/2010/main" val="40051345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6" name="Rectangle 4"/>
          <p:cNvSpPr>
            <a:spLocks noGrp="1" noChangeArrowheads="1"/>
          </p:cNvSpPr>
          <p:nvPr>
            <p:ph type="title" idx="4294967295"/>
          </p:nvPr>
        </p:nvSpPr>
        <p:spPr/>
        <p:txBody>
          <a:bodyPr/>
          <a:lstStyle/>
          <a:p>
            <a:r>
              <a:rPr lang="en-US" dirty="0"/>
              <a:t>Exercise</a:t>
            </a:r>
          </a:p>
        </p:txBody>
      </p:sp>
      <p:sp>
        <p:nvSpPr>
          <p:cNvPr id="45067" name="Flowchart: Process 14"/>
          <p:cNvSpPr>
            <a:spLocks noChangeArrowheads="1"/>
          </p:cNvSpPr>
          <p:nvPr/>
        </p:nvSpPr>
        <p:spPr bwMode="auto">
          <a:xfrm>
            <a:off x="346868" y="2892425"/>
            <a:ext cx="188913" cy="295275"/>
          </a:xfrm>
          <a:prstGeom prst="flowChartProcess">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round/>
                <a:headEnd/>
                <a:tailEnd/>
              </a14:hiddenLine>
            </a:ext>
          </a:extLst>
        </p:spPr>
        <p:txBody>
          <a:bodyPr wrap="none" lIns="0" tIns="0" rIns="0" bIns="0" anchor="ctr">
            <a:spAutoFit/>
          </a:bodyPr>
          <a:lstStyle/>
          <a:p>
            <a:pPr algn="ctr" eaLnBrk="0" hangingPunct="0">
              <a:lnSpc>
                <a:spcPct val="80000"/>
              </a:lnSpc>
            </a:pPr>
            <a:r>
              <a:rPr lang="en-US" dirty="0">
                <a:solidFill>
                  <a:schemeClr val="tx1"/>
                </a:solidFill>
                <a:latin typeface="Times New Roman" pitchFamily="18" charset="0"/>
              </a:rPr>
              <a:t>E</a:t>
            </a:r>
            <a:endParaRPr lang="en-US" sz="1600" dirty="0">
              <a:solidFill>
                <a:schemeClr val="tx1"/>
              </a:solidFill>
              <a:latin typeface="Times New Roman" pitchFamily="18" charset="0"/>
            </a:endParaRPr>
          </a:p>
        </p:txBody>
      </p:sp>
      <p:sp>
        <p:nvSpPr>
          <p:cNvPr id="45068" name="Flowchart: Process 19"/>
          <p:cNvSpPr>
            <a:spLocks noChangeArrowheads="1"/>
          </p:cNvSpPr>
          <p:nvPr/>
        </p:nvSpPr>
        <p:spPr bwMode="auto">
          <a:xfrm>
            <a:off x="1946275" y="2899656"/>
            <a:ext cx="223837" cy="295275"/>
          </a:xfrm>
          <a:prstGeom prst="flowChartProcess">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round/>
                <a:headEnd/>
                <a:tailEnd/>
              </a14:hiddenLine>
            </a:ext>
          </a:extLst>
        </p:spPr>
        <p:txBody>
          <a:bodyPr wrap="none" lIns="0" tIns="0" rIns="0" bIns="0" anchor="ctr">
            <a:spAutoFit/>
          </a:bodyPr>
          <a:lstStyle/>
          <a:p>
            <a:pPr algn="ctr" eaLnBrk="0" hangingPunct="0">
              <a:lnSpc>
                <a:spcPct val="80000"/>
              </a:lnSpc>
            </a:pPr>
            <a:r>
              <a:rPr lang="en-US" dirty="0">
                <a:solidFill>
                  <a:schemeClr val="tx1"/>
                </a:solidFill>
                <a:latin typeface="Times New Roman" pitchFamily="18" charset="0"/>
              </a:rPr>
              <a:t>D</a:t>
            </a:r>
            <a:endParaRPr lang="en-US" sz="1600" dirty="0">
              <a:solidFill>
                <a:schemeClr val="tx1"/>
              </a:solidFill>
              <a:latin typeface="Times New Roman" pitchFamily="18" charset="0"/>
            </a:endParaRPr>
          </a:p>
        </p:txBody>
      </p:sp>
      <p:cxnSp>
        <p:nvCxnSpPr>
          <p:cNvPr id="45069" name="Straight Arrow Connector 27"/>
          <p:cNvCxnSpPr>
            <a:cxnSpLocks noChangeShapeType="1"/>
            <a:stCxn id="45071" idx="2"/>
            <a:endCxn id="45067" idx="0"/>
          </p:cNvCxnSpPr>
          <p:nvPr/>
        </p:nvCxnSpPr>
        <p:spPr bwMode="auto">
          <a:xfrm>
            <a:off x="441325" y="2013832"/>
            <a:ext cx="0" cy="878593"/>
          </a:xfrm>
          <a:prstGeom prst="straightConnector1">
            <a:avLst/>
          </a:prstGeom>
          <a:noFill/>
          <a:ln w="12700" algn="ctr">
            <a:solidFill>
              <a:schemeClr val="tx1"/>
            </a:solidFill>
            <a:round/>
            <a:headEnd/>
            <a:tailEnd type="arrow" w="lg" len="lg"/>
          </a:ln>
          <a:extLst>
            <a:ext uri="{909E8E84-426E-40dd-AFC4-6F175D3DCCD1}">
              <a14:hiddenFill xmlns="" xmlns:a14="http://schemas.microsoft.com/office/drawing/2010/main">
                <a:noFill/>
              </a14:hiddenFill>
            </a:ext>
          </a:extLst>
        </p:spPr>
      </p:cxnSp>
      <p:cxnSp>
        <p:nvCxnSpPr>
          <p:cNvPr id="45070" name="Straight Arrow Connector 29"/>
          <p:cNvCxnSpPr>
            <a:cxnSpLocks noChangeShapeType="1"/>
            <a:stCxn id="45073" idx="2"/>
            <a:endCxn id="45068" idx="0"/>
          </p:cNvCxnSpPr>
          <p:nvPr/>
        </p:nvCxnSpPr>
        <p:spPr bwMode="auto">
          <a:xfrm>
            <a:off x="2047875" y="2013832"/>
            <a:ext cx="10319" cy="885824"/>
          </a:xfrm>
          <a:prstGeom prst="straightConnector1">
            <a:avLst/>
          </a:prstGeom>
          <a:noFill/>
          <a:ln w="12700" algn="ctr">
            <a:solidFill>
              <a:schemeClr val="tx1"/>
            </a:solidFill>
            <a:round/>
            <a:headEnd/>
            <a:tailEnd type="arrow" w="lg" len="lg"/>
          </a:ln>
          <a:extLst>
            <a:ext uri="{909E8E84-426E-40dd-AFC4-6F175D3DCCD1}">
              <a14:hiddenFill xmlns="" xmlns:a14="http://schemas.microsoft.com/office/drawing/2010/main">
                <a:noFill/>
              </a14:hiddenFill>
            </a:ext>
          </a:extLst>
        </p:spPr>
      </p:cxnSp>
      <p:sp>
        <p:nvSpPr>
          <p:cNvPr id="45071" name="Flowchart: Process 14"/>
          <p:cNvSpPr>
            <a:spLocks noChangeArrowheads="1"/>
          </p:cNvSpPr>
          <p:nvPr/>
        </p:nvSpPr>
        <p:spPr bwMode="auto">
          <a:xfrm>
            <a:off x="329406" y="1718557"/>
            <a:ext cx="223837" cy="295275"/>
          </a:xfrm>
          <a:prstGeom prst="flowChartProcess">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round/>
                <a:headEnd/>
                <a:tailEnd/>
              </a14:hiddenLine>
            </a:ext>
          </a:extLst>
        </p:spPr>
        <p:txBody>
          <a:bodyPr wrap="none" lIns="0" tIns="0" rIns="0" bIns="0" anchor="ctr">
            <a:spAutoFit/>
          </a:bodyPr>
          <a:lstStyle/>
          <a:p>
            <a:pPr algn="ctr" eaLnBrk="0" hangingPunct="0">
              <a:lnSpc>
                <a:spcPct val="80000"/>
              </a:lnSpc>
            </a:pPr>
            <a:r>
              <a:rPr lang="en-US" dirty="0">
                <a:solidFill>
                  <a:schemeClr val="tx1"/>
                </a:solidFill>
                <a:latin typeface="Times New Roman" pitchFamily="18" charset="0"/>
              </a:rPr>
              <a:t>A</a:t>
            </a:r>
            <a:endParaRPr lang="en-US" sz="1600" dirty="0">
              <a:solidFill>
                <a:schemeClr val="tx1"/>
              </a:solidFill>
              <a:latin typeface="Times New Roman" pitchFamily="18" charset="0"/>
            </a:endParaRPr>
          </a:p>
        </p:txBody>
      </p:sp>
      <p:cxnSp>
        <p:nvCxnSpPr>
          <p:cNvPr id="45072" name="Straight Arrow Connector 29"/>
          <p:cNvCxnSpPr>
            <a:cxnSpLocks noChangeShapeType="1"/>
            <a:stCxn id="45071" idx="3"/>
            <a:endCxn id="45076" idx="1"/>
          </p:cNvCxnSpPr>
          <p:nvPr/>
        </p:nvCxnSpPr>
        <p:spPr bwMode="auto">
          <a:xfrm>
            <a:off x="553243" y="1866195"/>
            <a:ext cx="573882" cy="592843"/>
          </a:xfrm>
          <a:prstGeom prst="straightConnector1">
            <a:avLst/>
          </a:prstGeom>
          <a:noFill/>
          <a:ln w="12700" algn="ctr">
            <a:solidFill>
              <a:schemeClr val="tx1"/>
            </a:solidFill>
            <a:round/>
            <a:headEnd/>
            <a:tailEnd type="arrow" w="lg" len="lg"/>
          </a:ln>
          <a:extLst>
            <a:ext uri="{909E8E84-426E-40dd-AFC4-6F175D3DCCD1}">
              <a14:hiddenFill xmlns="" xmlns:a14="http://schemas.microsoft.com/office/drawing/2010/main">
                <a:noFill/>
              </a14:hiddenFill>
            </a:ext>
          </a:extLst>
        </p:spPr>
      </p:cxnSp>
      <p:sp>
        <p:nvSpPr>
          <p:cNvPr id="45073" name="Flowchart: Process 19"/>
          <p:cNvSpPr>
            <a:spLocks noChangeArrowheads="1"/>
          </p:cNvSpPr>
          <p:nvPr/>
        </p:nvSpPr>
        <p:spPr bwMode="auto">
          <a:xfrm>
            <a:off x="1944687" y="1718557"/>
            <a:ext cx="206375" cy="295275"/>
          </a:xfrm>
          <a:prstGeom prst="flowChartProcess">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round/>
                <a:headEnd/>
                <a:tailEnd/>
              </a14:hiddenLine>
            </a:ext>
          </a:extLst>
        </p:spPr>
        <p:txBody>
          <a:bodyPr wrap="none" lIns="0" tIns="0" rIns="0" bIns="0" anchor="ctr">
            <a:spAutoFit/>
          </a:bodyPr>
          <a:lstStyle/>
          <a:p>
            <a:pPr algn="ctr" eaLnBrk="0" hangingPunct="0">
              <a:lnSpc>
                <a:spcPct val="80000"/>
              </a:lnSpc>
            </a:pPr>
            <a:r>
              <a:rPr lang="en-US" dirty="0">
                <a:solidFill>
                  <a:schemeClr val="tx1"/>
                </a:solidFill>
                <a:latin typeface="Times New Roman" pitchFamily="18" charset="0"/>
              </a:rPr>
              <a:t>B</a:t>
            </a:r>
            <a:endParaRPr lang="en-US" sz="1600" dirty="0">
              <a:solidFill>
                <a:schemeClr val="tx1"/>
              </a:solidFill>
              <a:latin typeface="Times New Roman" pitchFamily="18" charset="0"/>
            </a:endParaRPr>
          </a:p>
        </p:txBody>
      </p:sp>
      <p:cxnSp>
        <p:nvCxnSpPr>
          <p:cNvPr id="45074" name="Straight Arrow Connector 29"/>
          <p:cNvCxnSpPr>
            <a:cxnSpLocks noChangeShapeType="1"/>
          </p:cNvCxnSpPr>
          <p:nvPr/>
        </p:nvCxnSpPr>
        <p:spPr bwMode="auto">
          <a:xfrm>
            <a:off x="670300" y="3047294"/>
            <a:ext cx="1203325" cy="0"/>
          </a:xfrm>
          <a:prstGeom prst="straightConnector1">
            <a:avLst/>
          </a:prstGeom>
          <a:noFill/>
          <a:ln w="12700" algn="ctr">
            <a:solidFill>
              <a:schemeClr val="tx1"/>
            </a:solidFill>
            <a:round/>
            <a:headEnd/>
            <a:tailEnd type="arrow" w="lg" len="lg"/>
          </a:ln>
          <a:extLst>
            <a:ext uri="{909E8E84-426E-40dd-AFC4-6F175D3DCCD1}">
              <a14:hiddenFill xmlns="" xmlns:a14="http://schemas.microsoft.com/office/drawing/2010/main">
                <a:noFill/>
              </a14:hiddenFill>
            </a:ext>
          </a:extLst>
        </p:spPr>
      </p:cxnSp>
      <p:sp>
        <p:nvSpPr>
          <p:cNvPr id="45075" name="Rectangle 6"/>
          <p:cNvSpPr>
            <a:spLocks noChangeArrowheads="1"/>
          </p:cNvSpPr>
          <p:nvPr/>
        </p:nvSpPr>
        <p:spPr bwMode="auto">
          <a:xfrm>
            <a:off x="3087864" y="1819275"/>
            <a:ext cx="5717469" cy="13684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0" hangingPunct="0">
              <a:buFontTx/>
              <a:buAutoNum type="arabicPeriod"/>
            </a:pPr>
            <a:r>
              <a:rPr lang="en-US" sz="2000" dirty="0"/>
              <a:t>Show the paths</a:t>
            </a:r>
          </a:p>
          <a:p>
            <a:pPr marL="457200" indent="-457200" eaLnBrk="0" hangingPunct="0">
              <a:buFontTx/>
              <a:buAutoNum type="arabicPeriod"/>
            </a:pPr>
            <a:r>
              <a:rPr lang="en-US" sz="2000" dirty="0"/>
              <a:t>Should we adjust for C?</a:t>
            </a:r>
          </a:p>
          <a:p>
            <a:pPr marL="457200" indent="-457200" eaLnBrk="0" hangingPunct="0">
              <a:buFontTx/>
              <a:buAutoNum type="arabicPeriod"/>
            </a:pPr>
            <a:r>
              <a:rPr lang="en-US" sz="2000" dirty="0"/>
              <a:t>If the design implies a selection on C, what would you call the resulting bias?</a:t>
            </a:r>
            <a:endParaRPr lang="en-US" sz="2000" dirty="0">
              <a:solidFill>
                <a:schemeClr val="accent2"/>
              </a:solidFill>
            </a:endParaRPr>
          </a:p>
        </p:txBody>
      </p:sp>
      <p:sp>
        <p:nvSpPr>
          <p:cNvPr id="45076" name="Flowchart: Process 19"/>
          <p:cNvSpPr>
            <a:spLocks noChangeArrowheads="1"/>
          </p:cNvSpPr>
          <p:nvPr/>
        </p:nvSpPr>
        <p:spPr bwMode="auto">
          <a:xfrm>
            <a:off x="1127125" y="2311400"/>
            <a:ext cx="206375" cy="295275"/>
          </a:xfrm>
          <a:prstGeom prst="flowChartProcess">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round/>
                <a:headEnd/>
                <a:tailEnd/>
              </a14:hiddenLine>
            </a:ext>
          </a:extLst>
        </p:spPr>
        <p:txBody>
          <a:bodyPr wrap="none" lIns="0" tIns="0" rIns="0" bIns="0" anchor="ctr">
            <a:spAutoFit/>
          </a:bodyPr>
          <a:lstStyle/>
          <a:p>
            <a:pPr algn="ctr" eaLnBrk="0" hangingPunct="0">
              <a:lnSpc>
                <a:spcPct val="80000"/>
              </a:lnSpc>
            </a:pPr>
            <a:r>
              <a:rPr lang="en-US" dirty="0">
                <a:solidFill>
                  <a:schemeClr val="tx1"/>
                </a:solidFill>
                <a:latin typeface="Times New Roman" pitchFamily="18" charset="0"/>
              </a:rPr>
              <a:t>C</a:t>
            </a:r>
          </a:p>
        </p:txBody>
      </p:sp>
      <p:cxnSp>
        <p:nvCxnSpPr>
          <p:cNvPr id="45077" name="Straight Arrow Connector 29"/>
          <p:cNvCxnSpPr>
            <a:cxnSpLocks noChangeShapeType="1"/>
            <a:stCxn id="45073" idx="1"/>
            <a:endCxn id="45076" idx="3"/>
          </p:cNvCxnSpPr>
          <p:nvPr/>
        </p:nvCxnSpPr>
        <p:spPr bwMode="auto">
          <a:xfrm flipH="1">
            <a:off x="1333500" y="1866195"/>
            <a:ext cx="611187" cy="592843"/>
          </a:xfrm>
          <a:prstGeom prst="straightConnector1">
            <a:avLst/>
          </a:prstGeom>
          <a:noFill/>
          <a:ln w="12700" algn="ctr">
            <a:solidFill>
              <a:schemeClr val="tx1"/>
            </a:solidFill>
            <a:round/>
            <a:headEnd/>
            <a:tailEnd type="arrow" w="lg" len="lg"/>
          </a:ln>
          <a:extLst>
            <a:ext uri="{909E8E84-426E-40dd-AFC4-6F175D3DCCD1}">
              <a14:hiddenFill xmlns="" xmlns:a14="http://schemas.microsoft.com/office/drawing/2010/main">
                <a:noFill/>
              </a14:hiddenFill>
            </a:ext>
          </a:extLst>
        </p:spPr>
      </p:cxnSp>
      <p:sp>
        <p:nvSpPr>
          <p:cNvPr id="45081" name="Text Box 22"/>
          <p:cNvSpPr txBox="1">
            <a:spLocks noChangeArrowheads="1"/>
          </p:cNvSpPr>
          <p:nvPr/>
        </p:nvSpPr>
        <p:spPr bwMode="auto">
          <a:xfrm>
            <a:off x="3847735" y="4892499"/>
            <a:ext cx="1519968"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lgn="ctr">
                <a:solidFill>
                  <a:srgbClr val="000000"/>
                </a:solidFill>
                <a:miter lim="800000"/>
                <a:headEnd/>
                <a:tailEnd type="none" w="lg" len="lg"/>
              </a14:hiddenLine>
            </a:ext>
          </a:extLst>
        </p:spPr>
        <p:txBody>
          <a:bodyPr wrap="none">
            <a:spAutoFit/>
          </a:bodyPr>
          <a:lstStyle>
            <a:lvl1pPr algn="ctr" eaLnBrk="0" hangingPunct="0">
              <a:defRPr sz="2400">
                <a:solidFill>
                  <a:srgbClr val="154987"/>
                </a:solidFill>
                <a:latin typeface="Arial" pitchFamily="34" charset="0"/>
              </a:defRPr>
            </a:lvl1pPr>
            <a:lvl2pPr marL="742950" indent="-285750" algn="ctr" eaLnBrk="0" hangingPunct="0">
              <a:defRPr sz="2400">
                <a:solidFill>
                  <a:srgbClr val="154987"/>
                </a:solidFill>
                <a:latin typeface="Arial" pitchFamily="34" charset="0"/>
              </a:defRPr>
            </a:lvl2pPr>
            <a:lvl3pPr marL="1143000" indent="-228600" algn="ctr" eaLnBrk="0" hangingPunct="0">
              <a:defRPr sz="2400">
                <a:solidFill>
                  <a:srgbClr val="154987"/>
                </a:solidFill>
                <a:latin typeface="Arial" pitchFamily="34" charset="0"/>
              </a:defRPr>
            </a:lvl3pPr>
            <a:lvl4pPr marL="1600200" indent="-228600" algn="ctr" eaLnBrk="0" hangingPunct="0">
              <a:defRPr sz="2400">
                <a:solidFill>
                  <a:srgbClr val="154987"/>
                </a:solidFill>
                <a:latin typeface="Arial" pitchFamily="34" charset="0"/>
              </a:defRPr>
            </a:lvl4pPr>
            <a:lvl5pPr marL="2057400" indent="-228600" algn="ctr" eaLnBrk="0" hangingPunct="0">
              <a:defRPr sz="2400">
                <a:solidFill>
                  <a:srgbClr val="154987"/>
                </a:solidFill>
                <a:latin typeface="Arial" pitchFamily="34" charset="0"/>
              </a:defRPr>
            </a:lvl5pPr>
            <a:lvl6pPr marL="2514600" indent="-228600" algn="ctr" eaLnBrk="0" fontAlgn="base" hangingPunct="0">
              <a:spcBef>
                <a:spcPct val="0"/>
              </a:spcBef>
              <a:spcAft>
                <a:spcPct val="0"/>
              </a:spcAft>
              <a:defRPr sz="2400">
                <a:solidFill>
                  <a:srgbClr val="154987"/>
                </a:solidFill>
                <a:latin typeface="Arial" pitchFamily="34" charset="0"/>
              </a:defRPr>
            </a:lvl6pPr>
            <a:lvl7pPr marL="2971800" indent="-228600" algn="ctr" eaLnBrk="0" fontAlgn="base" hangingPunct="0">
              <a:spcBef>
                <a:spcPct val="0"/>
              </a:spcBef>
              <a:spcAft>
                <a:spcPct val="0"/>
              </a:spcAft>
              <a:defRPr sz="2400">
                <a:solidFill>
                  <a:srgbClr val="154987"/>
                </a:solidFill>
                <a:latin typeface="Arial" pitchFamily="34" charset="0"/>
              </a:defRPr>
            </a:lvl7pPr>
            <a:lvl8pPr marL="3429000" indent="-228600" algn="ctr" eaLnBrk="0" fontAlgn="base" hangingPunct="0">
              <a:spcBef>
                <a:spcPct val="0"/>
              </a:spcBef>
              <a:spcAft>
                <a:spcPct val="0"/>
              </a:spcAft>
              <a:defRPr sz="2400">
                <a:solidFill>
                  <a:srgbClr val="154987"/>
                </a:solidFill>
                <a:latin typeface="Arial" pitchFamily="34" charset="0"/>
              </a:defRPr>
            </a:lvl8pPr>
            <a:lvl9pPr marL="3886200" indent="-228600" algn="ctr" eaLnBrk="0" fontAlgn="base" hangingPunct="0">
              <a:spcBef>
                <a:spcPct val="0"/>
              </a:spcBef>
              <a:spcAft>
                <a:spcPct val="0"/>
              </a:spcAft>
              <a:defRPr sz="2400">
                <a:solidFill>
                  <a:srgbClr val="154987"/>
                </a:solidFill>
                <a:latin typeface="Arial" pitchFamily="34" charset="0"/>
              </a:defRPr>
            </a:lvl9pPr>
          </a:lstStyle>
          <a:p>
            <a:r>
              <a:rPr lang="en-US" dirty="0">
                <a:solidFill>
                  <a:srgbClr val="FF0000"/>
                </a:solidFill>
              </a:rPr>
              <a:t>2 minutes</a:t>
            </a:r>
          </a:p>
        </p:txBody>
      </p:sp>
      <p:sp>
        <p:nvSpPr>
          <p:cNvPr id="4" name="Slide Number Placeholder 3"/>
          <p:cNvSpPr>
            <a:spLocks noGrp="1"/>
          </p:cNvSpPr>
          <p:nvPr>
            <p:ph type="sldNum" sz="quarter" idx="12"/>
          </p:nvPr>
        </p:nvSpPr>
        <p:spPr/>
        <p:txBody>
          <a:bodyPr/>
          <a:lstStyle/>
          <a:p>
            <a:fld id="{48967F36-0B61-F749-ACDB-F36D75792314}" type="slidenum">
              <a:rPr lang="en-US" noProof="0" smtClean="0"/>
              <a:pPr/>
              <a:t>52</a:t>
            </a:fld>
            <a:endParaRPr lang="en-US" noProof="0"/>
          </a:p>
        </p:txBody>
      </p:sp>
    </p:spTree>
    <p:extLst>
      <p:ext uri="{BB962C8B-B14F-4D97-AF65-F5344CB8AC3E}">
        <p14:creationId xmlns:p14="http://schemas.microsoft.com/office/powerpoint/2010/main" val="305381309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6" name="Rectangle 4"/>
          <p:cNvSpPr>
            <a:spLocks noGrp="1" noChangeArrowheads="1"/>
          </p:cNvSpPr>
          <p:nvPr>
            <p:ph type="title" idx="4294967295"/>
          </p:nvPr>
        </p:nvSpPr>
        <p:spPr/>
        <p:txBody>
          <a:bodyPr/>
          <a:lstStyle/>
          <a:p>
            <a:r>
              <a:rPr lang="en-US" dirty="0"/>
              <a:t>Exercise</a:t>
            </a:r>
          </a:p>
        </p:txBody>
      </p:sp>
      <p:sp>
        <p:nvSpPr>
          <p:cNvPr id="45067" name="Flowchart: Process 14"/>
          <p:cNvSpPr>
            <a:spLocks noChangeArrowheads="1"/>
          </p:cNvSpPr>
          <p:nvPr/>
        </p:nvSpPr>
        <p:spPr bwMode="auto">
          <a:xfrm>
            <a:off x="346868" y="2892425"/>
            <a:ext cx="188913" cy="295275"/>
          </a:xfrm>
          <a:prstGeom prst="flowChartProcess">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round/>
                <a:headEnd/>
                <a:tailEnd/>
              </a14:hiddenLine>
            </a:ext>
          </a:extLst>
        </p:spPr>
        <p:txBody>
          <a:bodyPr wrap="none" lIns="0" tIns="0" rIns="0" bIns="0" anchor="ctr">
            <a:spAutoFit/>
          </a:bodyPr>
          <a:lstStyle/>
          <a:p>
            <a:pPr algn="ctr" eaLnBrk="0" hangingPunct="0">
              <a:lnSpc>
                <a:spcPct val="80000"/>
              </a:lnSpc>
            </a:pPr>
            <a:r>
              <a:rPr lang="en-US" dirty="0">
                <a:solidFill>
                  <a:schemeClr val="tx1"/>
                </a:solidFill>
                <a:latin typeface="Times New Roman" pitchFamily="18" charset="0"/>
              </a:rPr>
              <a:t>E</a:t>
            </a:r>
            <a:endParaRPr lang="en-US" sz="1600" dirty="0">
              <a:solidFill>
                <a:schemeClr val="tx1"/>
              </a:solidFill>
              <a:latin typeface="Times New Roman" pitchFamily="18" charset="0"/>
            </a:endParaRPr>
          </a:p>
        </p:txBody>
      </p:sp>
      <p:sp>
        <p:nvSpPr>
          <p:cNvPr id="45068" name="Flowchart: Process 19"/>
          <p:cNvSpPr>
            <a:spLocks noChangeArrowheads="1"/>
          </p:cNvSpPr>
          <p:nvPr/>
        </p:nvSpPr>
        <p:spPr bwMode="auto">
          <a:xfrm>
            <a:off x="1946275" y="2899656"/>
            <a:ext cx="223837" cy="295275"/>
          </a:xfrm>
          <a:prstGeom prst="flowChartProcess">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round/>
                <a:headEnd/>
                <a:tailEnd/>
              </a14:hiddenLine>
            </a:ext>
          </a:extLst>
        </p:spPr>
        <p:txBody>
          <a:bodyPr wrap="none" lIns="0" tIns="0" rIns="0" bIns="0" anchor="ctr">
            <a:spAutoFit/>
          </a:bodyPr>
          <a:lstStyle/>
          <a:p>
            <a:pPr algn="ctr" eaLnBrk="0" hangingPunct="0">
              <a:lnSpc>
                <a:spcPct val="80000"/>
              </a:lnSpc>
            </a:pPr>
            <a:r>
              <a:rPr lang="en-US" dirty="0">
                <a:solidFill>
                  <a:schemeClr val="tx1"/>
                </a:solidFill>
                <a:latin typeface="Times New Roman" pitchFamily="18" charset="0"/>
              </a:rPr>
              <a:t>D</a:t>
            </a:r>
            <a:endParaRPr lang="en-US" sz="1600" dirty="0">
              <a:solidFill>
                <a:schemeClr val="tx1"/>
              </a:solidFill>
              <a:latin typeface="Times New Roman" pitchFamily="18" charset="0"/>
            </a:endParaRPr>
          </a:p>
        </p:txBody>
      </p:sp>
      <p:cxnSp>
        <p:nvCxnSpPr>
          <p:cNvPr id="45069" name="Straight Arrow Connector 27"/>
          <p:cNvCxnSpPr>
            <a:cxnSpLocks noChangeShapeType="1"/>
            <a:stCxn id="45071" idx="2"/>
            <a:endCxn id="45067" idx="0"/>
          </p:cNvCxnSpPr>
          <p:nvPr/>
        </p:nvCxnSpPr>
        <p:spPr bwMode="auto">
          <a:xfrm>
            <a:off x="441325" y="2013832"/>
            <a:ext cx="0" cy="878593"/>
          </a:xfrm>
          <a:prstGeom prst="straightConnector1">
            <a:avLst/>
          </a:prstGeom>
          <a:noFill/>
          <a:ln w="12700" algn="ctr">
            <a:solidFill>
              <a:schemeClr val="tx1"/>
            </a:solidFill>
            <a:round/>
            <a:headEnd/>
            <a:tailEnd type="arrow" w="lg" len="lg"/>
          </a:ln>
          <a:extLst>
            <a:ext uri="{909E8E84-426E-40dd-AFC4-6F175D3DCCD1}">
              <a14:hiddenFill xmlns="" xmlns:a14="http://schemas.microsoft.com/office/drawing/2010/main">
                <a:noFill/>
              </a14:hiddenFill>
            </a:ext>
          </a:extLst>
        </p:spPr>
      </p:cxnSp>
      <p:cxnSp>
        <p:nvCxnSpPr>
          <p:cNvPr id="45070" name="Straight Arrow Connector 29"/>
          <p:cNvCxnSpPr>
            <a:cxnSpLocks noChangeShapeType="1"/>
            <a:stCxn id="45073" idx="2"/>
            <a:endCxn id="45068" idx="0"/>
          </p:cNvCxnSpPr>
          <p:nvPr/>
        </p:nvCxnSpPr>
        <p:spPr bwMode="auto">
          <a:xfrm>
            <a:off x="2047875" y="2013832"/>
            <a:ext cx="10319" cy="885824"/>
          </a:xfrm>
          <a:prstGeom prst="straightConnector1">
            <a:avLst/>
          </a:prstGeom>
          <a:noFill/>
          <a:ln w="12700" algn="ctr">
            <a:solidFill>
              <a:schemeClr val="tx1"/>
            </a:solidFill>
            <a:round/>
            <a:headEnd/>
            <a:tailEnd type="arrow" w="lg" len="lg"/>
          </a:ln>
          <a:extLst>
            <a:ext uri="{909E8E84-426E-40dd-AFC4-6F175D3DCCD1}">
              <a14:hiddenFill xmlns="" xmlns:a14="http://schemas.microsoft.com/office/drawing/2010/main">
                <a:noFill/>
              </a14:hiddenFill>
            </a:ext>
          </a:extLst>
        </p:spPr>
      </p:cxnSp>
      <p:sp>
        <p:nvSpPr>
          <p:cNvPr id="45071" name="Flowchart: Process 14"/>
          <p:cNvSpPr>
            <a:spLocks noChangeArrowheads="1"/>
          </p:cNvSpPr>
          <p:nvPr/>
        </p:nvSpPr>
        <p:spPr bwMode="auto">
          <a:xfrm>
            <a:off x="329406" y="1718557"/>
            <a:ext cx="223837" cy="295275"/>
          </a:xfrm>
          <a:prstGeom prst="flowChartProcess">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round/>
                <a:headEnd/>
                <a:tailEnd/>
              </a14:hiddenLine>
            </a:ext>
          </a:extLst>
        </p:spPr>
        <p:txBody>
          <a:bodyPr wrap="none" lIns="0" tIns="0" rIns="0" bIns="0" anchor="ctr">
            <a:spAutoFit/>
          </a:bodyPr>
          <a:lstStyle/>
          <a:p>
            <a:pPr algn="ctr" eaLnBrk="0" hangingPunct="0">
              <a:lnSpc>
                <a:spcPct val="80000"/>
              </a:lnSpc>
            </a:pPr>
            <a:r>
              <a:rPr lang="en-US" dirty="0">
                <a:solidFill>
                  <a:schemeClr val="tx1"/>
                </a:solidFill>
                <a:latin typeface="Times New Roman" pitchFamily="18" charset="0"/>
              </a:rPr>
              <a:t>A</a:t>
            </a:r>
            <a:endParaRPr lang="en-US" sz="1600" dirty="0">
              <a:solidFill>
                <a:schemeClr val="tx1"/>
              </a:solidFill>
              <a:latin typeface="Times New Roman" pitchFamily="18" charset="0"/>
            </a:endParaRPr>
          </a:p>
        </p:txBody>
      </p:sp>
      <p:cxnSp>
        <p:nvCxnSpPr>
          <p:cNvPr id="45072" name="Straight Arrow Connector 29"/>
          <p:cNvCxnSpPr>
            <a:cxnSpLocks noChangeShapeType="1"/>
            <a:stCxn id="45071" idx="3"/>
            <a:endCxn id="45076" idx="1"/>
          </p:cNvCxnSpPr>
          <p:nvPr/>
        </p:nvCxnSpPr>
        <p:spPr bwMode="auto">
          <a:xfrm>
            <a:off x="553243" y="1866195"/>
            <a:ext cx="573882" cy="592843"/>
          </a:xfrm>
          <a:prstGeom prst="straightConnector1">
            <a:avLst/>
          </a:prstGeom>
          <a:noFill/>
          <a:ln w="12700" algn="ctr">
            <a:solidFill>
              <a:schemeClr val="tx1"/>
            </a:solidFill>
            <a:round/>
            <a:headEnd/>
            <a:tailEnd type="arrow" w="lg" len="lg"/>
          </a:ln>
          <a:extLst>
            <a:ext uri="{909E8E84-426E-40dd-AFC4-6F175D3DCCD1}">
              <a14:hiddenFill xmlns="" xmlns:a14="http://schemas.microsoft.com/office/drawing/2010/main">
                <a:noFill/>
              </a14:hiddenFill>
            </a:ext>
          </a:extLst>
        </p:spPr>
      </p:cxnSp>
      <p:sp>
        <p:nvSpPr>
          <p:cNvPr id="45073" name="Flowchart: Process 19"/>
          <p:cNvSpPr>
            <a:spLocks noChangeArrowheads="1"/>
          </p:cNvSpPr>
          <p:nvPr/>
        </p:nvSpPr>
        <p:spPr bwMode="auto">
          <a:xfrm>
            <a:off x="1944687" y="1718557"/>
            <a:ext cx="206375" cy="295275"/>
          </a:xfrm>
          <a:prstGeom prst="flowChartProcess">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round/>
                <a:headEnd/>
                <a:tailEnd/>
              </a14:hiddenLine>
            </a:ext>
          </a:extLst>
        </p:spPr>
        <p:txBody>
          <a:bodyPr wrap="none" lIns="0" tIns="0" rIns="0" bIns="0" anchor="ctr">
            <a:spAutoFit/>
          </a:bodyPr>
          <a:lstStyle/>
          <a:p>
            <a:pPr algn="ctr" eaLnBrk="0" hangingPunct="0">
              <a:lnSpc>
                <a:spcPct val="80000"/>
              </a:lnSpc>
            </a:pPr>
            <a:r>
              <a:rPr lang="en-US" dirty="0">
                <a:solidFill>
                  <a:schemeClr val="tx1"/>
                </a:solidFill>
                <a:latin typeface="Times New Roman" pitchFamily="18" charset="0"/>
              </a:rPr>
              <a:t>B</a:t>
            </a:r>
            <a:endParaRPr lang="en-US" sz="1600" dirty="0">
              <a:solidFill>
                <a:schemeClr val="tx1"/>
              </a:solidFill>
              <a:latin typeface="Times New Roman" pitchFamily="18" charset="0"/>
            </a:endParaRPr>
          </a:p>
        </p:txBody>
      </p:sp>
      <p:cxnSp>
        <p:nvCxnSpPr>
          <p:cNvPr id="45074" name="Straight Arrow Connector 29"/>
          <p:cNvCxnSpPr>
            <a:cxnSpLocks noChangeShapeType="1"/>
          </p:cNvCxnSpPr>
          <p:nvPr/>
        </p:nvCxnSpPr>
        <p:spPr bwMode="auto">
          <a:xfrm>
            <a:off x="670300" y="3047294"/>
            <a:ext cx="1203325" cy="0"/>
          </a:xfrm>
          <a:prstGeom prst="straightConnector1">
            <a:avLst/>
          </a:prstGeom>
          <a:noFill/>
          <a:ln w="12700" algn="ctr">
            <a:solidFill>
              <a:schemeClr val="tx1"/>
            </a:solidFill>
            <a:round/>
            <a:headEnd/>
            <a:tailEnd type="arrow" w="lg" len="lg"/>
          </a:ln>
          <a:extLst>
            <a:ext uri="{909E8E84-426E-40dd-AFC4-6F175D3DCCD1}">
              <a14:hiddenFill xmlns="" xmlns:a14="http://schemas.microsoft.com/office/drawing/2010/main">
                <a:noFill/>
              </a14:hiddenFill>
            </a:ext>
          </a:extLst>
        </p:spPr>
      </p:cxnSp>
      <p:sp>
        <p:nvSpPr>
          <p:cNvPr id="45075" name="Rectangle 6"/>
          <p:cNvSpPr>
            <a:spLocks noChangeArrowheads="1"/>
          </p:cNvSpPr>
          <p:nvPr/>
        </p:nvSpPr>
        <p:spPr bwMode="auto">
          <a:xfrm>
            <a:off x="3087864" y="1819275"/>
            <a:ext cx="5717469" cy="13684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0" hangingPunct="0">
              <a:buFontTx/>
              <a:buAutoNum type="arabicPeriod"/>
            </a:pPr>
            <a:r>
              <a:rPr lang="en-US" sz="2000" dirty="0"/>
              <a:t>Show the paths (See table)</a:t>
            </a:r>
          </a:p>
          <a:p>
            <a:pPr marL="457200" indent="-457200" eaLnBrk="0" hangingPunct="0">
              <a:buFontTx/>
              <a:buAutoNum type="arabicPeriod"/>
            </a:pPr>
            <a:r>
              <a:rPr lang="en-US" sz="2000" dirty="0"/>
              <a:t>Should we adjust for C? (No)</a:t>
            </a:r>
          </a:p>
          <a:p>
            <a:pPr marL="457200" indent="-457200" eaLnBrk="0" hangingPunct="0">
              <a:buFontTx/>
              <a:buAutoNum type="arabicPeriod"/>
            </a:pPr>
            <a:r>
              <a:rPr lang="en-US" sz="2000" dirty="0"/>
              <a:t>If the design implies a selection on C, what would you call the resulting bias? (Selection on C will open the non-causal path and introduce Collider bias)</a:t>
            </a:r>
            <a:endParaRPr lang="en-US" sz="2000" dirty="0">
              <a:solidFill>
                <a:schemeClr val="accent2"/>
              </a:solidFill>
            </a:endParaRPr>
          </a:p>
        </p:txBody>
      </p:sp>
      <p:sp>
        <p:nvSpPr>
          <p:cNvPr id="45076" name="Flowchart: Process 19"/>
          <p:cNvSpPr>
            <a:spLocks noChangeArrowheads="1"/>
          </p:cNvSpPr>
          <p:nvPr/>
        </p:nvSpPr>
        <p:spPr bwMode="auto">
          <a:xfrm>
            <a:off x="1127125" y="2311400"/>
            <a:ext cx="206375" cy="295275"/>
          </a:xfrm>
          <a:prstGeom prst="flowChartProcess">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round/>
                <a:headEnd/>
                <a:tailEnd/>
              </a14:hiddenLine>
            </a:ext>
          </a:extLst>
        </p:spPr>
        <p:txBody>
          <a:bodyPr wrap="none" lIns="0" tIns="0" rIns="0" bIns="0" anchor="ctr">
            <a:spAutoFit/>
          </a:bodyPr>
          <a:lstStyle/>
          <a:p>
            <a:pPr algn="ctr" eaLnBrk="0" hangingPunct="0">
              <a:lnSpc>
                <a:spcPct val="80000"/>
              </a:lnSpc>
            </a:pPr>
            <a:r>
              <a:rPr lang="en-US" dirty="0">
                <a:solidFill>
                  <a:schemeClr val="tx1"/>
                </a:solidFill>
                <a:latin typeface="Times New Roman" pitchFamily="18" charset="0"/>
              </a:rPr>
              <a:t>C</a:t>
            </a:r>
          </a:p>
        </p:txBody>
      </p:sp>
      <p:cxnSp>
        <p:nvCxnSpPr>
          <p:cNvPr id="45077" name="Straight Arrow Connector 29"/>
          <p:cNvCxnSpPr>
            <a:cxnSpLocks noChangeShapeType="1"/>
            <a:stCxn id="45073" idx="1"/>
            <a:endCxn id="45076" idx="3"/>
          </p:cNvCxnSpPr>
          <p:nvPr/>
        </p:nvCxnSpPr>
        <p:spPr bwMode="auto">
          <a:xfrm flipH="1">
            <a:off x="1333500" y="1866195"/>
            <a:ext cx="611187" cy="592843"/>
          </a:xfrm>
          <a:prstGeom prst="straightConnector1">
            <a:avLst/>
          </a:prstGeom>
          <a:noFill/>
          <a:ln w="12700" algn="ctr">
            <a:solidFill>
              <a:schemeClr val="tx1"/>
            </a:solidFill>
            <a:round/>
            <a:headEnd/>
            <a:tailEnd type="arrow" w="lg" len="lg"/>
          </a:ln>
          <a:extLst>
            <a:ext uri="{909E8E84-426E-40dd-AFC4-6F175D3DCCD1}">
              <a14:hiddenFill xmlns="" xmlns:a14="http://schemas.microsoft.com/office/drawing/2010/main">
                <a:noFill/>
              </a14:hiddenFill>
            </a:ext>
          </a:extLst>
        </p:spPr>
      </p:cxnSp>
      <p:graphicFrame>
        <p:nvGraphicFramePr>
          <p:cNvPr id="2" name="Table 1"/>
          <p:cNvGraphicFramePr>
            <a:graphicFrameLocks noGrp="1"/>
          </p:cNvGraphicFramePr>
          <p:nvPr>
            <p:extLst/>
          </p:nvPr>
        </p:nvGraphicFramePr>
        <p:xfrm>
          <a:off x="441325" y="3908778"/>
          <a:ext cx="6096000" cy="74168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E</a:t>
                      </a:r>
                      <a:r>
                        <a:rPr lang="en-US" dirty="0">
                          <a:latin typeface="Wingdings"/>
                          <a:ea typeface="Wingdings"/>
                          <a:cs typeface="Wingdings"/>
                          <a:sym typeface="Wingdings"/>
                        </a:rPr>
                        <a:t></a:t>
                      </a:r>
                      <a:r>
                        <a:rPr lang="en-US" dirty="0"/>
                        <a:t>D</a:t>
                      </a:r>
                    </a:p>
                  </a:txBody>
                  <a:tcPr/>
                </a:tc>
                <a:tc>
                  <a:txBody>
                    <a:bodyPr/>
                    <a:lstStyle/>
                    <a:p>
                      <a:r>
                        <a:rPr lang="en-US" dirty="0"/>
                        <a:t>Causal</a:t>
                      </a:r>
                    </a:p>
                  </a:txBody>
                  <a:tcPr/>
                </a:tc>
                <a:tc>
                  <a:txBody>
                    <a:bodyPr/>
                    <a:lstStyle/>
                    <a:p>
                      <a:r>
                        <a:rPr lang="en-US" dirty="0"/>
                        <a:t>Open</a:t>
                      </a:r>
                    </a:p>
                  </a:txBody>
                  <a:tcPr/>
                </a:tc>
                <a:extLst>
                  <a:ext uri="{0D108BD9-81ED-4DB2-BD59-A6C34878D82A}">
                    <a16:rowId xmlns:a16="http://schemas.microsoft.com/office/drawing/2014/main" val="10000"/>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E</a:t>
                      </a:r>
                      <a:r>
                        <a:rPr lang="en-US" dirty="0">
                          <a:latin typeface="Wingdings"/>
                          <a:ea typeface="Wingdings"/>
                          <a:cs typeface="Wingdings"/>
                          <a:sym typeface="Wingdings"/>
                        </a:rPr>
                        <a:t></a:t>
                      </a:r>
                      <a:r>
                        <a:rPr lang="en-US" sz="1800" kern="1200" dirty="0">
                          <a:solidFill>
                            <a:schemeClr val="tx1"/>
                          </a:solidFill>
                          <a:latin typeface="+mn-lt"/>
                          <a:ea typeface="+mn-ea"/>
                          <a:cs typeface="+mn-cs"/>
                          <a:sym typeface="Wingdings"/>
                        </a:rPr>
                        <a:t>A</a:t>
                      </a:r>
                      <a:r>
                        <a:rPr lang="en-US" dirty="0">
                          <a:latin typeface="Wingdings"/>
                          <a:ea typeface="Wingdings"/>
                          <a:cs typeface="Wingdings"/>
                          <a:sym typeface="Wingdings"/>
                        </a:rPr>
                        <a:t></a:t>
                      </a:r>
                      <a:r>
                        <a:rPr lang="en-US" sz="1800" kern="1200" dirty="0">
                          <a:solidFill>
                            <a:schemeClr val="tx1"/>
                          </a:solidFill>
                          <a:latin typeface="+mn-lt"/>
                          <a:ea typeface="+mn-ea"/>
                          <a:cs typeface="+mn-cs"/>
                          <a:sym typeface="Wingdings"/>
                        </a:rPr>
                        <a:t>C</a:t>
                      </a:r>
                      <a:r>
                        <a:rPr lang="en-US" sz="1800" kern="1200" dirty="0">
                          <a:solidFill>
                            <a:schemeClr val="tx1"/>
                          </a:solidFill>
                          <a:latin typeface="Wingdings"/>
                          <a:ea typeface="Wingdings"/>
                          <a:cs typeface="Wingdings"/>
                          <a:sym typeface="Wingdings"/>
                        </a:rPr>
                        <a:t></a:t>
                      </a:r>
                      <a:r>
                        <a:rPr lang="en-US" sz="1800" kern="1200" dirty="0">
                          <a:solidFill>
                            <a:schemeClr val="tx1"/>
                          </a:solidFill>
                          <a:latin typeface="+mn-lt"/>
                          <a:ea typeface="+mn-ea"/>
                          <a:cs typeface="+mn-cs"/>
                          <a:sym typeface="Wingdings"/>
                        </a:rPr>
                        <a:t>B</a:t>
                      </a:r>
                      <a:r>
                        <a:rPr lang="en-US" sz="1800" kern="1200" dirty="0">
                          <a:solidFill>
                            <a:schemeClr val="tx1"/>
                          </a:solidFill>
                          <a:latin typeface="Wingdings"/>
                          <a:ea typeface="Wingdings"/>
                          <a:cs typeface="Wingdings"/>
                          <a:sym typeface="Wingdings"/>
                        </a:rPr>
                        <a:t></a:t>
                      </a:r>
                      <a:r>
                        <a:rPr lang="en-US" sz="1800" kern="1200" dirty="0">
                          <a:solidFill>
                            <a:schemeClr val="tx1"/>
                          </a:solidFill>
                          <a:latin typeface="+mn-lt"/>
                          <a:ea typeface="+mn-ea"/>
                          <a:cs typeface="+mn-cs"/>
                          <a:sym typeface="Wingdings"/>
                        </a:rPr>
                        <a:t>D</a:t>
                      </a:r>
                      <a:endParaRPr lang="en-US" dirty="0"/>
                    </a:p>
                  </a:txBody>
                  <a:tcPr/>
                </a:tc>
                <a:tc>
                  <a:txBody>
                    <a:bodyPr/>
                    <a:lstStyle/>
                    <a:p>
                      <a:r>
                        <a:rPr lang="en-US" dirty="0"/>
                        <a:t>Non-causal</a:t>
                      </a:r>
                    </a:p>
                  </a:txBody>
                  <a:tcPr/>
                </a:tc>
                <a:tc>
                  <a:txBody>
                    <a:bodyPr/>
                    <a:lstStyle/>
                    <a:p>
                      <a:r>
                        <a:rPr lang="en-US" dirty="0"/>
                        <a:t>Closed (C=collider)</a:t>
                      </a:r>
                    </a:p>
                  </a:txBody>
                  <a:tcPr/>
                </a:tc>
                <a:extLst>
                  <a:ext uri="{0D108BD9-81ED-4DB2-BD59-A6C34878D82A}">
                    <a16:rowId xmlns:a16="http://schemas.microsoft.com/office/drawing/2014/main" val="10001"/>
                  </a:ext>
                </a:extLst>
              </a:tr>
            </a:tbl>
          </a:graphicData>
        </a:graphic>
      </p:graphicFrame>
      <p:sp>
        <p:nvSpPr>
          <p:cNvPr id="5" name="Slide Number Placeholder 4"/>
          <p:cNvSpPr>
            <a:spLocks noGrp="1"/>
          </p:cNvSpPr>
          <p:nvPr>
            <p:ph type="sldNum" sz="quarter" idx="12"/>
          </p:nvPr>
        </p:nvSpPr>
        <p:spPr/>
        <p:txBody>
          <a:bodyPr/>
          <a:lstStyle/>
          <a:p>
            <a:fld id="{48967F36-0B61-F749-ACDB-F36D75792314}" type="slidenum">
              <a:rPr lang="en-US" noProof="0" smtClean="0"/>
              <a:pPr/>
              <a:t>53</a:t>
            </a:fld>
            <a:endParaRPr lang="en-US" noProof="0"/>
          </a:p>
        </p:txBody>
      </p:sp>
    </p:spTree>
    <p:extLst>
      <p:ext uri="{BB962C8B-B14F-4D97-AF65-F5344CB8AC3E}">
        <p14:creationId xmlns:p14="http://schemas.microsoft.com/office/powerpoint/2010/main" val="21545051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606926" y="527816"/>
            <a:ext cx="7880116" cy="873281"/>
          </a:xfrm>
        </p:spPr>
        <p:txBody>
          <a:bodyPr/>
          <a:lstStyle/>
          <a:p>
            <a:r>
              <a:rPr lang="en-US" dirty="0"/>
              <a:t>Exercise: Dust and COPD </a:t>
            </a:r>
            <a:r>
              <a:rPr lang="en-US" sz="1800" dirty="0"/>
              <a:t>(from </a:t>
            </a:r>
            <a:r>
              <a:rPr lang="en-US" sz="1800" dirty="0" err="1"/>
              <a:t>Stigum</a:t>
            </a:r>
            <a:r>
              <a:rPr lang="en-US" sz="1800" dirty="0"/>
              <a:t>)</a:t>
            </a:r>
            <a:endParaRPr lang="en-US" dirty="0"/>
          </a:p>
        </p:txBody>
      </p:sp>
      <p:sp>
        <p:nvSpPr>
          <p:cNvPr id="34819" name="Content Placeholder 2"/>
          <p:cNvSpPr>
            <a:spLocks noGrp="1"/>
          </p:cNvSpPr>
          <p:nvPr>
            <p:ph idx="1"/>
          </p:nvPr>
        </p:nvSpPr>
        <p:spPr>
          <a:xfrm>
            <a:off x="251520" y="1753328"/>
            <a:ext cx="8568952" cy="4799871"/>
          </a:xfrm>
        </p:spPr>
        <p:txBody>
          <a:bodyPr/>
          <a:lstStyle/>
          <a:p>
            <a:r>
              <a:rPr lang="en-US" sz="2400" dirty="0"/>
              <a:t>Assume a cross-sectional study on workers in metal melt halls to investigate the effect of dust exposure on COPD</a:t>
            </a:r>
          </a:p>
          <a:p>
            <a:pPr lvl="1"/>
            <a:r>
              <a:rPr lang="en-US" sz="2000" dirty="0"/>
              <a:t>Only workers currently in the melt hall are studied. Include a variable called “Current Worker”.</a:t>
            </a:r>
          </a:p>
          <a:p>
            <a:r>
              <a:rPr lang="en-US" sz="2400" dirty="0"/>
              <a:t>Assumptions</a:t>
            </a:r>
          </a:p>
          <a:p>
            <a:pPr lvl="1"/>
            <a:r>
              <a:rPr lang="en-US" sz="2000" dirty="0"/>
              <a:t>Workers who are sensitive to dust are more likely to abandon melt hall work. Subjects with general good health (genes) are more likely to keep the job, and less likely to develop lung disease.</a:t>
            </a:r>
          </a:p>
          <a:p>
            <a:endParaRPr lang="en-US" sz="2000"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8575" y="4971744"/>
            <a:ext cx="2752725" cy="1209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7" name="TekstSylinder 1"/>
          <p:cNvSpPr txBox="1"/>
          <p:nvPr/>
        </p:nvSpPr>
        <p:spPr>
          <a:xfrm>
            <a:off x="5060503" y="5541583"/>
            <a:ext cx="1197764" cy="369332"/>
          </a:xfrm>
          <a:prstGeom prst="rect">
            <a:avLst/>
          </a:prstGeom>
          <a:noFill/>
        </p:spPr>
        <p:txBody>
          <a:bodyPr wrap="none" rtlCol="0">
            <a:spAutoFit/>
          </a:bodyPr>
          <a:lstStyle/>
          <a:p>
            <a:r>
              <a:rPr lang="en-US" dirty="0"/>
              <a:t>COPD risks</a:t>
            </a:r>
          </a:p>
        </p:txBody>
      </p:sp>
      <p:sp>
        <p:nvSpPr>
          <p:cNvPr id="4" name="Slide Number Placeholder 3"/>
          <p:cNvSpPr>
            <a:spLocks noGrp="1"/>
          </p:cNvSpPr>
          <p:nvPr>
            <p:ph type="sldNum" sz="quarter" idx="12"/>
          </p:nvPr>
        </p:nvSpPr>
        <p:spPr/>
        <p:txBody>
          <a:bodyPr/>
          <a:lstStyle/>
          <a:p>
            <a:fld id="{48967F36-0B61-F749-ACDB-F36D75792314}" type="slidenum">
              <a:rPr lang="en-US" noProof="0" smtClean="0"/>
              <a:pPr/>
              <a:t>54</a:t>
            </a:fld>
            <a:endParaRPr lang="en-US" noProof="0"/>
          </a:p>
        </p:txBody>
      </p:sp>
    </p:spTree>
    <p:extLst>
      <p:ext uri="{BB962C8B-B14F-4D97-AF65-F5344CB8AC3E}">
        <p14:creationId xmlns:p14="http://schemas.microsoft.com/office/powerpoint/2010/main" val="39942610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dirty="0"/>
              <a:t>Exercise: Dust and COPD</a:t>
            </a:r>
            <a:br>
              <a:rPr lang="en-US" dirty="0"/>
            </a:br>
            <a:r>
              <a:rPr lang="en-US" sz="1400" dirty="0"/>
              <a:t>Chronic Obstructive Pulmonary Disease</a:t>
            </a:r>
          </a:p>
        </p:txBody>
      </p:sp>
      <p:sp>
        <p:nvSpPr>
          <p:cNvPr id="34819" name="Content Placeholder 2"/>
          <p:cNvSpPr>
            <a:spLocks noGrp="1"/>
          </p:cNvSpPr>
          <p:nvPr>
            <p:ph idx="1"/>
          </p:nvPr>
        </p:nvSpPr>
        <p:spPr>
          <a:xfrm>
            <a:off x="4283968" y="1897338"/>
            <a:ext cx="4680520" cy="3931666"/>
          </a:xfrm>
        </p:spPr>
        <p:txBody>
          <a:bodyPr/>
          <a:lstStyle/>
          <a:p>
            <a:pPr marL="457200" indent="-457200">
              <a:buFont typeface="+mj-lt"/>
              <a:buAutoNum type="arabicPeriod"/>
            </a:pPr>
            <a:r>
              <a:rPr lang="en-US" sz="2000" dirty="0"/>
              <a:t>Calculate the effect of dust on COPD in good and poor health groups. </a:t>
            </a:r>
          </a:p>
          <a:p>
            <a:pPr marL="457200" indent="-457200">
              <a:buFont typeface="+mj-lt"/>
              <a:buAutoNum type="arabicPeriod"/>
            </a:pPr>
            <a:r>
              <a:rPr lang="en-US" sz="2000" dirty="0"/>
              <a:t>Write the paths.</a:t>
            </a:r>
          </a:p>
          <a:p>
            <a:pPr marL="457200" indent="-457200">
              <a:buFont typeface="+mj-lt"/>
              <a:buAutoNum type="arabicPeriod"/>
            </a:pPr>
            <a:r>
              <a:rPr lang="en-US" sz="2000" dirty="0"/>
              <a:t>What would you adjust for?</a:t>
            </a:r>
          </a:p>
          <a:p>
            <a:pPr marL="457200" indent="-457200">
              <a:buFont typeface="+mj-lt"/>
              <a:buAutoNum type="arabicPeriod"/>
            </a:pPr>
            <a:r>
              <a:rPr lang="en-US" sz="2000" dirty="0"/>
              <a:t>Suppose the true effect of dust on COPD is RR=2 and the crude effect is RR=0.7. What do you call this bias?</a:t>
            </a:r>
          </a:p>
          <a:p>
            <a:pPr marL="457200" indent="-457200">
              <a:buFont typeface="+mj-lt"/>
              <a:buAutoNum type="arabicPeriod"/>
            </a:pPr>
            <a:r>
              <a:rPr lang="en-US" sz="2000" dirty="0"/>
              <a:t>Could the concept 1 (interaction based) selection bias work here?</a:t>
            </a:r>
          </a:p>
        </p:txBody>
      </p:sp>
      <p:sp>
        <p:nvSpPr>
          <p:cNvPr id="34823" name="Text Box 7"/>
          <p:cNvSpPr txBox="1">
            <a:spLocks noChangeArrowheads="1"/>
          </p:cNvSpPr>
          <p:nvPr/>
        </p:nvSpPr>
        <p:spPr bwMode="auto">
          <a:xfrm>
            <a:off x="3744213" y="6021388"/>
            <a:ext cx="1691490"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lgn="ctr">
                <a:solidFill>
                  <a:srgbClr val="000000"/>
                </a:solidFill>
                <a:miter lim="800000"/>
                <a:headEnd/>
                <a:tailEnd type="none" w="lg" len="lg"/>
              </a14:hiddenLine>
            </a:ext>
          </a:extLst>
        </p:spPr>
        <p:txBody>
          <a:bodyPr wrap="none">
            <a:spAutoFit/>
          </a:bodyPr>
          <a:lstStyle>
            <a:lvl1pPr algn="ctr" eaLnBrk="0" hangingPunct="0">
              <a:defRPr sz="2400">
                <a:solidFill>
                  <a:srgbClr val="154987"/>
                </a:solidFill>
                <a:latin typeface="Arial" pitchFamily="34" charset="0"/>
              </a:defRPr>
            </a:lvl1pPr>
            <a:lvl2pPr marL="742950" indent="-285750" algn="ctr" eaLnBrk="0" hangingPunct="0">
              <a:defRPr sz="2400">
                <a:solidFill>
                  <a:srgbClr val="154987"/>
                </a:solidFill>
                <a:latin typeface="Arial" pitchFamily="34" charset="0"/>
              </a:defRPr>
            </a:lvl2pPr>
            <a:lvl3pPr marL="1143000" indent="-228600" algn="ctr" eaLnBrk="0" hangingPunct="0">
              <a:defRPr sz="2400">
                <a:solidFill>
                  <a:srgbClr val="154987"/>
                </a:solidFill>
                <a:latin typeface="Arial" pitchFamily="34" charset="0"/>
              </a:defRPr>
            </a:lvl3pPr>
            <a:lvl4pPr marL="1600200" indent="-228600" algn="ctr" eaLnBrk="0" hangingPunct="0">
              <a:defRPr sz="2400">
                <a:solidFill>
                  <a:srgbClr val="154987"/>
                </a:solidFill>
                <a:latin typeface="Arial" pitchFamily="34" charset="0"/>
              </a:defRPr>
            </a:lvl4pPr>
            <a:lvl5pPr marL="2057400" indent="-228600" algn="ctr" eaLnBrk="0" hangingPunct="0">
              <a:defRPr sz="2400">
                <a:solidFill>
                  <a:srgbClr val="154987"/>
                </a:solidFill>
                <a:latin typeface="Arial" pitchFamily="34" charset="0"/>
              </a:defRPr>
            </a:lvl5pPr>
            <a:lvl6pPr marL="2514600" indent="-228600" algn="ctr" eaLnBrk="0" fontAlgn="base" hangingPunct="0">
              <a:spcBef>
                <a:spcPct val="0"/>
              </a:spcBef>
              <a:spcAft>
                <a:spcPct val="0"/>
              </a:spcAft>
              <a:defRPr sz="2400">
                <a:solidFill>
                  <a:srgbClr val="154987"/>
                </a:solidFill>
                <a:latin typeface="Arial" pitchFamily="34" charset="0"/>
              </a:defRPr>
            </a:lvl6pPr>
            <a:lvl7pPr marL="2971800" indent="-228600" algn="ctr" eaLnBrk="0" fontAlgn="base" hangingPunct="0">
              <a:spcBef>
                <a:spcPct val="0"/>
              </a:spcBef>
              <a:spcAft>
                <a:spcPct val="0"/>
              </a:spcAft>
              <a:defRPr sz="2400">
                <a:solidFill>
                  <a:srgbClr val="154987"/>
                </a:solidFill>
                <a:latin typeface="Arial" pitchFamily="34" charset="0"/>
              </a:defRPr>
            </a:lvl7pPr>
            <a:lvl8pPr marL="3429000" indent="-228600" algn="ctr" eaLnBrk="0" fontAlgn="base" hangingPunct="0">
              <a:spcBef>
                <a:spcPct val="0"/>
              </a:spcBef>
              <a:spcAft>
                <a:spcPct val="0"/>
              </a:spcAft>
              <a:defRPr sz="2400">
                <a:solidFill>
                  <a:srgbClr val="154987"/>
                </a:solidFill>
                <a:latin typeface="Arial" pitchFamily="34" charset="0"/>
              </a:defRPr>
            </a:lvl8pPr>
            <a:lvl9pPr marL="3886200" indent="-228600" algn="ctr" eaLnBrk="0" fontAlgn="base" hangingPunct="0">
              <a:spcBef>
                <a:spcPct val="0"/>
              </a:spcBef>
              <a:spcAft>
                <a:spcPct val="0"/>
              </a:spcAft>
              <a:defRPr sz="2400">
                <a:solidFill>
                  <a:srgbClr val="154987"/>
                </a:solidFill>
                <a:latin typeface="Arial" pitchFamily="34" charset="0"/>
              </a:defRPr>
            </a:lvl9pPr>
          </a:lstStyle>
          <a:p>
            <a:r>
              <a:rPr lang="en-US" dirty="0">
                <a:solidFill>
                  <a:srgbClr val="009900"/>
                </a:solidFill>
              </a:rPr>
              <a:t>10 minutes</a:t>
            </a:r>
          </a:p>
        </p:txBody>
      </p:sp>
      <p:pic>
        <p:nvPicPr>
          <p:cNvPr id="358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0242" y="2742188"/>
            <a:ext cx="2752725" cy="1209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ekstSylinder 1"/>
          <p:cNvSpPr txBox="1"/>
          <p:nvPr/>
        </p:nvSpPr>
        <p:spPr>
          <a:xfrm>
            <a:off x="1814948" y="1915028"/>
            <a:ext cx="1197764" cy="369332"/>
          </a:xfrm>
          <a:prstGeom prst="rect">
            <a:avLst/>
          </a:prstGeom>
          <a:noFill/>
        </p:spPr>
        <p:txBody>
          <a:bodyPr wrap="none" rtlCol="0">
            <a:spAutoFit/>
          </a:bodyPr>
          <a:lstStyle/>
          <a:p>
            <a:r>
              <a:rPr lang="en-US" dirty="0"/>
              <a:t>COPD risks</a:t>
            </a:r>
          </a:p>
        </p:txBody>
      </p:sp>
      <p:sp>
        <p:nvSpPr>
          <p:cNvPr id="5" name="Slide Number Placeholder 4"/>
          <p:cNvSpPr>
            <a:spLocks noGrp="1"/>
          </p:cNvSpPr>
          <p:nvPr>
            <p:ph type="sldNum" sz="quarter" idx="12"/>
          </p:nvPr>
        </p:nvSpPr>
        <p:spPr/>
        <p:txBody>
          <a:bodyPr/>
          <a:lstStyle/>
          <a:p>
            <a:fld id="{48967F36-0B61-F749-ACDB-F36D75792314}" type="slidenum">
              <a:rPr lang="en-US" noProof="0" smtClean="0"/>
              <a:pPr/>
              <a:t>55</a:t>
            </a:fld>
            <a:endParaRPr lang="en-US" noProof="0"/>
          </a:p>
        </p:txBody>
      </p:sp>
    </p:spTree>
    <p:extLst>
      <p:ext uri="{BB962C8B-B14F-4D97-AF65-F5344CB8AC3E}">
        <p14:creationId xmlns:p14="http://schemas.microsoft.com/office/powerpoint/2010/main" val="126734126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dirty="0"/>
              <a:t>Exercise: Dust and COPD</a:t>
            </a:r>
            <a:br>
              <a:rPr lang="en-US" dirty="0"/>
            </a:br>
            <a:r>
              <a:rPr lang="en-US" sz="1400" dirty="0"/>
              <a:t>Chronic Obstructive Pulmonary Disease</a:t>
            </a:r>
          </a:p>
        </p:txBody>
      </p:sp>
      <p:sp>
        <p:nvSpPr>
          <p:cNvPr id="34819" name="Content Placeholder 2"/>
          <p:cNvSpPr>
            <a:spLocks noGrp="1"/>
          </p:cNvSpPr>
          <p:nvPr>
            <p:ph idx="1"/>
          </p:nvPr>
        </p:nvSpPr>
        <p:spPr>
          <a:xfrm>
            <a:off x="4283968" y="1897337"/>
            <a:ext cx="4680520" cy="3183148"/>
          </a:xfrm>
        </p:spPr>
        <p:txBody>
          <a:bodyPr>
            <a:normAutofit fontScale="92500" lnSpcReduction="20000"/>
          </a:bodyPr>
          <a:lstStyle/>
          <a:p>
            <a:pPr marL="457200" indent="-457200">
              <a:buFont typeface="+mj-lt"/>
              <a:buAutoNum type="arabicPeriod"/>
            </a:pPr>
            <a:r>
              <a:rPr lang="en-US" sz="2000" dirty="0"/>
              <a:t>RR = 2 in both health groups </a:t>
            </a:r>
          </a:p>
          <a:p>
            <a:pPr marL="457200" indent="-457200">
              <a:buFont typeface="+mj-lt"/>
              <a:buAutoNum type="arabicPeriod"/>
            </a:pPr>
            <a:r>
              <a:rPr lang="en-US" sz="2000" dirty="0"/>
              <a:t>See table</a:t>
            </a:r>
          </a:p>
          <a:p>
            <a:pPr marL="457200" indent="-457200">
              <a:buFont typeface="+mj-lt"/>
              <a:buAutoNum type="arabicPeriod"/>
            </a:pPr>
            <a:r>
              <a:rPr lang="en-US" sz="2000" dirty="0"/>
              <a:t>H</a:t>
            </a:r>
          </a:p>
          <a:p>
            <a:pPr marL="457200" indent="-457200">
              <a:buFont typeface="+mj-lt"/>
              <a:buAutoNum type="arabicPeriod"/>
            </a:pPr>
            <a:r>
              <a:rPr lang="en-US" sz="2000" dirty="0"/>
              <a:t>Suppose the true effect of dust on COPD is RR=2 and the crude RR=0.7. What do you call this bias? </a:t>
            </a:r>
            <a:r>
              <a:rPr lang="en-US" sz="2000" dirty="0">
                <a:solidFill>
                  <a:srgbClr val="FF0000"/>
                </a:solidFill>
              </a:rPr>
              <a:t>Healthy worker effect</a:t>
            </a:r>
            <a:endParaRPr lang="en-US" sz="2000" dirty="0"/>
          </a:p>
          <a:p>
            <a:pPr marL="457200" indent="-457200">
              <a:buFont typeface="+mj-lt"/>
              <a:buAutoNum type="arabicPeriod"/>
            </a:pPr>
            <a:r>
              <a:rPr lang="en-US" sz="2000" dirty="0"/>
              <a:t>Could the concept 1 (interaction based) selection bias work here? </a:t>
            </a:r>
            <a:r>
              <a:rPr lang="en-US" sz="2000" dirty="0">
                <a:solidFill>
                  <a:srgbClr val="FF0000"/>
                </a:solidFill>
              </a:rPr>
              <a:t>No. RR cannot be the same in both health groups. This means there is no interaction between dust &amp; health</a:t>
            </a:r>
            <a:endParaRPr lang="en-US" sz="2000" dirty="0"/>
          </a:p>
        </p:txBody>
      </p:sp>
      <p:cxnSp>
        <p:nvCxnSpPr>
          <p:cNvPr id="8" name="Rett pil 77"/>
          <p:cNvCxnSpPr>
            <a:cxnSpLocks noChangeShapeType="1"/>
            <a:stCxn id="10" idx="3"/>
          </p:cNvCxnSpPr>
          <p:nvPr/>
        </p:nvCxnSpPr>
        <p:spPr bwMode="auto">
          <a:xfrm>
            <a:off x="2154548" y="4118201"/>
            <a:ext cx="922366" cy="8234"/>
          </a:xfrm>
          <a:prstGeom prst="straightConnector1">
            <a:avLst/>
          </a:prstGeom>
          <a:noFill/>
          <a:ln w="38100" algn="ctr">
            <a:solidFill>
              <a:schemeClr val="tx1"/>
            </a:solidFill>
            <a:round/>
            <a:headEnd/>
            <a:tailEnd type="arrow" w="lg" len="med"/>
          </a:ln>
        </p:spPr>
      </p:cxnSp>
      <p:grpSp>
        <p:nvGrpSpPr>
          <p:cNvPr id="9" name="Gruppe 84"/>
          <p:cNvGrpSpPr>
            <a:grpSpLocks/>
          </p:cNvGrpSpPr>
          <p:nvPr/>
        </p:nvGrpSpPr>
        <p:grpSpPr bwMode="auto">
          <a:xfrm>
            <a:off x="1507955" y="3872220"/>
            <a:ext cx="1042594" cy="709877"/>
            <a:chOff x="815709" y="2282678"/>
            <a:chExt cx="1040391" cy="710571"/>
          </a:xfrm>
        </p:grpSpPr>
        <p:sp>
          <p:nvSpPr>
            <p:cNvPr id="10" name="Prosess 81"/>
            <p:cNvSpPr>
              <a:spLocks noChangeArrowheads="1"/>
            </p:cNvSpPr>
            <p:nvPr/>
          </p:nvSpPr>
          <p:spPr bwMode="auto">
            <a:xfrm>
              <a:off x="1210867" y="2282678"/>
              <a:ext cx="250068" cy="492443"/>
            </a:xfrm>
            <a:prstGeom prst="flowChartProcess">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round/>
                  <a:headEnd/>
                  <a:tailEnd/>
                </a14:hiddenLine>
              </a:ext>
            </a:extLst>
          </p:spPr>
          <p:txBody>
            <a:bodyPr wrap="none" lIns="0" tIns="0" rIns="0" bIns="0" anchor="ctr">
              <a:spAutoFit/>
            </a:bodyPr>
            <a:lstStyle/>
            <a:p>
              <a:pPr algn="ctr" eaLnBrk="0" hangingPunct="0"/>
              <a:r>
                <a:rPr lang="en-US" sz="3200" dirty="0">
                  <a:latin typeface="Times New Roman" pitchFamily="18" charset="0"/>
                </a:rPr>
                <a:t>E</a:t>
              </a:r>
            </a:p>
          </p:txBody>
        </p:sp>
        <p:sp>
          <p:nvSpPr>
            <p:cNvPr id="11" name="Prosess 83"/>
            <p:cNvSpPr>
              <a:spLocks noChangeArrowheads="1"/>
            </p:cNvSpPr>
            <p:nvPr/>
          </p:nvSpPr>
          <p:spPr bwMode="auto">
            <a:xfrm>
              <a:off x="815709" y="2623556"/>
              <a:ext cx="1040391" cy="369693"/>
            </a:xfrm>
            <a:prstGeom prst="flowChartProcess">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round/>
                  <a:headEnd/>
                  <a:tailEnd/>
                </a14:hiddenLine>
              </a:ext>
            </a:extLst>
          </p:spPr>
          <p:txBody>
            <a:bodyPr wrap="none" lIns="0" tIns="0" rIns="0" bIns="0" anchor="ctr">
              <a:spAutoFit/>
            </a:bodyPr>
            <a:lstStyle/>
            <a:p>
              <a:pPr algn="ctr" eaLnBrk="0" hangingPunct="0"/>
              <a:r>
                <a:rPr lang="en-US" dirty="0">
                  <a:latin typeface="Times New Roman" pitchFamily="18" charset="0"/>
                </a:rPr>
                <a:t>cur. dust</a:t>
              </a:r>
            </a:p>
          </p:txBody>
        </p:sp>
      </p:grpSp>
      <p:grpSp>
        <p:nvGrpSpPr>
          <p:cNvPr id="12" name="Gruppe 19"/>
          <p:cNvGrpSpPr>
            <a:grpSpLocks/>
          </p:cNvGrpSpPr>
          <p:nvPr/>
        </p:nvGrpSpPr>
        <p:grpSpPr bwMode="auto">
          <a:xfrm>
            <a:off x="2921872" y="3880560"/>
            <a:ext cx="822341" cy="701537"/>
            <a:chOff x="924721" y="2282678"/>
            <a:chExt cx="822364" cy="702525"/>
          </a:xfrm>
        </p:grpSpPr>
        <p:sp>
          <p:nvSpPr>
            <p:cNvPr id="13" name="Prosess 20"/>
            <p:cNvSpPr>
              <a:spLocks noChangeArrowheads="1"/>
            </p:cNvSpPr>
            <p:nvPr/>
          </p:nvSpPr>
          <p:spPr bwMode="auto">
            <a:xfrm>
              <a:off x="1187623" y="2282678"/>
              <a:ext cx="296556" cy="492443"/>
            </a:xfrm>
            <a:prstGeom prst="flowChartProcess">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round/>
                  <a:headEnd/>
                  <a:tailEnd/>
                </a14:hiddenLine>
              </a:ext>
            </a:extLst>
          </p:spPr>
          <p:txBody>
            <a:bodyPr wrap="none" lIns="0" tIns="0" rIns="0" bIns="0" anchor="ctr">
              <a:spAutoFit/>
            </a:bodyPr>
            <a:lstStyle/>
            <a:p>
              <a:pPr algn="ctr" eaLnBrk="0" hangingPunct="0"/>
              <a:r>
                <a:rPr lang="en-US" sz="3200" dirty="0">
                  <a:latin typeface="Times New Roman" pitchFamily="18" charset="0"/>
                </a:rPr>
                <a:t>D</a:t>
              </a:r>
            </a:p>
          </p:txBody>
        </p:sp>
        <p:sp>
          <p:nvSpPr>
            <p:cNvPr id="14" name="Prosess 21"/>
            <p:cNvSpPr>
              <a:spLocks noChangeArrowheads="1"/>
            </p:cNvSpPr>
            <p:nvPr/>
          </p:nvSpPr>
          <p:spPr bwMode="auto">
            <a:xfrm>
              <a:off x="924721" y="2615351"/>
              <a:ext cx="822364" cy="369852"/>
            </a:xfrm>
            <a:prstGeom prst="flowChartProcess">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round/>
                  <a:headEnd/>
                  <a:tailEnd/>
                </a14:hiddenLine>
              </a:ext>
            </a:extLst>
          </p:spPr>
          <p:txBody>
            <a:bodyPr wrap="none" lIns="0" tIns="0" rIns="0" bIns="0" anchor="ctr">
              <a:spAutoFit/>
            </a:bodyPr>
            <a:lstStyle/>
            <a:p>
              <a:pPr algn="ctr" eaLnBrk="0" hangingPunct="0"/>
              <a:r>
                <a:rPr lang="en-US" dirty="0">
                  <a:latin typeface="Times New Roman" pitchFamily="18" charset="0"/>
                </a:rPr>
                <a:t>COPD</a:t>
              </a:r>
            </a:p>
          </p:txBody>
        </p:sp>
      </p:grpSp>
      <p:cxnSp>
        <p:nvCxnSpPr>
          <p:cNvPr id="15" name="Rett pil 28"/>
          <p:cNvCxnSpPr>
            <a:cxnSpLocks noChangeShapeType="1"/>
            <a:stCxn id="48" idx="3"/>
          </p:cNvCxnSpPr>
          <p:nvPr/>
        </p:nvCxnSpPr>
        <p:spPr bwMode="auto">
          <a:xfrm flipV="1">
            <a:off x="886699" y="2199798"/>
            <a:ext cx="880890" cy="375494"/>
          </a:xfrm>
          <a:prstGeom prst="straightConnector1">
            <a:avLst/>
          </a:prstGeom>
          <a:noFill/>
          <a:ln w="19050" algn="ctr">
            <a:solidFill>
              <a:srgbClr val="00B0F0"/>
            </a:solidFill>
            <a:round/>
            <a:headEnd/>
            <a:tailEnd type="arrow" w="med" len="med"/>
          </a:ln>
        </p:spPr>
      </p:cxnSp>
      <p:cxnSp>
        <p:nvCxnSpPr>
          <p:cNvPr id="17" name="Rett pil 51"/>
          <p:cNvCxnSpPr>
            <a:cxnSpLocks noChangeShapeType="1"/>
            <a:stCxn id="24" idx="2"/>
            <a:endCxn id="13" idx="0"/>
          </p:cNvCxnSpPr>
          <p:nvPr/>
        </p:nvCxnSpPr>
        <p:spPr bwMode="auto">
          <a:xfrm>
            <a:off x="3333041" y="3005483"/>
            <a:ext cx="0" cy="875077"/>
          </a:xfrm>
          <a:prstGeom prst="straightConnector1">
            <a:avLst/>
          </a:prstGeom>
          <a:noFill/>
          <a:ln w="19050" algn="ctr">
            <a:solidFill>
              <a:schemeClr val="tx1"/>
            </a:solidFill>
            <a:round/>
            <a:headEnd/>
            <a:tailEnd type="arrow" w="med" len="med"/>
          </a:ln>
        </p:spPr>
      </p:cxnSp>
      <p:cxnSp>
        <p:nvCxnSpPr>
          <p:cNvPr id="18" name="Rett pil 54"/>
          <p:cNvCxnSpPr>
            <a:cxnSpLocks noChangeShapeType="1"/>
            <a:stCxn id="23" idx="1"/>
          </p:cNvCxnSpPr>
          <p:nvPr/>
        </p:nvCxnSpPr>
        <p:spPr bwMode="auto">
          <a:xfrm flipH="1" flipV="1">
            <a:off x="2278226" y="2199798"/>
            <a:ext cx="906536" cy="380651"/>
          </a:xfrm>
          <a:prstGeom prst="straightConnector1">
            <a:avLst/>
          </a:prstGeom>
          <a:noFill/>
          <a:ln w="19050" algn="ctr">
            <a:solidFill>
              <a:schemeClr val="tx1"/>
            </a:solidFill>
            <a:round/>
            <a:headEnd/>
            <a:tailEnd type="arrow" w="med" len="med"/>
          </a:ln>
        </p:spPr>
      </p:cxnSp>
      <p:grpSp>
        <p:nvGrpSpPr>
          <p:cNvPr id="19" name="Gruppe 13"/>
          <p:cNvGrpSpPr>
            <a:grpSpLocks/>
          </p:cNvGrpSpPr>
          <p:nvPr/>
        </p:nvGrpSpPr>
        <p:grpSpPr bwMode="auto">
          <a:xfrm>
            <a:off x="1328420" y="1857179"/>
            <a:ext cx="1401667" cy="902777"/>
            <a:chOff x="635209" y="2282697"/>
            <a:chExt cx="1401382" cy="902707"/>
          </a:xfrm>
        </p:grpSpPr>
        <p:sp>
          <p:nvSpPr>
            <p:cNvPr id="20" name="Prosess 14"/>
            <p:cNvSpPr>
              <a:spLocks noChangeArrowheads="1"/>
            </p:cNvSpPr>
            <p:nvPr/>
          </p:nvSpPr>
          <p:spPr bwMode="auto">
            <a:xfrm>
              <a:off x="1222110" y="2282697"/>
              <a:ext cx="227581" cy="492405"/>
            </a:xfrm>
            <a:prstGeom prst="flowChartProcess">
              <a:avLst/>
            </a:prstGeom>
            <a:noFill/>
            <a:ln w="9525" algn="ctr">
              <a:solidFill>
                <a:srgbClr val="000000"/>
              </a:solidFill>
              <a:round/>
              <a:headEnd/>
              <a:tailEnd/>
            </a:ln>
            <a:extLst>
              <a:ext uri="{909E8E84-426E-40dd-AFC4-6F175D3DCCD1}">
                <a14:hiddenFill xmlns="" xmlns:a14="http://schemas.microsoft.com/office/drawing/2010/main">
                  <a:solidFill>
                    <a:srgbClr val="FFFFFF"/>
                  </a:solidFill>
                </a14:hiddenFill>
              </a:ext>
            </a:extLst>
          </p:spPr>
          <p:txBody>
            <a:bodyPr wrap="none" lIns="0" tIns="0" rIns="0" bIns="0" anchor="ctr">
              <a:spAutoFit/>
            </a:bodyPr>
            <a:lstStyle/>
            <a:p>
              <a:pPr algn="ctr" eaLnBrk="0" hangingPunct="0"/>
              <a:r>
                <a:rPr lang="en-US" sz="3200" dirty="0">
                  <a:latin typeface="Times New Roman" pitchFamily="18" charset="0"/>
                </a:rPr>
                <a:t>S</a:t>
              </a:r>
            </a:p>
          </p:txBody>
        </p:sp>
        <p:sp>
          <p:nvSpPr>
            <p:cNvPr id="21" name="Prosess 15"/>
            <p:cNvSpPr>
              <a:spLocks noChangeArrowheads="1"/>
            </p:cNvSpPr>
            <p:nvPr/>
          </p:nvSpPr>
          <p:spPr bwMode="auto">
            <a:xfrm>
              <a:off x="635209" y="2816101"/>
              <a:ext cx="1401382" cy="369303"/>
            </a:xfrm>
            <a:prstGeom prst="flowChartProcess">
              <a:avLst/>
            </a:prstGeom>
            <a:solidFill>
              <a:srgbClr val="FFFFFF">
                <a:alpha val="81000"/>
              </a:srgbClr>
            </a:solidFill>
            <a:ln>
              <a:noFill/>
            </a:ln>
            <a:extLst>
              <a:ext uri="{91240B29-F687-4f45-9708-019B960494DF}">
                <a14:hiddenLine xmlns="" xmlns:a14="http://schemas.microsoft.com/office/drawing/2010/main" w="9525" algn="ctr">
                  <a:solidFill>
                    <a:srgbClr val="000000"/>
                  </a:solidFill>
                  <a:round/>
                  <a:headEnd/>
                  <a:tailEnd/>
                </a14:hiddenLine>
              </a:ext>
            </a:extLst>
          </p:spPr>
          <p:txBody>
            <a:bodyPr wrap="none" lIns="0" tIns="0" rIns="0" bIns="0" anchor="ctr">
              <a:spAutoFit/>
            </a:bodyPr>
            <a:lstStyle/>
            <a:p>
              <a:pPr algn="ctr" eaLnBrk="0" hangingPunct="0"/>
              <a:r>
                <a:rPr lang="en-US" dirty="0">
                  <a:latin typeface="Times New Roman" pitchFamily="18" charset="0"/>
                </a:rPr>
                <a:t>cur. worker</a:t>
              </a:r>
            </a:p>
          </p:txBody>
        </p:sp>
      </p:grpSp>
      <p:grpSp>
        <p:nvGrpSpPr>
          <p:cNvPr id="22" name="Gruppe 16"/>
          <p:cNvGrpSpPr>
            <a:grpSpLocks/>
          </p:cNvGrpSpPr>
          <p:nvPr/>
        </p:nvGrpSpPr>
        <p:grpSpPr bwMode="auto">
          <a:xfrm>
            <a:off x="2957938" y="2334227"/>
            <a:ext cx="750205" cy="671256"/>
            <a:chOff x="960886" y="2282925"/>
            <a:chExt cx="750030" cy="670585"/>
          </a:xfrm>
        </p:grpSpPr>
        <p:sp>
          <p:nvSpPr>
            <p:cNvPr id="23" name="Prosess 17"/>
            <p:cNvSpPr>
              <a:spLocks noChangeArrowheads="1"/>
            </p:cNvSpPr>
            <p:nvPr/>
          </p:nvSpPr>
          <p:spPr bwMode="auto">
            <a:xfrm>
              <a:off x="1187657" y="2282925"/>
              <a:ext cx="296487" cy="491951"/>
            </a:xfrm>
            <a:prstGeom prst="flowChartProcess">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round/>
                  <a:headEnd/>
                  <a:tailEnd/>
                </a14:hiddenLine>
              </a:ext>
            </a:extLst>
          </p:spPr>
          <p:txBody>
            <a:bodyPr wrap="none" lIns="0" tIns="0" rIns="0" bIns="0" anchor="ctr">
              <a:spAutoFit/>
            </a:bodyPr>
            <a:lstStyle/>
            <a:p>
              <a:pPr algn="ctr" eaLnBrk="0" hangingPunct="0"/>
              <a:r>
                <a:rPr lang="en-US" sz="3200" dirty="0">
                  <a:latin typeface="Times New Roman" pitchFamily="18" charset="0"/>
                </a:rPr>
                <a:t>H</a:t>
              </a:r>
            </a:p>
          </p:txBody>
        </p:sp>
        <p:sp>
          <p:nvSpPr>
            <p:cNvPr id="24" name="Prosess 18"/>
            <p:cNvSpPr>
              <a:spLocks noChangeArrowheads="1"/>
            </p:cNvSpPr>
            <p:nvPr/>
          </p:nvSpPr>
          <p:spPr bwMode="auto">
            <a:xfrm>
              <a:off x="960886" y="2584547"/>
              <a:ext cx="750030" cy="368963"/>
            </a:xfrm>
            <a:prstGeom prst="flowChartProcess">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round/>
                  <a:headEnd/>
                  <a:tailEnd/>
                </a14:hiddenLine>
              </a:ext>
            </a:extLst>
          </p:spPr>
          <p:txBody>
            <a:bodyPr wrap="none" lIns="0" tIns="0" rIns="0" bIns="0" anchor="ctr">
              <a:spAutoFit/>
            </a:bodyPr>
            <a:lstStyle/>
            <a:p>
              <a:pPr algn="ctr" eaLnBrk="0" hangingPunct="0"/>
              <a:r>
                <a:rPr lang="en-US" dirty="0">
                  <a:latin typeface="Times New Roman" pitchFamily="18" charset="0"/>
                </a:rPr>
                <a:t>health</a:t>
              </a:r>
            </a:p>
          </p:txBody>
        </p:sp>
      </p:grpSp>
      <p:grpSp>
        <p:nvGrpSpPr>
          <p:cNvPr id="41" name="Gruppe 84"/>
          <p:cNvGrpSpPr>
            <a:grpSpLocks/>
          </p:cNvGrpSpPr>
          <p:nvPr/>
        </p:nvGrpSpPr>
        <p:grpSpPr bwMode="auto">
          <a:xfrm>
            <a:off x="58786" y="3880560"/>
            <a:ext cx="1187826" cy="687263"/>
            <a:chOff x="743247" y="2282438"/>
            <a:chExt cx="1185317" cy="710811"/>
          </a:xfrm>
        </p:grpSpPr>
        <p:sp>
          <p:nvSpPr>
            <p:cNvPr id="42" name="Prosess 81"/>
            <p:cNvSpPr>
              <a:spLocks noChangeArrowheads="1"/>
            </p:cNvSpPr>
            <p:nvPr/>
          </p:nvSpPr>
          <p:spPr bwMode="auto">
            <a:xfrm>
              <a:off x="1143148" y="2282438"/>
              <a:ext cx="385508" cy="492924"/>
            </a:xfrm>
            <a:prstGeom prst="flowChartProcess">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round/>
                  <a:headEnd/>
                  <a:tailEnd/>
                </a14:hiddenLine>
              </a:ext>
            </a:extLst>
          </p:spPr>
          <p:txBody>
            <a:bodyPr wrap="none" lIns="0" tIns="0" rIns="0" bIns="0" anchor="ctr">
              <a:spAutoFit/>
            </a:bodyPr>
            <a:lstStyle/>
            <a:p>
              <a:pPr algn="ctr" eaLnBrk="0" hangingPunct="0"/>
              <a:r>
                <a:rPr lang="en-US" sz="3200" dirty="0">
                  <a:solidFill>
                    <a:srgbClr val="00B0F0"/>
                  </a:solidFill>
                  <a:latin typeface="Times New Roman" pitchFamily="18" charset="0"/>
                </a:rPr>
                <a:t>E</a:t>
              </a:r>
              <a:r>
                <a:rPr lang="en-US" sz="3200" baseline="-25000" dirty="0">
                  <a:solidFill>
                    <a:srgbClr val="00B0F0"/>
                  </a:solidFill>
                  <a:latin typeface="Times New Roman" pitchFamily="18" charset="0"/>
                </a:rPr>
                <a:t>0</a:t>
              </a:r>
            </a:p>
          </p:txBody>
        </p:sp>
        <p:sp>
          <p:nvSpPr>
            <p:cNvPr id="43" name="Prosess 83"/>
            <p:cNvSpPr>
              <a:spLocks noChangeArrowheads="1"/>
            </p:cNvSpPr>
            <p:nvPr/>
          </p:nvSpPr>
          <p:spPr bwMode="auto">
            <a:xfrm>
              <a:off x="743247" y="2623556"/>
              <a:ext cx="1185317" cy="369693"/>
            </a:xfrm>
            <a:prstGeom prst="flowChartProcess">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round/>
                  <a:headEnd/>
                  <a:tailEnd/>
                </a14:hiddenLine>
              </a:ext>
            </a:extLst>
          </p:spPr>
          <p:txBody>
            <a:bodyPr wrap="none" lIns="0" tIns="0" rIns="0" bIns="0" anchor="ctr">
              <a:spAutoFit/>
            </a:bodyPr>
            <a:lstStyle/>
            <a:p>
              <a:pPr algn="ctr" eaLnBrk="0" hangingPunct="0"/>
              <a:r>
                <a:rPr lang="en-US" dirty="0">
                  <a:solidFill>
                    <a:srgbClr val="00B0F0"/>
                  </a:solidFill>
                  <a:latin typeface="Times New Roman" pitchFamily="18" charset="0"/>
                </a:rPr>
                <a:t>prior dust</a:t>
              </a:r>
            </a:p>
          </p:txBody>
        </p:sp>
      </p:grpSp>
      <p:cxnSp>
        <p:nvCxnSpPr>
          <p:cNvPr id="44" name="Rett pil 28"/>
          <p:cNvCxnSpPr>
            <a:cxnSpLocks noChangeShapeType="1"/>
            <a:stCxn id="42" idx="3"/>
          </p:cNvCxnSpPr>
          <p:nvPr/>
        </p:nvCxnSpPr>
        <p:spPr bwMode="auto">
          <a:xfrm>
            <a:off x="845857" y="4118857"/>
            <a:ext cx="921732" cy="7578"/>
          </a:xfrm>
          <a:prstGeom prst="straightConnector1">
            <a:avLst/>
          </a:prstGeom>
          <a:noFill/>
          <a:ln w="19050" algn="ctr">
            <a:solidFill>
              <a:srgbClr val="00B0F0"/>
            </a:solidFill>
            <a:round/>
            <a:headEnd/>
            <a:tailEnd type="arrow" w="med" len="med"/>
          </a:ln>
        </p:spPr>
      </p:cxnSp>
      <p:grpSp>
        <p:nvGrpSpPr>
          <p:cNvPr id="47" name="Gruppe 84"/>
          <p:cNvGrpSpPr>
            <a:grpSpLocks/>
          </p:cNvGrpSpPr>
          <p:nvPr/>
        </p:nvGrpSpPr>
        <p:grpSpPr bwMode="auto">
          <a:xfrm>
            <a:off x="166155" y="2329070"/>
            <a:ext cx="1008289" cy="710117"/>
            <a:chOff x="832827" y="2282438"/>
            <a:chExt cx="1006159" cy="710811"/>
          </a:xfrm>
        </p:grpSpPr>
        <p:sp>
          <p:nvSpPr>
            <p:cNvPr id="48" name="Prosess 81"/>
            <p:cNvSpPr>
              <a:spLocks noChangeArrowheads="1"/>
            </p:cNvSpPr>
            <p:nvPr/>
          </p:nvSpPr>
          <p:spPr bwMode="auto">
            <a:xfrm>
              <a:off x="1119952" y="2282438"/>
              <a:ext cx="431897" cy="492924"/>
            </a:xfrm>
            <a:prstGeom prst="flowChartProcess">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round/>
                  <a:headEnd/>
                  <a:tailEnd/>
                </a14:hiddenLine>
              </a:ext>
            </a:extLst>
          </p:spPr>
          <p:txBody>
            <a:bodyPr wrap="none" lIns="0" tIns="0" rIns="0" bIns="0" anchor="ctr">
              <a:spAutoFit/>
            </a:bodyPr>
            <a:lstStyle/>
            <a:p>
              <a:pPr algn="ctr" eaLnBrk="0" hangingPunct="0"/>
              <a:r>
                <a:rPr lang="en-US" sz="3200" dirty="0">
                  <a:solidFill>
                    <a:srgbClr val="00B0F0"/>
                  </a:solidFill>
                  <a:latin typeface="Times New Roman" pitchFamily="18" charset="0"/>
                </a:rPr>
                <a:t>D</a:t>
              </a:r>
              <a:r>
                <a:rPr lang="en-US" sz="3200" baseline="-25000" dirty="0">
                  <a:solidFill>
                    <a:srgbClr val="00B0F0"/>
                  </a:solidFill>
                  <a:latin typeface="Times New Roman" pitchFamily="18" charset="0"/>
                </a:rPr>
                <a:t>0</a:t>
              </a:r>
            </a:p>
          </p:txBody>
        </p:sp>
        <p:sp>
          <p:nvSpPr>
            <p:cNvPr id="49" name="Prosess 83"/>
            <p:cNvSpPr>
              <a:spLocks noChangeArrowheads="1"/>
            </p:cNvSpPr>
            <p:nvPr/>
          </p:nvSpPr>
          <p:spPr bwMode="auto">
            <a:xfrm>
              <a:off x="832827" y="2623556"/>
              <a:ext cx="1006159" cy="369693"/>
            </a:xfrm>
            <a:prstGeom prst="flowChartProcess">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round/>
                  <a:headEnd/>
                  <a:tailEnd/>
                </a14:hiddenLine>
              </a:ext>
            </a:extLst>
          </p:spPr>
          <p:txBody>
            <a:bodyPr wrap="none" lIns="0" tIns="0" rIns="0" bIns="0" anchor="ctr">
              <a:spAutoFit/>
            </a:bodyPr>
            <a:lstStyle/>
            <a:p>
              <a:pPr algn="ctr" eaLnBrk="0" hangingPunct="0"/>
              <a:r>
                <a:rPr lang="en-US" dirty="0">
                  <a:solidFill>
                    <a:srgbClr val="00B0F0"/>
                  </a:solidFill>
                  <a:latin typeface="Times New Roman" pitchFamily="18" charset="0"/>
                </a:rPr>
                <a:t>diseases</a:t>
              </a:r>
            </a:p>
          </p:txBody>
        </p:sp>
      </p:grpSp>
      <p:cxnSp>
        <p:nvCxnSpPr>
          <p:cNvPr id="50" name="Rett pil 28"/>
          <p:cNvCxnSpPr>
            <a:cxnSpLocks noChangeShapeType="1"/>
            <a:stCxn id="42" idx="0"/>
          </p:cNvCxnSpPr>
          <p:nvPr/>
        </p:nvCxnSpPr>
        <p:spPr bwMode="auto">
          <a:xfrm flipV="1">
            <a:off x="652695" y="3039188"/>
            <a:ext cx="0" cy="841372"/>
          </a:xfrm>
          <a:prstGeom prst="straightConnector1">
            <a:avLst/>
          </a:prstGeom>
          <a:noFill/>
          <a:ln w="19050" algn="ctr">
            <a:solidFill>
              <a:srgbClr val="00B0F0"/>
            </a:solidFill>
            <a:round/>
            <a:headEnd/>
            <a:tailEnd type="arrow" w="med" len="med"/>
          </a:ln>
        </p:spPr>
      </p:cxnSp>
      <p:pic>
        <p:nvPicPr>
          <p:cNvPr id="358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34852" y="300207"/>
            <a:ext cx="2752725" cy="1209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ekstSylinder 1"/>
          <p:cNvSpPr txBox="1"/>
          <p:nvPr/>
        </p:nvSpPr>
        <p:spPr>
          <a:xfrm>
            <a:off x="5614481" y="294086"/>
            <a:ext cx="1877437" cy="461665"/>
          </a:xfrm>
          <a:prstGeom prst="rect">
            <a:avLst/>
          </a:prstGeom>
          <a:noFill/>
        </p:spPr>
        <p:txBody>
          <a:bodyPr wrap="none" rtlCol="0">
            <a:spAutoFit/>
          </a:bodyPr>
          <a:lstStyle/>
          <a:p>
            <a:r>
              <a:rPr lang="en-US" dirty="0"/>
              <a:t>COPD risks:</a:t>
            </a:r>
          </a:p>
        </p:txBody>
      </p:sp>
      <p:graphicFrame>
        <p:nvGraphicFramePr>
          <p:cNvPr id="39" name="Table 38"/>
          <p:cNvGraphicFramePr>
            <a:graphicFrameLocks noGrp="1"/>
          </p:cNvGraphicFramePr>
          <p:nvPr>
            <p:extLst/>
          </p:nvPr>
        </p:nvGraphicFramePr>
        <p:xfrm>
          <a:off x="449192" y="5080485"/>
          <a:ext cx="7265486" cy="1112520"/>
        </p:xfrm>
        <a:graphic>
          <a:graphicData uri="http://schemas.openxmlformats.org/drawingml/2006/table">
            <a:tbl>
              <a:tblPr firstRow="1" bandRow="1">
                <a:tableStyleId>{2D5ABB26-0587-4C30-8999-92F81FD0307C}</a:tableStyleId>
              </a:tblPr>
              <a:tblGrid>
                <a:gridCol w="3020520">
                  <a:extLst>
                    <a:ext uri="{9D8B030D-6E8A-4147-A177-3AD203B41FA5}">
                      <a16:colId xmlns:a16="http://schemas.microsoft.com/office/drawing/2014/main" val="20000"/>
                    </a:ext>
                  </a:extLst>
                </a:gridCol>
                <a:gridCol w="1414071">
                  <a:extLst>
                    <a:ext uri="{9D8B030D-6E8A-4147-A177-3AD203B41FA5}">
                      <a16:colId xmlns:a16="http://schemas.microsoft.com/office/drawing/2014/main" val="20001"/>
                    </a:ext>
                  </a:extLst>
                </a:gridCol>
                <a:gridCol w="995087">
                  <a:extLst>
                    <a:ext uri="{9D8B030D-6E8A-4147-A177-3AD203B41FA5}">
                      <a16:colId xmlns:a16="http://schemas.microsoft.com/office/drawing/2014/main" val="20002"/>
                    </a:ext>
                  </a:extLst>
                </a:gridCol>
                <a:gridCol w="1835808">
                  <a:extLst>
                    <a:ext uri="{9D8B030D-6E8A-4147-A177-3AD203B41FA5}">
                      <a16:colId xmlns:a16="http://schemas.microsoft.com/office/drawing/2014/main" val="20003"/>
                    </a:ext>
                  </a:extLst>
                </a:gridCol>
              </a:tblGrid>
              <a:tr h="37084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rgbClr val="000000"/>
                          </a:solidFill>
                          <a:effectLst/>
                          <a:latin typeface="Arial" charset="0"/>
                        </a:rPr>
                        <a:t>E→D</a:t>
                      </a:r>
                    </a:p>
                  </a:txBody>
                  <a:tcPr marL="9525" marR="9525" marT="9525" marB="0" anchor="b" horzOverflow="overflow"/>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err="1">
                          <a:ln>
                            <a:noFill/>
                          </a:ln>
                          <a:solidFill>
                            <a:srgbClr val="000000"/>
                          </a:solidFill>
                          <a:effectLst/>
                          <a:latin typeface="Arial" charset="0"/>
                        </a:rPr>
                        <a:t>Causal</a:t>
                      </a:r>
                      <a:endParaRPr kumimoji="0" lang="nb-NO" sz="1800" b="0" i="0" u="none" strike="noStrike" cap="none" normalizeH="0" baseline="0" dirty="0">
                        <a:ln>
                          <a:noFill/>
                        </a:ln>
                        <a:solidFill>
                          <a:srgbClr val="000000"/>
                        </a:solidFill>
                        <a:effectLst/>
                        <a:latin typeface="Arial" charset="0"/>
                      </a:endParaRPr>
                    </a:p>
                  </a:txBody>
                  <a:tcPr marL="9525" marR="9525" marT="9525" marB="0" anchor="b" horzOverflow="overflow"/>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rgbClr val="000000"/>
                          </a:solidFill>
                          <a:effectLst/>
                          <a:latin typeface="Arial" charset="0"/>
                        </a:rPr>
                        <a:t>Open</a:t>
                      </a:r>
                    </a:p>
                  </a:txBody>
                  <a:tcPr marL="9525" marR="9525" marT="9525" marB="0" anchor="b" horzOverflow="overflow"/>
                </a:tc>
                <a:tc>
                  <a:txBody>
                    <a:bodyPr/>
                    <a:lstStyle/>
                    <a:p>
                      <a:r>
                        <a:rPr lang="en-US" dirty="0"/>
                        <a:t>No bias</a:t>
                      </a:r>
                    </a:p>
                  </a:txBody>
                  <a:tcPr/>
                </a:tc>
                <a:extLst>
                  <a:ext uri="{0D108BD9-81ED-4DB2-BD59-A6C34878D82A}">
                    <a16:rowId xmlns:a16="http://schemas.microsoft.com/office/drawing/2014/main" val="10000"/>
                  </a:ext>
                </a:extLst>
              </a:tr>
              <a:tr h="37084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rgbClr val="000000"/>
                          </a:solidFill>
                          <a:effectLst/>
                          <a:latin typeface="Arial" charset="0"/>
                        </a:rPr>
                        <a:t>E←E</a:t>
                      </a:r>
                      <a:r>
                        <a:rPr kumimoji="0" lang="nb-NO" sz="1800" b="0" i="0" u="none" strike="noStrike" cap="none" normalizeH="0" baseline="-25000" dirty="0">
                          <a:ln>
                            <a:noFill/>
                          </a:ln>
                          <a:solidFill>
                            <a:srgbClr val="000000"/>
                          </a:solidFill>
                          <a:effectLst/>
                          <a:latin typeface="Arial" charset="0"/>
                        </a:rPr>
                        <a:t>0</a:t>
                      </a:r>
                      <a:r>
                        <a:rPr kumimoji="0" lang="nb-NO" sz="1800" b="0" i="0" u="none" strike="noStrike" cap="none" normalizeH="0" baseline="0" dirty="0">
                          <a:ln>
                            <a:noFill/>
                          </a:ln>
                          <a:solidFill>
                            <a:srgbClr val="000000"/>
                          </a:solidFill>
                          <a:effectLst/>
                          <a:latin typeface="Arial" charset="0"/>
                        </a:rPr>
                        <a:t>→D</a:t>
                      </a:r>
                      <a:r>
                        <a:rPr kumimoji="0" lang="nb-NO" sz="1800" b="0" i="0" u="none" strike="noStrike" cap="none" normalizeH="0" baseline="-25000" dirty="0">
                          <a:ln>
                            <a:noFill/>
                          </a:ln>
                          <a:solidFill>
                            <a:srgbClr val="000000"/>
                          </a:solidFill>
                          <a:effectLst/>
                          <a:latin typeface="Arial" charset="0"/>
                        </a:rPr>
                        <a:t>0</a:t>
                      </a:r>
                      <a:r>
                        <a:rPr kumimoji="0" lang="nb-NO" sz="1800" b="0" i="0" u="none" strike="noStrike" cap="none" normalizeH="0" baseline="0" dirty="0">
                          <a:ln>
                            <a:noFill/>
                          </a:ln>
                          <a:solidFill>
                            <a:srgbClr val="000000"/>
                          </a:solidFill>
                          <a:effectLst/>
                          <a:latin typeface="Arial" charset="0"/>
                        </a:rPr>
                        <a:t>→[S] ←H→D</a:t>
                      </a:r>
                    </a:p>
                  </a:txBody>
                  <a:tcPr marL="9525" marR="9525" marT="9525" marB="0" anchor="b" horzOverflow="overflow"/>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rgbClr val="000000"/>
                          </a:solidFill>
                          <a:effectLst/>
                          <a:latin typeface="Arial" charset="0"/>
                        </a:rPr>
                        <a:t>Non-</a:t>
                      </a:r>
                      <a:r>
                        <a:rPr kumimoji="0" lang="nb-NO" sz="1800" b="0" i="0" u="none" strike="noStrike" cap="none" normalizeH="0" baseline="0" dirty="0" err="1">
                          <a:ln>
                            <a:noFill/>
                          </a:ln>
                          <a:solidFill>
                            <a:srgbClr val="000000"/>
                          </a:solidFill>
                          <a:effectLst/>
                          <a:latin typeface="Arial" charset="0"/>
                        </a:rPr>
                        <a:t>causal</a:t>
                      </a:r>
                      <a:endParaRPr kumimoji="0" lang="nb-NO" sz="1800" b="0" i="0" u="none" strike="noStrike" cap="none" normalizeH="0" baseline="0" dirty="0">
                        <a:ln>
                          <a:noFill/>
                        </a:ln>
                        <a:solidFill>
                          <a:srgbClr val="000000"/>
                        </a:solidFill>
                        <a:effectLst/>
                        <a:latin typeface="Arial" charset="0"/>
                      </a:endParaRPr>
                    </a:p>
                  </a:txBody>
                  <a:tcPr marL="9525" marR="9525" marT="9525" marB="0" anchor="b" horzOverflow="overflow"/>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rgbClr val="000000"/>
                          </a:solidFill>
                          <a:effectLst/>
                          <a:latin typeface="Arial" charset="0"/>
                        </a:rPr>
                        <a:t>Open</a:t>
                      </a:r>
                    </a:p>
                  </a:txBody>
                  <a:tcPr marL="9525" marR="9525" marT="9525" marB="0" anchor="b" horzOverflow="overflow"/>
                </a:tc>
                <a:tc>
                  <a:txBody>
                    <a:bodyPr/>
                    <a:lstStyle/>
                    <a:p>
                      <a:r>
                        <a:rPr lang="en-US" dirty="0"/>
                        <a:t>Bias</a:t>
                      </a:r>
                    </a:p>
                  </a:txBody>
                  <a:tcPr/>
                </a:tc>
                <a:extLst>
                  <a:ext uri="{0D108BD9-81ED-4DB2-BD59-A6C34878D82A}">
                    <a16:rowId xmlns:a16="http://schemas.microsoft.com/office/drawing/2014/main" val="10001"/>
                  </a:ext>
                </a:extLst>
              </a:tr>
              <a:tr h="37084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rgbClr val="000000"/>
                          </a:solidFill>
                          <a:effectLst/>
                          <a:latin typeface="Arial" charset="0"/>
                        </a:rPr>
                        <a:t>E←E</a:t>
                      </a:r>
                      <a:r>
                        <a:rPr kumimoji="0" lang="nb-NO" sz="1800" b="0" i="0" u="none" strike="noStrike" cap="none" normalizeH="0" baseline="-25000" dirty="0">
                          <a:ln>
                            <a:noFill/>
                          </a:ln>
                          <a:solidFill>
                            <a:srgbClr val="000000"/>
                          </a:solidFill>
                          <a:effectLst/>
                          <a:latin typeface="Arial" charset="0"/>
                        </a:rPr>
                        <a:t>0</a:t>
                      </a:r>
                      <a:r>
                        <a:rPr kumimoji="0" lang="nb-NO" sz="1800" b="0" i="0" u="none" strike="noStrike" cap="none" normalizeH="0" baseline="0" dirty="0">
                          <a:ln>
                            <a:noFill/>
                          </a:ln>
                          <a:solidFill>
                            <a:srgbClr val="000000"/>
                          </a:solidFill>
                          <a:effectLst/>
                          <a:latin typeface="Arial" charset="0"/>
                        </a:rPr>
                        <a:t>→D</a:t>
                      </a:r>
                      <a:r>
                        <a:rPr kumimoji="0" lang="nb-NO" sz="1800" b="0" i="0" u="none" strike="noStrike" cap="none" normalizeH="0" baseline="-25000" dirty="0">
                          <a:ln>
                            <a:noFill/>
                          </a:ln>
                          <a:solidFill>
                            <a:srgbClr val="000000"/>
                          </a:solidFill>
                          <a:effectLst/>
                          <a:latin typeface="Arial" charset="0"/>
                        </a:rPr>
                        <a:t>0</a:t>
                      </a:r>
                      <a:r>
                        <a:rPr kumimoji="0" lang="nb-NO" sz="1800" b="0" i="0" u="none" strike="noStrike" cap="none" normalizeH="0" baseline="0" dirty="0">
                          <a:ln>
                            <a:noFill/>
                          </a:ln>
                          <a:solidFill>
                            <a:srgbClr val="000000"/>
                          </a:solidFill>
                          <a:effectLst/>
                          <a:latin typeface="Arial" charset="0"/>
                        </a:rPr>
                        <a:t>→[S] ←[H]→D</a:t>
                      </a:r>
                    </a:p>
                  </a:txBody>
                  <a:tcPr marL="9525" marR="9525" marT="9525" marB="0" anchor="b" horzOverflow="overflow"/>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a:ln>
                            <a:noFill/>
                          </a:ln>
                          <a:solidFill>
                            <a:srgbClr val="000000"/>
                          </a:solidFill>
                          <a:effectLst/>
                          <a:latin typeface="Arial" charset="0"/>
                        </a:rPr>
                        <a:t>Non-</a:t>
                      </a:r>
                      <a:r>
                        <a:rPr kumimoji="0" lang="nb-NO" sz="1800" b="0" i="0" u="none" strike="noStrike" cap="none" normalizeH="0" baseline="0" dirty="0" err="1">
                          <a:ln>
                            <a:noFill/>
                          </a:ln>
                          <a:solidFill>
                            <a:srgbClr val="000000"/>
                          </a:solidFill>
                          <a:effectLst/>
                          <a:latin typeface="Arial" charset="0"/>
                        </a:rPr>
                        <a:t>causal</a:t>
                      </a:r>
                      <a:endParaRPr kumimoji="0" lang="nb-NO" sz="1800" b="0" i="0" u="none" strike="noStrike" cap="none" normalizeH="0" baseline="0" dirty="0">
                        <a:ln>
                          <a:noFill/>
                        </a:ln>
                        <a:solidFill>
                          <a:srgbClr val="000000"/>
                        </a:solidFill>
                        <a:effectLst/>
                        <a:latin typeface="Arial" charset="0"/>
                      </a:endParaRPr>
                    </a:p>
                  </a:txBody>
                  <a:tcPr marL="9525" marR="9525" marT="9525" marB="0" anchor="b" horzOverflow="overflow"/>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nb-NO" sz="1800" b="0" i="0" u="none" strike="noStrike" cap="none" normalizeH="0" baseline="0" dirty="0" err="1">
                          <a:ln>
                            <a:noFill/>
                          </a:ln>
                          <a:solidFill>
                            <a:srgbClr val="000000"/>
                          </a:solidFill>
                          <a:effectLst/>
                          <a:latin typeface="Arial" charset="0"/>
                        </a:rPr>
                        <a:t>Closed</a:t>
                      </a:r>
                      <a:endParaRPr kumimoji="0" lang="nb-NO" sz="1800" b="0" i="0" u="none" strike="noStrike" cap="none" normalizeH="0" baseline="0" dirty="0">
                        <a:ln>
                          <a:noFill/>
                        </a:ln>
                        <a:solidFill>
                          <a:srgbClr val="000000"/>
                        </a:solidFill>
                        <a:effectLst/>
                        <a:latin typeface="Arial" charset="0"/>
                      </a:endParaRPr>
                    </a:p>
                  </a:txBody>
                  <a:tcPr marL="9525" marR="9525" marT="9525" marB="0" anchor="b" horzOverflow="overflow"/>
                </a:tc>
                <a:tc>
                  <a:txBody>
                    <a:bodyPr/>
                    <a:lstStyle/>
                    <a:p>
                      <a:r>
                        <a:rPr lang="en-US" dirty="0"/>
                        <a:t>No bias</a:t>
                      </a:r>
                    </a:p>
                  </a:txBody>
                  <a:tcPr/>
                </a:tc>
                <a:extLst>
                  <a:ext uri="{0D108BD9-81ED-4DB2-BD59-A6C34878D82A}">
                    <a16:rowId xmlns:a16="http://schemas.microsoft.com/office/drawing/2014/main" val="10002"/>
                  </a:ext>
                </a:extLst>
              </a:tr>
            </a:tbl>
          </a:graphicData>
        </a:graphic>
      </p:graphicFrame>
      <p:sp>
        <p:nvSpPr>
          <p:cNvPr id="5" name="Slide Number Placeholder 4"/>
          <p:cNvSpPr>
            <a:spLocks noGrp="1"/>
          </p:cNvSpPr>
          <p:nvPr>
            <p:ph type="sldNum" sz="quarter" idx="12"/>
          </p:nvPr>
        </p:nvSpPr>
        <p:spPr/>
        <p:txBody>
          <a:bodyPr/>
          <a:lstStyle/>
          <a:p>
            <a:fld id="{48967F36-0B61-F749-ACDB-F36D75792314}" type="slidenum">
              <a:rPr lang="en-US" noProof="0" smtClean="0"/>
              <a:pPr/>
              <a:t>56</a:t>
            </a:fld>
            <a:endParaRPr lang="en-US" noProof="0"/>
          </a:p>
        </p:txBody>
      </p:sp>
    </p:spTree>
    <p:extLst>
      <p:ext uri="{BB962C8B-B14F-4D97-AF65-F5344CB8AC3E}">
        <p14:creationId xmlns:p14="http://schemas.microsoft.com/office/powerpoint/2010/main" val="420529059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6" name="Rectangle 8"/>
          <p:cNvSpPr>
            <a:spLocks noGrp="1" noChangeArrowheads="1"/>
          </p:cNvSpPr>
          <p:nvPr>
            <p:ph type="sldNum" sz="quarter" idx="12"/>
          </p:nvPr>
        </p:nvSpPr>
        <p:spPr>
          <a:ln/>
          <a:extLst>
            <a:ext uri="{91240B29-F687-4f45-9708-019B960494DF}">
              <a14:hiddenLine xmlns:a14="http://schemas.microsoft.com/office/drawing/2010/main" xmlns="" w="9525">
                <a:solidFill>
                  <a:srgbClr val="000000"/>
                </a:solidFill>
                <a:miter lim="800000"/>
                <a:headEnd/>
                <a:tailEnd/>
              </a14:hiddenLine>
            </a:ext>
          </a:extLst>
        </p:spPr>
        <p:txBody>
          <a:bodyPr/>
          <a:lstStyle>
            <a:lvl1pPr algn="ctr" eaLnBrk="0" hangingPunct="0">
              <a:defRPr sz="2400">
                <a:solidFill>
                  <a:srgbClr val="154987"/>
                </a:solidFill>
                <a:latin typeface="Arial" pitchFamily="34" charset="0"/>
              </a:defRPr>
            </a:lvl1pPr>
            <a:lvl2pPr marL="742950" indent="-285750" algn="ctr" eaLnBrk="0" hangingPunct="0">
              <a:defRPr sz="2400">
                <a:solidFill>
                  <a:srgbClr val="154987"/>
                </a:solidFill>
                <a:latin typeface="Arial" pitchFamily="34" charset="0"/>
              </a:defRPr>
            </a:lvl2pPr>
            <a:lvl3pPr marL="1143000" indent="-228600" algn="ctr" eaLnBrk="0" hangingPunct="0">
              <a:defRPr sz="2400">
                <a:solidFill>
                  <a:srgbClr val="154987"/>
                </a:solidFill>
                <a:latin typeface="Arial" pitchFamily="34" charset="0"/>
              </a:defRPr>
            </a:lvl3pPr>
            <a:lvl4pPr marL="1600200" indent="-228600" algn="ctr" eaLnBrk="0" hangingPunct="0">
              <a:defRPr sz="2400">
                <a:solidFill>
                  <a:srgbClr val="154987"/>
                </a:solidFill>
                <a:latin typeface="Arial" pitchFamily="34" charset="0"/>
              </a:defRPr>
            </a:lvl4pPr>
            <a:lvl5pPr marL="2057400" indent="-228600" algn="ctr" eaLnBrk="0" hangingPunct="0">
              <a:defRPr sz="2400">
                <a:solidFill>
                  <a:srgbClr val="154987"/>
                </a:solidFill>
                <a:latin typeface="Arial" pitchFamily="34" charset="0"/>
              </a:defRPr>
            </a:lvl5pPr>
            <a:lvl6pPr marL="2514600" indent="-228600" algn="ctr" eaLnBrk="0" fontAlgn="base" hangingPunct="0">
              <a:spcBef>
                <a:spcPct val="0"/>
              </a:spcBef>
              <a:spcAft>
                <a:spcPct val="0"/>
              </a:spcAft>
              <a:defRPr sz="2400">
                <a:solidFill>
                  <a:srgbClr val="154987"/>
                </a:solidFill>
                <a:latin typeface="Arial" pitchFamily="34" charset="0"/>
              </a:defRPr>
            </a:lvl6pPr>
            <a:lvl7pPr marL="2971800" indent="-228600" algn="ctr" eaLnBrk="0" fontAlgn="base" hangingPunct="0">
              <a:spcBef>
                <a:spcPct val="0"/>
              </a:spcBef>
              <a:spcAft>
                <a:spcPct val="0"/>
              </a:spcAft>
              <a:defRPr sz="2400">
                <a:solidFill>
                  <a:srgbClr val="154987"/>
                </a:solidFill>
                <a:latin typeface="Arial" pitchFamily="34" charset="0"/>
              </a:defRPr>
            </a:lvl7pPr>
            <a:lvl8pPr marL="3429000" indent="-228600" algn="ctr" eaLnBrk="0" fontAlgn="base" hangingPunct="0">
              <a:spcBef>
                <a:spcPct val="0"/>
              </a:spcBef>
              <a:spcAft>
                <a:spcPct val="0"/>
              </a:spcAft>
              <a:defRPr sz="2400">
                <a:solidFill>
                  <a:srgbClr val="154987"/>
                </a:solidFill>
                <a:latin typeface="Arial" pitchFamily="34" charset="0"/>
              </a:defRPr>
            </a:lvl8pPr>
            <a:lvl9pPr marL="3886200" indent="-228600" algn="ctr" eaLnBrk="0" fontAlgn="base" hangingPunct="0">
              <a:spcBef>
                <a:spcPct val="0"/>
              </a:spcBef>
              <a:spcAft>
                <a:spcPct val="0"/>
              </a:spcAft>
              <a:defRPr sz="2400">
                <a:solidFill>
                  <a:srgbClr val="154987"/>
                </a:solidFill>
                <a:latin typeface="Arial" pitchFamily="34" charset="0"/>
              </a:defRPr>
            </a:lvl9pPr>
          </a:lstStyle>
          <a:p>
            <a:pPr algn="r"/>
            <a:fld id="{A4F9D842-75BB-40A5-BA06-98BFF8A87FD5}" type="slidenum">
              <a:rPr lang="nb-NO" sz="1400" smtClean="0">
                <a:solidFill>
                  <a:schemeClr val="tx1"/>
                </a:solidFill>
                <a:latin typeface="Times New Roman" pitchFamily="18" charset="0"/>
              </a:rPr>
              <a:pPr algn="r"/>
              <a:t>57</a:t>
            </a:fld>
            <a:endParaRPr lang="nb-NO" sz="1400">
              <a:solidFill>
                <a:schemeClr val="tx1"/>
              </a:solidFill>
              <a:latin typeface="Times New Roman" pitchFamily="18" charset="0"/>
            </a:endParaRPr>
          </a:p>
        </p:txBody>
      </p:sp>
      <p:sp>
        <p:nvSpPr>
          <p:cNvPr id="56322" name="Title 4"/>
          <p:cNvSpPr>
            <a:spLocks noGrp="1"/>
          </p:cNvSpPr>
          <p:nvPr>
            <p:ph type="title" idx="4294967295"/>
          </p:nvPr>
        </p:nvSpPr>
        <p:spPr>
          <a:xfrm>
            <a:off x="1263650" y="300038"/>
            <a:ext cx="7880350" cy="766762"/>
          </a:xfrm>
        </p:spPr>
        <p:txBody>
          <a:bodyPr/>
          <a:lstStyle/>
          <a:p>
            <a:r>
              <a:rPr lang="en-US" dirty="0"/>
              <a:t>Recommended reading</a:t>
            </a:r>
          </a:p>
        </p:txBody>
      </p:sp>
      <p:sp>
        <p:nvSpPr>
          <p:cNvPr id="15" name="Plassholder for innhold 14"/>
          <p:cNvSpPr>
            <a:spLocks noGrp="1"/>
          </p:cNvSpPr>
          <p:nvPr>
            <p:ph idx="4294967295"/>
          </p:nvPr>
        </p:nvSpPr>
        <p:spPr>
          <a:xfrm>
            <a:off x="578556" y="1208617"/>
            <a:ext cx="7846307" cy="5338939"/>
          </a:xfrm>
        </p:spPr>
        <p:txBody>
          <a:bodyPr>
            <a:normAutofit/>
          </a:bodyPr>
          <a:lstStyle/>
          <a:p>
            <a:pPr>
              <a:defRPr/>
            </a:pPr>
            <a:r>
              <a:rPr lang="en-US" sz="2400" dirty="0"/>
              <a:t>Books</a:t>
            </a:r>
          </a:p>
          <a:p>
            <a:pPr lvl="1">
              <a:defRPr/>
            </a:pPr>
            <a:r>
              <a:rPr lang="en-US" sz="1600" dirty="0" err="1"/>
              <a:t>Hernan</a:t>
            </a:r>
            <a:r>
              <a:rPr lang="en-US" sz="1600" dirty="0"/>
              <a:t>, M. A. and J. Robins. </a:t>
            </a:r>
            <a:r>
              <a:rPr lang="en-US" sz="1600" i="1" dirty="0"/>
              <a:t>Causal Inference</a:t>
            </a:r>
            <a:r>
              <a:rPr lang="en-US" sz="1600" dirty="0"/>
              <a:t>. What if? (2020)</a:t>
            </a:r>
          </a:p>
          <a:p>
            <a:pPr lvl="1">
              <a:defRPr/>
            </a:pPr>
            <a:r>
              <a:rPr lang="en-US" sz="1600" dirty="0">
                <a:ea typeface="+mn-ea"/>
                <a:cs typeface="+mn-cs"/>
              </a:rPr>
              <a:t>Rothman, K. J., S. Greenland, and T. L. Lash. </a:t>
            </a:r>
            <a:r>
              <a:rPr lang="en-US" sz="1600" i="1" dirty="0">
                <a:ea typeface="+mn-ea"/>
                <a:cs typeface="+mn-cs"/>
              </a:rPr>
              <a:t>Modern Epidemiology</a:t>
            </a:r>
            <a:r>
              <a:rPr lang="en-US" sz="1600" dirty="0">
                <a:ea typeface="+mn-ea"/>
                <a:cs typeface="+mn-cs"/>
              </a:rPr>
              <a:t> (2008)</a:t>
            </a:r>
          </a:p>
          <a:p>
            <a:pPr lvl="1">
              <a:defRPr/>
            </a:pPr>
            <a:r>
              <a:rPr lang="en-US" sz="1600" dirty="0">
                <a:ea typeface="+mn-ea"/>
                <a:cs typeface="+mn-cs"/>
              </a:rPr>
              <a:t>Morgan and </a:t>
            </a:r>
            <a:r>
              <a:rPr lang="en-US" sz="1600" dirty="0" err="1">
                <a:ea typeface="+mn-ea"/>
                <a:cs typeface="+mn-cs"/>
              </a:rPr>
              <a:t>Winship</a:t>
            </a:r>
            <a:r>
              <a:rPr lang="en-US" sz="1600" dirty="0">
                <a:ea typeface="+mn-ea"/>
                <a:cs typeface="+mn-cs"/>
              </a:rPr>
              <a:t>, </a:t>
            </a:r>
            <a:r>
              <a:rPr lang="en-US" sz="1600" i="1" dirty="0">
                <a:ea typeface="+mn-ea"/>
                <a:cs typeface="+mn-cs"/>
              </a:rPr>
              <a:t>Counterfactuals and Causal Inference (</a:t>
            </a:r>
            <a:r>
              <a:rPr lang="en-US" sz="1600" dirty="0">
                <a:ea typeface="+mn-ea"/>
                <a:cs typeface="+mn-cs"/>
              </a:rPr>
              <a:t>2009)</a:t>
            </a:r>
          </a:p>
          <a:p>
            <a:pPr lvl="1">
              <a:defRPr/>
            </a:pPr>
            <a:r>
              <a:rPr lang="en-US" sz="1600" dirty="0">
                <a:ea typeface="+mn-ea"/>
                <a:cs typeface="+mn-cs"/>
              </a:rPr>
              <a:t>Pearl J, </a:t>
            </a:r>
            <a:r>
              <a:rPr lang="en-US" sz="1600" i="1" dirty="0">
                <a:ea typeface="+mn-ea"/>
                <a:cs typeface="+mn-cs"/>
              </a:rPr>
              <a:t>Causality – Models, Reasoning and Inference (</a:t>
            </a:r>
            <a:r>
              <a:rPr lang="en-US" sz="1600" dirty="0">
                <a:ea typeface="+mn-ea"/>
                <a:cs typeface="+mn-cs"/>
              </a:rPr>
              <a:t>2009)</a:t>
            </a:r>
          </a:p>
          <a:p>
            <a:pPr lvl="1">
              <a:defRPr/>
            </a:pPr>
            <a:r>
              <a:rPr lang="en-US" sz="1600" dirty="0"/>
              <a:t>Veierød, M.B., </a:t>
            </a:r>
            <a:r>
              <a:rPr lang="en-US" sz="1600" dirty="0" err="1"/>
              <a:t>Lydersen</a:t>
            </a:r>
            <a:r>
              <a:rPr lang="en-US" sz="1600" dirty="0"/>
              <a:t>, S. </a:t>
            </a:r>
            <a:r>
              <a:rPr lang="en-US" sz="1600" dirty="0" err="1"/>
              <a:t>Laake,P</a:t>
            </a:r>
            <a:r>
              <a:rPr lang="en-US" sz="1600" dirty="0"/>
              <a:t>. Medical Statistics (2012)</a:t>
            </a:r>
            <a:endParaRPr lang="en-US" sz="1600" dirty="0">
              <a:ea typeface="+mn-ea"/>
              <a:cs typeface="+mn-cs"/>
            </a:endParaRPr>
          </a:p>
          <a:p>
            <a:pPr>
              <a:defRPr/>
            </a:pPr>
            <a:r>
              <a:rPr lang="en-US" sz="2400" dirty="0"/>
              <a:t>Papers</a:t>
            </a:r>
          </a:p>
          <a:p>
            <a:pPr lvl="1">
              <a:defRPr/>
            </a:pPr>
            <a:r>
              <a:rPr lang="en-US" sz="1600" dirty="0"/>
              <a:t>Greenland, S., J. Pearl, and J. M. Robins. </a:t>
            </a:r>
            <a:r>
              <a:rPr lang="en-US" sz="1600" i="1" dirty="0"/>
              <a:t>Causal diagrams for epidemiologic research,</a:t>
            </a:r>
            <a:r>
              <a:rPr lang="en-US" sz="1600" dirty="0"/>
              <a:t> Epidemiology 1999</a:t>
            </a:r>
          </a:p>
          <a:p>
            <a:pPr lvl="1">
              <a:defRPr/>
            </a:pPr>
            <a:r>
              <a:rPr lang="en-US" sz="1600" dirty="0"/>
              <a:t>Hernandez-Diaz, S., E. F. </a:t>
            </a:r>
            <a:r>
              <a:rPr lang="en-US" sz="1600" dirty="0" err="1"/>
              <a:t>Schisterman</a:t>
            </a:r>
            <a:r>
              <a:rPr lang="en-US" sz="1600" dirty="0"/>
              <a:t>, and M. A. </a:t>
            </a:r>
            <a:r>
              <a:rPr lang="en-US" sz="1600" dirty="0" err="1"/>
              <a:t>Hernan</a:t>
            </a:r>
            <a:r>
              <a:rPr lang="en-US" sz="1600" dirty="0"/>
              <a:t>. </a:t>
            </a:r>
            <a:r>
              <a:rPr lang="en-US" sz="1600" i="1" dirty="0"/>
              <a:t>The birth weight "paradox" uncovered?</a:t>
            </a:r>
            <a:r>
              <a:rPr lang="en-US" sz="1600" dirty="0"/>
              <a:t> Am J </a:t>
            </a:r>
            <a:r>
              <a:rPr lang="en-US" sz="1600" dirty="0" err="1"/>
              <a:t>Epidemiol</a:t>
            </a:r>
            <a:r>
              <a:rPr lang="en-US" sz="1600" dirty="0"/>
              <a:t> 2006</a:t>
            </a:r>
          </a:p>
          <a:p>
            <a:pPr lvl="1">
              <a:defRPr/>
            </a:pPr>
            <a:r>
              <a:rPr lang="en-US" sz="1600" dirty="0" err="1"/>
              <a:t>Hernan</a:t>
            </a:r>
            <a:r>
              <a:rPr lang="en-US" sz="1600" dirty="0"/>
              <a:t>, M. A., S. Hernandez-Diaz, and J. M. Robins. </a:t>
            </a:r>
            <a:r>
              <a:rPr lang="en-US" sz="1600" i="1" dirty="0"/>
              <a:t>A structural approach to selection bias,</a:t>
            </a:r>
            <a:r>
              <a:rPr lang="en-US" sz="1600" dirty="0"/>
              <a:t> Epidemiology 2004</a:t>
            </a:r>
          </a:p>
          <a:p>
            <a:pPr lvl="1">
              <a:defRPr/>
            </a:pPr>
            <a:r>
              <a:rPr lang="en-US" sz="1600" dirty="0"/>
              <a:t>Weinberg, C. R. </a:t>
            </a:r>
            <a:r>
              <a:rPr lang="en-US" sz="1600" i="1" dirty="0"/>
              <a:t>Can DAGs clarify effect modification?</a:t>
            </a:r>
            <a:r>
              <a:rPr lang="en-US" sz="1600" dirty="0"/>
              <a:t> Epidemiology 2007</a:t>
            </a:r>
          </a:p>
          <a:p>
            <a:pPr lvl="1">
              <a:defRPr/>
            </a:pPr>
            <a:r>
              <a:rPr lang="en-US" sz="1600" dirty="0" err="1"/>
              <a:t>Schisterman</a:t>
            </a:r>
            <a:r>
              <a:rPr lang="en-US" sz="1600" dirty="0"/>
              <a:t> EF et al. Epidemiology 2009;20(4):488-95</a:t>
            </a:r>
          </a:p>
          <a:p>
            <a:pPr lvl="1">
              <a:defRPr/>
            </a:pPr>
            <a:r>
              <a:rPr lang="en-US" sz="1600" dirty="0"/>
              <a:t>Williamson EJ et al. </a:t>
            </a:r>
            <a:r>
              <a:rPr lang="en-US" sz="1600" dirty="0" err="1"/>
              <a:t>Respirology</a:t>
            </a:r>
            <a:r>
              <a:rPr lang="en-US" sz="1600" dirty="0"/>
              <a:t> 2014;19:303-11</a:t>
            </a:r>
          </a:p>
          <a:p>
            <a:pPr lvl="1">
              <a:defRPr/>
            </a:pPr>
            <a:r>
              <a:rPr lang="en-US" sz="1600" dirty="0"/>
              <a:t>Hernan MA et al. </a:t>
            </a:r>
            <a:r>
              <a:rPr lang="en-US" sz="1600" i="1" dirty="0"/>
              <a:t>the Simpson’s </a:t>
            </a:r>
            <a:r>
              <a:rPr lang="en-US" sz="1600" i="1"/>
              <a:t>paradox unraveled</a:t>
            </a:r>
            <a:r>
              <a:rPr lang="en-US" sz="1600" i="1" dirty="0"/>
              <a:t>.</a:t>
            </a:r>
            <a:r>
              <a:rPr lang="en-US" sz="1600" dirty="0"/>
              <a:t> J </a:t>
            </a:r>
            <a:r>
              <a:rPr lang="en-US" sz="1600" dirty="0" err="1"/>
              <a:t>Int</a:t>
            </a:r>
            <a:r>
              <a:rPr lang="en-US" sz="1600" dirty="0"/>
              <a:t> </a:t>
            </a:r>
            <a:r>
              <a:rPr lang="en-US" sz="1600" dirty="0" err="1"/>
              <a:t>Epidemiol</a:t>
            </a:r>
            <a:r>
              <a:rPr lang="en-US" sz="1600" dirty="0"/>
              <a:t> 2011</a:t>
            </a:r>
          </a:p>
          <a:p>
            <a:pPr lvl="1">
              <a:defRPr/>
            </a:pPr>
            <a:endParaRPr lang="en-US" sz="1600" dirty="0"/>
          </a:p>
          <a:p>
            <a:pPr>
              <a:defRPr/>
            </a:pPr>
            <a:endParaRPr lang="en-US" sz="1400" dirty="0"/>
          </a:p>
        </p:txBody>
      </p:sp>
    </p:spTree>
    <p:extLst>
      <p:ext uri="{BB962C8B-B14F-4D97-AF65-F5344CB8AC3E}">
        <p14:creationId xmlns:p14="http://schemas.microsoft.com/office/powerpoint/2010/main" val="194748403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tel 4"/>
          <p:cNvSpPr>
            <a:spLocks noGrp="1"/>
          </p:cNvSpPr>
          <p:nvPr>
            <p:ph type="title"/>
          </p:nvPr>
        </p:nvSpPr>
        <p:spPr/>
        <p:txBody>
          <a:bodyPr/>
          <a:lstStyle/>
          <a:p>
            <a:r>
              <a:rPr lang="en-US"/>
              <a:t>References</a:t>
            </a:r>
          </a:p>
        </p:txBody>
      </p:sp>
      <p:sp>
        <p:nvSpPr>
          <p:cNvPr id="57347" name="Plassholder for innhold 5"/>
          <p:cNvSpPr>
            <a:spLocks noGrp="1"/>
          </p:cNvSpPr>
          <p:nvPr>
            <p:ph idx="1"/>
          </p:nvPr>
        </p:nvSpPr>
        <p:spPr>
          <a:xfrm>
            <a:off x="468313" y="1877580"/>
            <a:ext cx="8280400" cy="4675620"/>
          </a:xfrm>
        </p:spPr>
        <p:txBody>
          <a:bodyPr/>
          <a:lstStyle/>
          <a:p>
            <a:r>
              <a:rPr lang="en-US" sz="1600" dirty="0"/>
              <a:t>Greenland S &amp; </a:t>
            </a:r>
            <a:r>
              <a:rPr lang="en-US" sz="1600" dirty="0" err="1"/>
              <a:t>Brumback</a:t>
            </a:r>
            <a:r>
              <a:rPr lang="en-US" sz="1600" dirty="0"/>
              <a:t> B. An overview of relations among causal modeling methods. </a:t>
            </a:r>
            <a:r>
              <a:rPr lang="en-US" sz="1600" u="sng" dirty="0" err="1"/>
              <a:t>Int</a:t>
            </a:r>
            <a:r>
              <a:rPr lang="en-US" sz="1600" u="sng" dirty="0"/>
              <a:t> J </a:t>
            </a:r>
            <a:r>
              <a:rPr lang="en-US" sz="1600" u="sng" dirty="0" err="1"/>
              <a:t>Epidemiol</a:t>
            </a:r>
            <a:r>
              <a:rPr lang="en-US" sz="1600" dirty="0"/>
              <a:t> 2002</a:t>
            </a:r>
          </a:p>
          <a:p>
            <a:r>
              <a:rPr lang="en-US" sz="1600" dirty="0" err="1"/>
              <a:t>Hernan</a:t>
            </a:r>
            <a:r>
              <a:rPr lang="en-US" sz="1600" dirty="0"/>
              <a:t> MA, Hernandez-Diaz S &amp; Robins JM. A structural approach to selection bias. Epidemiolog</a:t>
            </a:r>
            <a:r>
              <a:rPr lang="en-US" sz="1600" u="sng" dirty="0"/>
              <a:t>y</a:t>
            </a:r>
            <a:r>
              <a:rPr lang="en-US" sz="1600" dirty="0"/>
              <a:t> 2004</a:t>
            </a:r>
          </a:p>
          <a:p>
            <a:r>
              <a:rPr lang="en-US" sz="1600" dirty="0" err="1"/>
              <a:t>Hernan</a:t>
            </a:r>
            <a:r>
              <a:rPr lang="en-US" sz="1600" dirty="0"/>
              <a:t> MA &amp; Cole RS. Causal diagrams and measurement bias. Am J </a:t>
            </a:r>
            <a:r>
              <a:rPr lang="en-US" sz="1600" dirty="0" err="1"/>
              <a:t>Epidemiol</a:t>
            </a:r>
            <a:r>
              <a:rPr lang="en-US" sz="1600" dirty="0"/>
              <a:t> 2009</a:t>
            </a:r>
          </a:p>
          <a:p>
            <a:r>
              <a:rPr lang="en-US" sz="1600" dirty="0" err="1"/>
              <a:t>VanderWeele</a:t>
            </a:r>
            <a:r>
              <a:rPr lang="en-US" sz="1600" dirty="0"/>
              <a:t> TJ &amp; Robins JM. Directed acyclic graphs, sufficient causes, and the properties of conditioning on a common effect. Am J </a:t>
            </a:r>
            <a:r>
              <a:rPr lang="en-US" sz="1600" dirty="0" err="1"/>
              <a:t>Epidemiol</a:t>
            </a:r>
            <a:r>
              <a:rPr lang="en-US" sz="1600" dirty="0"/>
              <a:t> 2007</a:t>
            </a:r>
          </a:p>
          <a:p>
            <a:r>
              <a:rPr lang="en-US" sz="1600" dirty="0" err="1"/>
              <a:t>VanderWeele</a:t>
            </a:r>
            <a:r>
              <a:rPr lang="en-US" sz="1600" dirty="0"/>
              <a:t> TJ, </a:t>
            </a:r>
            <a:r>
              <a:rPr lang="en-US" sz="1600" dirty="0" err="1"/>
              <a:t>Hernan</a:t>
            </a:r>
            <a:r>
              <a:rPr lang="en-US" sz="1600" dirty="0"/>
              <a:t> MA &amp; Robins  JM. Causal directed acyclic graphs and the direction of unmeasured confounding bias.  Epidemiology 2008</a:t>
            </a:r>
          </a:p>
          <a:p>
            <a:r>
              <a:rPr lang="en-US" sz="1600" dirty="0" err="1"/>
              <a:t>VanderWeele</a:t>
            </a:r>
            <a:r>
              <a:rPr lang="en-US" sz="1600" dirty="0"/>
              <a:t> TJ. The sign of the bias of unmeasured confounding. Biometrics 2008</a:t>
            </a:r>
          </a:p>
          <a:p>
            <a:r>
              <a:rPr lang="en-US" sz="1600" dirty="0"/>
              <a:t>Hernan, M. A. and J. Robins. </a:t>
            </a:r>
            <a:r>
              <a:rPr lang="en-US" sz="1600" i="1" dirty="0"/>
              <a:t>Causal Inference</a:t>
            </a:r>
            <a:r>
              <a:rPr lang="en-US" sz="1600" dirty="0"/>
              <a:t>. What if? (2020)</a:t>
            </a:r>
          </a:p>
          <a:p>
            <a:endParaRPr lang="en-US" sz="1600" dirty="0"/>
          </a:p>
          <a:p>
            <a:endParaRPr lang="en-US" sz="1600" dirty="0"/>
          </a:p>
        </p:txBody>
      </p:sp>
      <p:sp>
        <p:nvSpPr>
          <p:cNvPr id="57350" name="Plassholder for lysbildenummer 3"/>
          <p:cNvSpPr>
            <a:spLocks noGrp="1"/>
          </p:cNvSpPr>
          <p:nvPr>
            <p:ph type="sldNum" sz="quarter" idx="12"/>
          </p:nvPr>
        </p:nvSpPr>
        <p:spPr>
          <a:ln/>
          <a:extLst>
            <a:ext uri="{91240B29-F687-4f45-9708-019B960494DF}">
              <a14:hiddenLine xmlns:a14="http://schemas.microsoft.com/office/drawing/2010/main" xmlns="" w="9525">
                <a:solidFill>
                  <a:srgbClr val="000000"/>
                </a:solidFill>
                <a:miter lim="800000"/>
                <a:headEnd/>
                <a:tailEnd/>
              </a14:hiddenLine>
            </a:ext>
          </a:extLst>
        </p:spPr>
        <p:txBody>
          <a:bodyPr/>
          <a:lstStyle>
            <a:lvl1pPr algn="ctr" eaLnBrk="0" hangingPunct="0">
              <a:defRPr sz="2400">
                <a:solidFill>
                  <a:srgbClr val="154987"/>
                </a:solidFill>
                <a:latin typeface="Arial" pitchFamily="34" charset="0"/>
              </a:defRPr>
            </a:lvl1pPr>
            <a:lvl2pPr marL="742950" indent="-285750" algn="ctr" eaLnBrk="0" hangingPunct="0">
              <a:defRPr sz="2400">
                <a:solidFill>
                  <a:srgbClr val="154987"/>
                </a:solidFill>
                <a:latin typeface="Arial" pitchFamily="34" charset="0"/>
              </a:defRPr>
            </a:lvl2pPr>
            <a:lvl3pPr marL="1143000" indent="-228600" algn="ctr" eaLnBrk="0" hangingPunct="0">
              <a:defRPr sz="2400">
                <a:solidFill>
                  <a:srgbClr val="154987"/>
                </a:solidFill>
                <a:latin typeface="Arial" pitchFamily="34" charset="0"/>
              </a:defRPr>
            </a:lvl3pPr>
            <a:lvl4pPr marL="1600200" indent="-228600" algn="ctr" eaLnBrk="0" hangingPunct="0">
              <a:defRPr sz="2400">
                <a:solidFill>
                  <a:srgbClr val="154987"/>
                </a:solidFill>
                <a:latin typeface="Arial" pitchFamily="34" charset="0"/>
              </a:defRPr>
            </a:lvl4pPr>
            <a:lvl5pPr marL="2057400" indent="-228600" algn="ctr" eaLnBrk="0" hangingPunct="0">
              <a:defRPr sz="2400">
                <a:solidFill>
                  <a:srgbClr val="154987"/>
                </a:solidFill>
                <a:latin typeface="Arial" pitchFamily="34" charset="0"/>
              </a:defRPr>
            </a:lvl5pPr>
            <a:lvl6pPr marL="2514600" indent="-228600" algn="ctr" eaLnBrk="0" fontAlgn="base" hangingPunct="0">
              <a:spcBef>
                <a:spcPct val="0"/>
              </a:spcBef>
              <a:spcAft>
                <a:spcPct val="0"/>
              </a:spcAft>
              <a:defRPr sz="2400">
                <a:solidFill>
                  <a:srgbClr val="154987"/>
                </a:solidFill>
                <a:latin typeface="Arial" pitchFamily="34" charset="0"/>
              </a:defRPr>
            </a:lvl6pPr>
            <a:lvl7pPr marL="2971800" indent="-228600" algn="ctr" eaLnBrk="0" fontAlgn="base" hangingPunct="0">
              <a:spcBef>
                <a:spcPct val="0"/>
              </a:spcBef>
              <a:spcAft>
                <a:spcPct val="0"/>
              </a:spcAft>
              <a:defRPr sz="2400">
                <a:solidFill>
                  <a:srgbClr val="154987"/>
                </a:solidFill>
                <a:latin typeface="Arial" pitchFamily="34" charset="0"/>
              </a:defRPr>
            </a:lvl7pPr>
            <a:lvl8pPr marL="3429000" indent="-228600" algn="ctr" eaLnBrk="0" fontAlgn="base" hangingPunct="0">
              <a:spcBef>
                <a:spcPct val="0"/>
              </a:spcBef>
              <a:spcAft>
                <a:spcPct val="0"/>
              </a:spcAft>
              <a:defRPr sz="2400">
                <a:solidFill>
                  <a:srgbClr val="154987"/>
                </a:solidFill>
                <a:latin typeface="Arial" pitchFamily="34" charset="0"/>
              </a:defRPr>
            </a:lvl8pPr>
            <a:lvl9pPr marL="3886200" indent="-228600" algn="ctr" eaLnBrk="0" fontAlgn="base" hangingPunct="0">
              <a:spcBef>
                <a:spcPct val="0"/>
              </a:spcBef>
              <a:spcAft>
                <a:spcPct val="0"/>
              </a:spcAft>
              <a:defRPr sz="2400">
                <a:solidFill>
                  <a:srgbClr val="154987"/>
                </a:solidFill>
                <a:latin typeface="Arial" pitchFamily="34" charset="0"/>
              </a:defRPr>
            </a:lvl9pPr>
          </a:lstStyle>
          <a:p>
            <a:pPr algn="r"/>
            <a:fld id="{1C8DC0B6-64CF-4B42-ADF9-D80CC1BF172F}" type="slidenum">
              <a:rPr lang="nb-NO" sz="1400" smtClean="0">
                <a:solidFill>
                  <a:schemeClr val="tx1"/>
                </a:solidFill>
                <a:latin typeface="Times New Roman" pitchFamily="18" charset="0"/>
              </a:rPr>
              <a:pPr algn="r"/>
              <a:t>58</a:t>
            </a:fld>
            <a:endParaRPr lang="nb-NO" sz="1400">
              <a:solidFill>
                <a:schemeClr val="tx1"/>
              </a:solidFill>
              <a:latin typeface="Times New Roman" pitchFamily="18" charset="0"/>
            </a:endParaRPr>
          </a:p>
        </p:txBody>
      </p:sp>
    </p:spTree>
    <p:extLst>
      <p:ext uri="{BB962C8B-B14F-4D97-AF65-F5344CB8AC3E}">
        <p14:creationId xmlns:p14="http://schemas.microsoft.com/office/powerpoint/2010/main" val="1438673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&amp; Exercises</a:t>
            </a:r>
          </a:p>
        </p:txBody>
      </p:sp>
      <p:sp>
        <p:nvSpPr>
          <p:cNvPr id="3" name="Content Placeholder 2"/>
          <p:cNvSpPr>
            <a:spLocks noGrp="1"/>
          </p:cNvSpPr>
          <p:nvPr>
            <p:ph idx="1"/>
          </p:nvPr>
        </p:nvSpPr>
        <p:spPr/>
        <p:txBody>
          <a:bodyPr>
            <a:normAutofit fontScale="85000" lnSpcReduction="20000"/>
          </a:bodyPr>
          <a:lstStyle/>
          <a:p>
            <a:r>
              <a:rPr lang="en-US" dirty="0"/>
              <a:t>Courtesy of</a:t>
            </a:r>
          </a:p>
          <a:p>
            <a:pPr lvl="1"/>
            <a:r>
              <a:rPr lang="en-US" dirty="0"/>
              <a:t>Hein </a:t>
            </a:r>
            <a:r>
              <a:rPr lang="en-US" dirty="0" err="1"/>
              <a:t>Stigum</a:t>
            </a:r>
            <a:r>
              <a:rPr lang="en-US" dirty="0"/>
              <a:t> (Norwegian Institute of Public Health)</a:t>
            </a:r>
          </a:p>
          <a:p>
            <a:pPr lvl="1"/>
            <a:r>
              <a:rPr lang="en-US" dirty="0"/>
              <a:t>Jon Michael Gran (</a:t>
            </a:r>
            <a:r>
              <a:rPr lang="en-US" dirty="0" err="1"/>
              <a:t>UiO</a:t>
            </a:r>
            <a:r>
              <a:rPr lang="en-US" dirty="0"/>
              <a:t>)</a:t>
            </a:r>
          </a:p>
          <a:p>
            <a:pPr lvl="1"/>
            <a:r>
              <a:rPr lang="en-US" dirty="0"/>
              <a:t>Articles by: </a:t>
            </a:r>
          </a:p>
          <a:p>
            <a:pPr lvl="2"/>
            <a:r>
              <a:rPr lang="en-US" dirty="0" err="1"/>
              <a:t>Shrier</a:t>
            </a:r>
            <a:r>
              <a:rPr lang="en-US" dirty="0"/>
              <a:t> &amp; Platt 2006</a:t>
            </a:r>
          </a:p>
          <a:p>
            <a:pPr lvl="2"/>
            <a:r>
              <a:rPr lang="en-US" dirty="0"/>
              <a:t>Fleischer et al 2008</a:t>
            </a:r>
          </a:p>
          <a:p>
            <a:pPr lvl="2"/>
            <a:r>
              <a:rPr lang="en-US" dirty="0"/>
              <a:t>Platt et al 2009</a:t>
            </a:r>
          </a:p>
          <a:p>
            <a:pPr lvl="2"/>
            <a:r>
              <a:rPr lang="en-US" dirty="0" err="1"/>
              <a:t>Schisterman</a:t>
            </a:r>
            <a:r>
              <a:rPr lang="en-US" dirty="0"/>
              <a:t> et al. 2009</a:t>
            </a:r>
          </a:p>
          <a:p>
            <a:pPr lvl="2"/>
            <a:r>
              <a:rPr lang="en-US" dirty="0"/>
              <a:t>Williamson et al 2014</a:t>
            </a:r>
          </a:p>
          <a:p>
            <a:pPr lvl="2"/>
            <a:r>
              <a:rPr lang="en-US" dirty="0"/>
              <a:t>Rohrer 2018</a:t>
            </a:r>
          </a:p>
          <a:p>
            <a:pPr lvl="1"/>
            <a:r>
              <a:rPr lang="en-US" dirty="0"/>
              <a:t>Lectures available on www by:</a:t>
            </a:r>
          </a:p>
          <a:p>
            <a:pPr lvl="2"/>
            <a:r>
              <a:rPr lang="en-US" dirty="0" err="1"/>
              <a:t>Schipf</a:t>
            </a:r>
            <a:r>
              <a:rPr lang="en-US" dirty="0"/>
              <a:t>, </a:t>
            </a:r>
            <a:r>
              <a:rPr lang="en-US" dirty="0" err="1"/>
              <a:t>Hardt</a:t>
            </a:r>
            <a:r>
              <a:rPr lang="en-US" dirty="0"/>
              <a:t> &amp; </a:t>
            </a:r>
            <a:r>
              <a:rPr lang="en-US" dirty="0" err="1"/>
              <a:t>Knuppel</a:t>
            </a:r>
            <a:r>
              <a:rPr lang="en-US" dirty="0"/>
              <a:t> </a:t>
            </a:r>
          </a:p>
          <a:p>
            <a:pPr lvl="2"/>
            <a:r>
              <a:rPr lang="en-US" dirty="0"/>
              <a:t>de </a:t>
            </a:r>
            <a:r>
              <a:rPr lang="en-US" dirty="0" err="1"/>
              <a:t>Stavola</a:t>
            </a:r>
            <a:r>
              <a:rPr lang="en-US" dirty="0"/>
              <a:t> et al </a:t>
            </a:r>
          </a:p>
          <a:p>
            <a:pPr lvl="2"/>
            <a:r>
              <a:rPr lang="nb-NO" dirty="0"/>
              <a:t>Judea Pearl </a:t>
            </a:r>
          </a:p>
          <a:p>
            <a:pPr lvl="2"/>
            <a:r>
              <a:rPr lang="nb-NO" dirty="0"/>
              <a:t>Arnold KF </a:t>
            </a:r>
          </a:p>
          <a:p>
            <a:pPr lvl="2"/>
            <a:r>
              <a:rPr lang="nb-NO" dirty="0"/>
              <a:t>Tennant PWG</a:t>
            </a:r>
          </a:p>
          <a:p>
            <a:pPr lvl="1"/>
            <a:r>
              <a:rPr lang="nb-NO" dirty="0"/>
              <a:t>Judea Pearl. «</a:t>
            </a:r>
            <a:r>
              <a:rPr lang="nb-NO" dirty="0" err="1"/>
              <a:t>Causality</a:t>
            </a:r>
            <a:r>
              <a:rPr lang="nb-NO" dirty="0"/>
              <a:t> - </a:t>
            </a:r>
            <a:r>
              <a:rPr lang="en-US" dirty="0"/>
              <a:t>Models, Reasoning and Inference, 2009</a:t>
            </a:r>
            <a:r>
              <a:rPr lang="nb-NO" dirty="0"/>
              <a:t>»</a:t>
            </a:r>
            <a:endParaRPr lang="en-US" dirty="0"/>
          </a:p>
          <a:p>
            <a:pPr lvl="1"/>
            <a:r>
              <a:rPr lang="en-US" dirty="0">
                <a:hlinkClick r:id="rId2"/>
              </a:rPr>
              <a:t>www.dagitty.net</a:t>
            </a:r>
            <a:r>
              <a:rPr lang="en-US" dirty="0"/>
              <a:t> (learning module)</a:t>
            </a:r>
          </a:p>
          <a:p>
            <a:pPr lvl="1"/>
            <a:r>
              <a:rPr lang="en-US" dirty="0"/>
              <a:t>Projects in cooperation with:</a:t>
            </a:r>
          </a:p>
          <a:p>
            <a:pPr lvl="2"/>
            <a:r>
              <a:rPr lang="en-US" dirty="0"/>
              <a:t>Pål Haugen, June Utnes Høgli, Dina Stensen, Kristian Svendsen</a:t>
            </a:r>
          </a:p>
          <a:p>
            <a:pPr lvl="2"/>
            <a:r>
              <a:rPr lang="en-US" dirty="0"/>
              <a:t>Discussions with Per-Jostein Samuelsen (RELIS)</a:t>
            </a:r>
          </a:p>
        </p:txBody>
      </p:sp>
    </p:spTree>
    <p:extLst>
      <p:ext uri="{BB962C8B-B14F-4D97-AF65-F5344CB8AC3E}">
        <p14:creationId xmlns:p14="http://schemas.microsoft.com/office/powerpoint/2010/main" val="3319381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Models in examples &amp; exercises </a:t>
            </a:r>
          </a:p>
        </p:txBody>
      </p:sp>
      <p:sp>
        <p:nvSpPr>
          <p:cNvPr id="3" name="Content Placeholder 2"/>
          <p:cNvSpPr>
            <a:spLocks noGrp="1"/>
          </p:cNvSpPr>
          <p:nvPr>
            <p:ph idx="1"/>
          </p:nvPr>
        </p:nvSpPr>
        <p:spPr/>
        <p:txBody>
          <a:bodyPr>
            <a:normAutofit lnSpcReduction="10000"/>
          </a:bodyPr>
          <a:lstStyle/>
          <a:p>
            <a:r>
              <a:rPr lang="en-US" dirty="0"/>
              <a:t>May be: </a:t>
            </a:r>
          </a:p>
          <a:p>
            <a:pPr lvl="1"/>
            <a:r>
              <a:rPr lang="en-US" dirty="0"/>
              <a:t>Unrealistic</a:t>
            </a:r>
          </a:p>
          <a:p>
            <a:pPr lvl="1"/>
            <a:r>
              <a:rPr lang="en-US" dirty="0"/>
              <a:t>Over simplified</a:t>
            </a:r>
          </a:p>
          <a:p>
            <a:pPr lvl="1"/>
            <a:r>
              <a:rPr lang="en-US" dirty="0"/>
              <a:t>Badly chosen</a:t>
            </a:r>
          </a:p>
          <a:p>
            <a:pPr lvl="1"/>
            <a:r>
              <a:rPr lang="en-US" dirty="0"/>
              <a:t>Wrong</a:t>
            </a:r>
          </a:p>
          <a:p>
            <a:pPr lvl="1"/>
            <a:endParaRPr lang="en-US" dirty="0"/>
          </a:p>
          <a:p>
            <a:r>
              <a:rPr lang="en-US" dirty="0"/>
              <a:t>However – I hope they can serve for the sake of exemplification</a:t>
            </a:r>
          </a:p>
          <a:p>
            <a:endParaRPr lang="en-US" dirty="0"/>
          </a:p>
          <a:p>
            <a:r>
              <a:rPr lang="en-US" dirty="0"/>
              <a:t>In the real world – models should be simple enough to be useful, and complex enough to be realistic </a:t>
            </a:r>
          </a:p>
          <a:p>
            <a:pPr lvl="1"/>
            <a:r>
              <a:rPr lang="en-US" dirty="0"/>
              <a:t>Missing arrows in a non-causal path will often be included in a closed path </a:t>
            </a:r>
          </a:p>
          <a:p>
            <a:pPr lvl="1"/>
            <a:r>
              <a:rPr lang="en-US" dirty="0"/>
              <a:t>Moving out along the causal chain tend to weaken associations with the outcome</a:t>
            </a:r>
          </a:p>
          <a:p>
            <a:endParaRPr lang="en-US" dirty="0"/>
          </a:p>
        </p:txBody>
      </p:sp>
    </p:spTree>
    <p:extLst>
      <p:ext uri="{BB962C8B-B14F-4D97-AF65-F5344CB8AC3E}">
        <p14:creationId xmlns:p14="http://schemas.microsoft.com/office/powerpoint/2010/main" val="2371229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a:t>Background</a:t>
            </a:r>
            <a:br>
              <a:rPr lang="nb-NO" dirty="0"/>
            </a:br>
            <a:r>
              <a:rPr lang="nb-NO" dirty="0"/>
              <a:t>Data driven </a:t>
            </a:r>
            <a:r>
              <a:rPr lang="nb-NO" dirty="0" err="1"/>
              <a:t>analysis</a:t>
            </a:r>
            <a:r>
              <a:rPr lang="nb-NO" dirty="0"/>
              <a:t> - </a:t>
            </a:r>
            <a:r>
              <a:rPr lang="nb-NO" dirty="0" err="1"/>
              <a:t>examples</a:t>
            </a:r>
            <a:endParaRPr lang="nb-NO" dirty="0"/>
          </a:p>
        </p:txBody>
      </p:sp>
      <p:sp>
        <p:nvSpPr>
          <p:cNvPr id="3" name="Content Placeholder 2"/>
          <p:cNvSpPr>
            <a:spLocks noGrp="1"/>
          </p:cNvSpPr>
          <p:nvPr>
            <p:ph idx="1"/>
          </p:nvPr>
        </p:nvSpPr>
        <p:spPr/>
        <p:txBody>
          <a:bodyPr>
            <a:normAutofit/>
          </a:bodyPr>
          <a:lstStyle/>
          <a:p>
            <a:r>
              <a:rPr lang="nb-NO" dirty="0" err="1"/>
              <a:t>Step-wise</a:t>
            </a:r>
            <a:r>
              <a:rPr lang="nb-NO" dirty="0"/>
              <a:t> </a:t>
            </a:r>
            <a:r>
              <a:rPr lang="nb-NO" dirty="0" err="1"/>
              <a:t>backward</a:t>
            </a:r>
            <a:r>
              <a:rPr lang="nb-NO" dirty="0"/>
              <a:t> </a:t>
            </a:r>
            <a:r>
              <a:rPr lang="nb-NO" dirty="0" err="1"/>
              <a:t>selection</a:t>
            </a:r>
            <a:r>
              <a:rPr lang="nb-NO" dirty="0"/>
              <a:t> of </a:t>
            </a:r>
            <a:r>
              <a:rPr lang="nb-NO" dirty="0" err="1"/>
              <a:t>covariates</a:t>
            </a:r>
            <a:r>
              <a:rPr lang="nb-NO" dirty="0"/>
              <a:t> </a:t>
            </a:r>
          </a:p>
          <a:p>
            <a:pPr lvl="1"/>
            <a:r>
              <a:rPr lang="nb-NO" dirty="0" err="1"/>
              <a:t>Based</a:t>
            </a:r>
            <a:r>
              <a:rPr lang="nb-NO" dirty="0"/>
              <a:t> </a:t>
            </a:r>
            <a:r>
              <a:rPr lang="nb-NO" dirty="0" err="1"/>
              <a:t>on</a:t>
            </a:r>
            <a:r>
              <a:rPr lang="nb-NO" dirty="0"/>
              <a:t> p-</a:t>
            </a:r>
            <a:r>
              <a:rPr lang="nb-NO" dirty="0" err="1"/>
              <a:t>values</a:t>
            </a:r>
            <a:r>
              <a:rPr lang="nb-NO" dirty="0"/>
              <a:t> </a:t>
            </a:r>
          </a:p>
          <a:p>
            <a:pPr lvl="1"/>
            <a:r>
              <a:rPr lang="nb-NO" dirty="0" err="1"/>
              <a:t>Change</a:t>
            </a:r>
            <a:r>
              <a:rPr lang="nb-NO" dirty="0"/>
              <a:t> in </a:t>
            </a:r>
            <a:r>
              <a:rPr lang="nb-NO" dirty="0" err="1"/>
              <a:t>estimate</a:t>
            </a:r>
            <a:endParaRPr lang="nb-NO" dirty="0"/>
          </a:p>
          <a:p>
            <a:pPr lvl="2"/>
            <a:r>
              <a:rPr lang="nb-NO" dirty="0" err="1"/>
              <a:t>Omission</a:t>
            </a:r>
            <a:r>
              <a:rPr lang="nb-NO" dirty="0"/>
              <a:t> </a:t>
            </a:r>
            <a:r>
              <a:rPr lang="nb-NO" dirty="0" err="1"/>
              <a:t>of</a:t>
            </a:r>
            <a:r>
              <a:rPr lang="nb-NO" dirty="0"/>
              <a:t> a variable in a </a:t>
            </a:r>
            <a:r>
              <a:rPr lang="nb-NO" dirty="0" err="1"/>
              <a:t>model</a:t>
            </a:r>
            <a:r>
              <a:rPr lang="nb-NO" dirty="0"/>
              <a:t> </a:t>
            </a:r>
            <a:r>
              <a:rPr lang="nb-NO" dirty="0" err="1"/>
              <a:t>changes</a:t>
            </a:r>
            <a:r>
              <a:rPr lang="nb-NO" dirty="0"/>
              <a:t> </a:t>
            </a:r>
            <a:r>
              <a:rPr lang="nb-NO" dirty="0" err="1"/>
              <a:t>the</a:t>
            </a:r>
            <a:r>
              <a:rPr lang="nb-NO" dirty="0"/>
              <a:t> </a:t>
            </a:r>
            <a:r>
              <a:rPr lang="nb-NO" dirty="0" err="1"/>
              <a:t>estimated</a:t>
            </a:r>
            <a:r>
              <a:rPr lang="nb-NO" dirty="0"/>
              <a:t> </a:t>
            </a:r>
            <a:r>
              <a:rPr lang="nb-NO" dirty="0" err="1"/>
              <a:t>exposure</a:t>
            </a:r>
            <a:r>
              <a:rPr lang="nb-NO" dirty="0"/>
              <a:t> </a:t>
            </a:r>
            <a:r>
              <a:rPr lang="nb-NO" dirty="0" err="1"/>
              <a:t>effect</a:t>
            </a:r>
            <a:r>
              <a:rPr lang="nb-NO" dirty="0"/>
              <a:t> more </a:t>
            </a:r>
            <a:r>
              <a:rPr lang="nb-NO" dirty="0" err="1"/>
              <a:t>than</a:t>
            </a:r>
            <a:r>
              <a:rPr lang="nb-NO" dirty="0"/>
              <a:t> a </a:t>
            </a:r>
            <a:r>
              <a:rPr lang="nb-NO" dirty="0" err="1"/>
              <a:t>prespecified</a:t>
            </a:r>
            <a:r>
              <a:rPr lang="nb-NO" dirty="0"/>
              <a:t> </a:t>
            </a:r>
            <a:r>
              <a:rPr lang="nb-NO" dirty="0" err="1"/>
              <a:t>threshold</a:t>
            </a:r>
            <a:r>
              <a:rPr lang="nb-NO" dirty="0"/>
              <a:t> </a:t>
            </a:r>
          </a:p>
          <a:p>
            <a:pPr lvl="1"/>
            <a:r>
              <a:rPr lang="en-US" dirty="0"/>
              <a:t>Or more advanced tools for model selection</a:t>
            </a:r>
          </a:p>
          <a:p>
            <a:pPr lvl="2"/>
            <a:r>
              <a:rPr lang="en-US" dirty="0"/>
              <a:t>Trade-off between complexity of a model and goodness of fit</a:t>
            </a:r>
          </a:p>
          <a:p>
            <a:endParaRPr lang="en-US" dirty="0"/>
          </a:p>
          <a:p>
            <a:r>
              <a:rPr lang="en-US" dirty="0"/>
              <a:t>Using these analytical strategies alone can increase rather than decrease bias </a:t>
            </a:r>
          </a:p>
          <a:p>
            <a:pPr lvl="1"/>
            <a:r>
              <a:rPr lang="en-US" dirty="0"/>
              <a:t>The direction and the level of bias can be unknown</a:t>
            </a:r>
            <a:endParaRPr lang="nb-NO" dirty="0"/>
          </a:p>
          <a:p>
            <a:endParaRPr lang="en-US" dirty="0"/>
          </a:p>
          <a:p>
            <a:endParaRPr lang="en-US" dirty="0"/>
          </a:p>
        </p:txBody>
      </p:sp>
    </p:spTree>
    <p:extLst>
      <p:ext uri="{BB962C8B-B14F-4D97-AF65-F5344CB8AC3E}">
        <p14:creationId xmlns:p14="http://schemas.microsoft.com/office/powerpoint/2010/main" val="898139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br>
              <a:rPr lang="en-US" dirty="0"/>
            </a:br>
            <a:r>
              <a:rPr lang="en-US" dirty="0"/>
              <a:t>Data driven analysis</a:t>
            </a:r>
          </a:p>
        </p:txBody>
      </p:sp>
      <p:sp>
        <p:nvSpPr>
          <p:cNvPr id="5" name="Content Placeholder 4"/>
          <p:cNvSpPr>
            <a:spLocks noGrp="1"/>
          </p:cNvSpPr>
          <p:nvPr>
            <p:ph idx="1"/>
          </p:nvPr>
        </p:nvSpPr>
        <p:spPr/>
        <p:txBody>
          <a:bodyPr/>
          <a:lstStyle/>
          <a:p>
            <a:pPr marL="342900" lvl="1" indent="-342900">
              <a:buFont typeface="Arial"/>
              <a:buChar char="•"/>
            </a:pPr>
            <a:r>
              <a:rPr lang="en-US" dirty="0"/>
              <a:t>DAGs = non-parametric models that consists of nodes (=variables) and directed arrows</a:t>
            </a:r>
          </a:p>
          <a:p>
            <a:pPr marL="342900" lvl="1" indent="-342900">
              <a:buFont typeface="Arial"/>
              <a:buChar char="•"/>
            </a:pPr>
            <a:r>
              <a:rPr lang="en-US" dirty="0"/>
              <a:t>Assume this model on E(</a:t>
            </a:r>
            <a:r>
              <a:rPr lang="en-US" dirty="0" err="1"/>
              <a:t>xposure</a:t>
            </a:r>
            <a:r>
              <a:rPr lang="en-US" dirty="0"/>
              <a:t>) &amp; D(</a:t>
            </a:r>
            <a:r>
              <a:rPr lang="en-US" dirty="0" err="1"/>
              <a:t>isease</a:t>
            </a:r>
            <a:r>
              <a:rPr lang="en-US" dirty="0"/>
              <a:t>). The pointed arrow shows that E precedes D</a:t>
            </a:r>
          </a:p>
          <a:p>
            <a:pPr marL="0" lvl="1" indent="0">
              <a:buNone/>
            </a:pPr>
            <a:endParaRPr lang="en-US" dirty="0"/>
          </a:p>
          <a:p>
            <a:pPr marL="342900" lvl="1" indent="-342900">
              <a:buFont typeface="Arial"/>
              <a:buChar char="•"/>
            </a:pPr>
            <a:endParaRPr lang="en-US" dirty="0"/>
          </a:p>
          <a:p>
            <a:endParaRPr lang="en-US" dirty="0"/>
          </a:p>
          <a:p>
            <a:endParaRPr lang="en-US" dirty="0"/>
          </a:p>
          <a:p>
            <a:endParaRPr lang="en-US" dirty="0"/>
          </a:p>
          <a:p>
            <a:r>
              <a:rPr lang="en-US" dirty="0"/>
              <a:t>E is part of the function that we use to assign a value to D </a:t>
            </a:r>
          </a:p>
          <a:p>
            <a:endParaRPr lang="en-US" dirty="0"/>
          </a:p>
          <a:p>
            <a:endParaRPr lang="en-US" dirty="0"/>
          </a:p>
        </p:txBody>
      </p:sp>
      <p:sp>
        <p:nvSpPr>
          <p:cNvPr id="9" name="TextBox 8"/>
          <p:cNvSpPr txBox="1"/>
          <p:nvPr/>
        </p:nvSpPr>
        <p:spPr>
          <a:xfrm flipH="1">
            <a:off x="1313022" y="3135822"/>
            <a:ext cx="272392" cy="461665"/>
          </a:xfrm>
          <a:prstGeom prst="rect">
            <a:avLst/>
          </a:prstGeom>
          <a:noFill/>
        </p:spPr>
        <p:txBody>
          <a:bodyPr wrap="square" rtlCol="0">
            <a:spAutoFit/>
          </a:bodyPr>
          <a:lstStyle/>
          <a:p>
            <a:r>
              <a:rPr lang="en-US" sz="2400" dirty="0"/>
              <a:t>E</a:t>
            </a:r>
          </a:p>
        </p:txBody>
      </p:sp>
      <p:sp>
        <p:nvSpPr>
          <p:cNvPr id="10" name="TextBox 9"/>
          <p:cNvSpPr txBox="1"/>
          <p:nvPr/>
        </p:nvSpPr>
        <p:spPr>
          <a:xfrm>
            <a:off x="2960476" y="3135822"/>
            <a:ext cx="374021" cy="461665"/>
          </a:xfrm>
          <a:prstGeom prst="rect">
            <a:avLst/>
          </a:prstGeom>
          <a:noFill/>
        </p:spPr>
        <p:txBody>
          <a:bodyPr wrap="none" rtlCol="0">
            <a:spAutoFit/>
          </a:bodyPr>
          <a:lstStyle/>
          <a:p>
            <a:r>
              <a:rPr lang="en-US" sz="2400" dirty="0"/>
              <a:t>D</a:t>
            </a:r>
          </a:p>
        </p:txBody>
      </p:sp>
      <p:cxnSp>
        <p:nvCxnSpPr>
          <p:cNvPr id="12" name="Straight Arrow Connector 11"/>
          <p:cNvCxnSpPr/>
          <p:nvPr/>
        </p:nvCxnSpPr>
        <p:spPr>
          <a:xfrm>
            <a:off x="1705675" y="3366655"/>
            <a:ext cx="1231841"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 name="TextBox 2"/>
          <p:cNvSpPr txBox="1"/>
          <p:nvPr/>
        </p:nvSpPr>
        <p:spPr>
          <a:xfrm flipH="1">
            <a:off x="3797898" y="2943895"/>
            <a:ext cx="4442357" cy="923330"/>
          </a:xfrm>
          <a:prstGeom prst="rect">
            <a:avLst/>
          </a:prstGeom>
          <a:noFill/>
        </p:spPr>
        <p:txBody>
          <a:bodyPr wrap="square" rtlCol="0">
            <a:spAutoFit/>
          </a:bodyPr>
          <a:lstStyle/>
          <a:p>
            <a:r>
              <a:rPr lang="en-US" dirty="0"/>
              <a:t>By introducing an arrow between E&amp;D we have made an assumption on causality, and that a change in E causes a change in D</a:t>
            </a:r>
          </a:p>
        </p:txBody>
      </p:sp>
      <p:sp>
        <p:nvSpPr>
          <p:cNvPr id="4" name="Left Brace 3"/>
          <p:cNvSpPr/>
          <p:nvPr/>
        </p:nvSpPr>
        <p:spPr>
          <a:xfrm>
            <a:off x="3419395" y="2999841"/>
            <a:ext cx="452207" cy="811439"/>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70577127"/>
      </p:ext>
    </p:extLst>
  </p:cSld>
  <p:clrMapOvr>
    <a:masterClrMapping/>
  </p:clrMapOvr>
</p:sld>
</file>

<file path=ppt/theme/theme1.xml><?xml version="1.0" encoding="utf-8"?>
<a:theme xmlns:a="http://schemas.openxmlformats.org/drawingml/2006/main" name="Mal_bilde">
  <a:themeElements>
    <a:clrScheme name="Egendefinert 5">
      <a:dk1>
        <a:sysClr val="windowText" lastClr="000000"/>
      </a:dk1>
      <a:lt1>
        <a:sysClr val="window" lastClr="FFFFFF"/>
      </a:lt1>
      <a:dk2>
        <a:srgbClr val="00617F"/>
      </a:dk2>
      <a:lt2>
        <a:srgbClr val="EEECE1"/>
      </a:lt2>
      <a:accent1>
        <a:srgbClr val="00617F"/>
      </a:accent1>
      <a:accent2>
        <a:srgbClr val="CB343B"/>
      </a:accent2>
      <a:accent3>
        <a:srgbClr val="15718F"/>
      </a:accent3>
      <a:accent4>
        <a:srgbClr val="59A1A2"/>
      </a:accent4>
      <a:accent5>
        <a:srgbClr val="26828C"/>
      </a:accent5>
      <a:accent6>
        <a:srgbClr val="DE7C00"/>
      </a:accent6>
      <a:hlink>
        <a:srgbClr val="007396"/>
      </a:hlink>
      <a:folHlink>
        <a:srgbClr val="A6BBC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DAG_Bologna_050215</Template>
  <TotalTime>20454</TotalTime>
  <Words>4989</Words>
  <Application>Microsoft Office PowerPoint</Application>
  <PresentationFormat>Skjermfremvisning (4:3)</PresentationFormat>
  <Paragraphs>850</Paragraphs>
  <Slides>58</Slides>
  <Notes>34</Notes>
  <HiddenSlides>0</HiddenSlides>
  <MMClips>0</MMClips>
  <ScaleCrop>false</ScaleCrop>
  <HeadingPairs>
    <vt:vector size="8" baseType="variant">
      <vt:variant>
        <vt:lpstr>Brukte skrifter</vt:lpstr>
      </vt:variant>
      <vt:variant>
        <vt:i4>8</vt:i4>
      </vt:variant>
      <vt:variant>
        <vt:lpstr>Tema</vt:lpstr>
      </vt:variant>
      <vt:variant>
        <vt:i4>1</vt:i4>
      </vt:variant>
      <vt:variant>
        <vt:lpstr>Innebygde OLE-servere</vt:lpstr>
      </vt:variant>
      <vt:variant>
        <vt:i4>2</vt:i4>
      </vt:variant>
      <vt:variant>
        <vt:lpstr>Lysbildetitler</vt:lpstr>
      </vt:variant>
      <vt:variant>
        <vt:i4>58</vt:i4>
      </vt:variant>
    </vt:vector>
  </HeadingPairs>
  <TitlesOfParts>
    <vt:vector size="69" baseType="lpstr">
      <vt:lpstr>Arial</vt:lpstr>
      <vt:lpstr>Calibri</vt:lpstr>
      <vt:lpstr>Open Sans</vt:lpstr>
      <vt:lpstr>Open Sans Light</vt:lpstr>
      <vt:lpstr>sans</vt:lpstr>
      <vt:lpstr>Symbol</vt:lpstr>
      <vt:lpstr>Times New Roman</vt:lpstr>
      <vt:lpstr>Wingdings</vt:lpstr>
      <vt:lpstr>Mal_bilde</vt:lpstr>
      <vt:lpstr>Regneark</vt:lpstr>
      <vt:lpstr>Worksheet</vt:lpstr>
      <vt:lpstr>Introduction to  Directed Acyclic Graphs (DAGs) in (pharmaco)epidemiology</vt:lpstr>
      <vt:lpstr>Why bother with Directed Acyclic Graphs (DAGs)?</vt:lpstr>
      <vt:lpstr>Conclusion Why bother with DAGs?</vt:lpstr>
      <vt:lpstr>Conclusion Why bother with DAGs?</vt:lpstr>
      <vt:lpstr>Agenda</vt:lpstr>
      <vt:lpstr>Examples &amp; Exercises</vt:lpstr>
      <vt:lpstr>Models in examples &amp; exercises </vt:lpstr>
      <vt:lpstr>Background Data driven analysis - examples</vt:lpstr>
      <vt:lpstr>Background Data driven analysis</vt:lpstr>
      <vt:lpstr>Background Data driven analysis</vt:lpstr>
      <vt:lpstr>Definitions &amp; terminology</vt:lpstr>
      <vt:lpstr>Definitions &amp; terminology</vt:lpstr>
      <vt:lpstr>Identifying causal effects from observational data</vt:lpstr>
      <vt:lpstr>Causal diagrams Directed Acyclic Graphs (DAGs)</vt:lpstr>
      <vt:lpstr>Definitions &amp; terminology</vt:lpstr>
      <vt:lpstr>Example  Association and cause - basics</vt:lpstr>
      <vt:lpstr>Example  Association and cause - basics</vt:lpstr>
      <vt:lpstr>Example  Association and cause - basics</vt:lpstr>
      <vt:lpstr>Four simple rules (From Stigum)</vt:lpstr>
      <vt:lpstr>DAG – example &amp; comments  (Example from Stigum)</vt:lpstr>
      <vt:lpstr>DAG – example &amp; comments</vt:lpstr>
      <vt:lpstr>DAG – example &amp; comments</vt:lpstr>
      <vt:lpstr>Example  Association and cause – more advanced concepts  (X=Exposure &amp; Y=Outcome in all examples) (DAGitty – learning module)</vt:lpstr>
      <vt:lpstr>Example  Association and cause – more advanced concepts</vt:lpstr>
      <vt:lpstr>Drawing DAGs - Direction of arrow? (From Stigum)</vt:lpstr>
      <vt:lpstr>PowerPoint-presentasjon</vt:lpstr>
      <vt:lpstr>Exercise Tea and depression (Example from Stigum)</vt:lpstr>
      <vt:lpstr>Exercise (direct &amp; indirect effects, intermediate variables) Tea and depression</vt:lpstr>
      <vt:lpstr>Exercise Statin use and CHD (Example from Stigum)</vt:lpstr>
      <vt:lpstr>Exercise (direct &amp; total effect) Statin and CHD (Example of collider stratification bias)</vt:lpstr>
      <vt:lpstr>Summary on total and direct effects</vt:lpstr>
      <vt:lpstr>Exercise Diabetes and Fractures (From Stigum)</vt:lpstr>
      <vt:lpstr>Exercise (confounders, colliders &amp; mediators) Diabetes and Fractures</vt:lpstr>
      <vt:lpstr>Exercise Survivior bias (Example from Stigum)</vt:lpstr>
      <vt:lpstr>Exercise Survivor bias</vt:lpstr>
      <vt:lpstr>Overadjustment</vt:lpstr>
      <vt:lpstr>Overadjustment &amp; unnecessary adjustment (Schisterman et al 2009)</vt:lpstr>
      <vt:lpstr>Overadjustment bias (Schisterman et el 2009)</vt:lpstr>
      <vt:lpstr>Overadjustment bias (Schisterman et el 2009)</vt:lpstr>
      <vt:lpstr>Overadjustment bias (Schisterman et el 2009)</vt:lpstr>
      <vt:lpstr>Overadjustment bias (Schisterman et el 2009)</vt:lpstr>
      <vt:lpstr>Overadjustment bias (Schisterman et el 2009)</vt:lpstr>
      <vt:lpstr>Overadjustment bias (Schisterman et el 2009)</vt:lpstr>
      <vt:lpstr>The effect of maternal smoking and neonatal mortality (Schisterman et al 2009)</vt:lpstr>
      <vt:lpstr>Unnecessary adjustment (Schisterman et al 2009)</vt:lpstr>
      <vt:lpstr>Summing up so far……</vt:lpstr>
      <vt:lpstr>Selection bias </vt:lpstr>
      <vt:lpstr>Selection bias  Concept 1: Assume selected are different from unselected</vt:lpstr>
      <vt:lpstr>Selection bias (from Stigum) Concept 1. Assume selected are different from unselected</vt:lpstr>
      <vt:lpstr>Selection bias Concept 2: Distorted E - D distributions</vt:lpstr>
      <vt:lpstr>Selection bias Concept 2: Distorted E-D distributions</vt:lpstr>
      <vt:lpstr>Exercise</vt:lpstr>
      <vt:lpstr>Exercise</vt:lpstr>
      <vt:lpstr>Exercise: Dust and COPD (from Stigum)</vt:lpstr>
      <vt:lpstr>Exercise: Dust and COPD Chronic Obstructive Pulmonary Disease</vt:lpstr>
      <vt:lpstr>Exercise: Dust and COPD Chronic Obstructive Pulmonary Disease</vt:lpstr>
      <vt:lpstr>Recommended reading</vt:lpstr>
      <vt:lpstr>References</vt:lpstr>
    </vt:vector>
  </TitlesOfParts>
  <Company>UiT Norges arktiske universitet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Directed Acyclic Graphs (DAGs) in (pharmaco)epidemiology</dc:title>
  <dc:creator>Småbrekke Lars</dc:creator>
  <cp:lastModifiedBy>Sørensen Marianne</cp:lastModifiedBy>
  <cp:revision>355</cp:revision>
  <dcterms:created xsi:type="dcterms:W3CDTF">2016-02-07T20:08:31Z</dcterms:created>
  <dcterms:modified xsi:type="dcterms:W3CDTF">2021-04-20T07:52:40Z</dcterms:modified>
</cp:coreProperties>
</file>